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6" r:id="rId4"/>
    <p:sldId id="275" r:id="rId5"/>
    <p:sldId id="279" r:id="rId6"/>
    <p:sldId id="276" r:id="rId7"/>
    <p:sldId id="284" r:id="rId8"/>
    <p:sldId id="277" r:id="rId9"/>
    <p:sldId id="278" r:id="rId10"/>
    <p:sldId id="280" r:id="rId11"/>
    <p:sldId id="283" r:id="rId12"/>
    <p:sldId id="281" r:id="rId13"/>
    <p:sldId id="282" r:id="rId14"/>
    <p:sldId id="285" r:id="rId15"/>
    <p:sldId id="286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6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4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2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2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8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7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0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1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7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7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5043F-0525-44E0-BA1C-1A962C3D023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4F54-F985-4D16-A533-326F6F5B7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1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43A92-1556-4CCA-BA56-17B141961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Inflection Points and Lightning Rods</a:t>
            </a:r>
          </a:p>
        </p:txBody>
      </p:sp>
      <p:sp>
        <p:nvSpPr>
          <p:cNvPr id="819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A person walking on a road with signs on the side&#10;&#10;Description automatically generated with low confidence">
            <a:extLst>
              <a:ext uri="{FF2B5EF4-FFF2-40B4-BE49-F238E27FC236}">
                <a16:creationId xmlns:a16="http://schemas.microsoft.com/office/drawing/2014/main" id="{FE673A9C-F12D-4AD2-B460-83D27EA8B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0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6863-4AD3-4F86-B224-2B138ADF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3250" cy="1325563"/>
          </a:xfrm>
        </p:spPr>
        <p:txBody>
          <a:bodyPr/>
          <a:lstStyle/>
          <a:p>
            <a:r>
              <a:rPr lang="en-US" dirty="0"/>
              <a:t>BLOCKCHAIN…SO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C8D84-5B21-4C92-90E6-B4AEAEE27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+mj-lt"/>
              </a:rPr>
              <a:t>Distributed Ledger Technology</a:t>
            </a:r>
          </a:p>
          <a:p>
            <a:pPr marL="0" indent="0">
              <a:buNone/>
            </a:pPr>
            <a:endParaRPr lang="en-US" sz="4800" dirty="0">
              <a:latin typeface="+mj-lt"/>
            </a:endParaRPr>
          </a:p>
          <a:p>
            <a:pPr marL="0" indent="0">
              <a:buNone/>
            </a:pPr>
            <a:r>
              <a:rPr lang="en-US" sz="4800" dirty="0">
                <a:latin typeface="+mj-lt"/>
              </a:rPr>
              <a:t>Digital Assets</a:t>
            </a:r>
          </a:p>
          <a:p>
            <a:pPr marL="0" indent="0">
              <a:buNone/>
            </a:pPr>
            <a:endParaRPr lang="en-US" sz="4800" dirty="0">
              <a:latin typeface="+mj-lt"/>
            </a:endParaRPr>
          </a:p>
          <a:p>
            <a:pPr marL="0" indent="0">
              <a:buNone/>
            </a:pPr>
            <a:r>
              <a:rPr lang="en-US" sz="4800" dirty="0">
                <a:latin typeface="+mj-lt"/>
              </a:rPr>
              <a:t>Smart Contracts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5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9FD68-F31B-4710-9B7C-88863BCD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574468" cy="35735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VALUE PROP: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PROGRAMABLE MONEY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84FD59-F6AD-49F6-9301-48ADB30EF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6557" y="640080"/>
            <a:ext cx="4690094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0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E53AB-F31A-4A37-A142-305032BD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BOLD PREDICTION # 3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8C6F-6649-4613-ACAF-F32146BEA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224335" cy="589315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400" dirty="0"/>
              <a:t>BANKS WILL CREATE THE ONRAMP TO BLOCKCHIAN using tokenized deposits moving between fiat and digital forms for money AND The US will not adopt a retail CBDC where the Federal Reserve holds depository accounts  </a:t>
            </a:r>
          </a:p>
        </p:txBody>
      </p:sp>
    </p:spTree>
    <p:extLst>
      <p:ext uri="{BB962C8B-B14F-4D97-AF65-F5344CB8AC3E}">
        <p14:creationId xmlns:p14="http://schemas.microsoft.com/office/powerpoint/2010/main" val="246394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62736-A733-4FBC-9329-CEBE50F0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BOLD PREDICTION #4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AD02-6B00-409A-BDF2-B11A970F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BANKS WILL LEAD IN TAKING BLOCKCHAIN MAINSTREAM because of our expertise in creating and managing RISK FRAMEWORK</a:t>
            </a:r>
          </a:p>
        </p:txBody>
      </p:sp>
    </p:spTree>
    <p:extLst>
      <p:ext uri="{BB962C8B-B14F-4D97-AF65-F5344CB8AC3E}">
        <p14:creationId xmlns:p14="http://schemas.microsoft.com/office/powerpoint/2010/main" val="65892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B35C03-B2CB-4448-B843-5B4B83C4E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7" r="1" b="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761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3A92-1556-4CCA-BA56-17B141961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Inflection Points and Lightning Rods</a:t>
            </a:r>
          </a:p>
        </p:txBody>
      </p:sp>
      <p:pic>
        <p:nvPicPr>
          <p:cNvPr id="8194" name="Picture 2" descr="A person walking on a road with signs on the side&#10;&#10;Description automatically generated with low confidence">
            <a:extLst>
              <a:ext uri="{FF2B5EF4-FFF2-40B4-BE49-F238E27FC236}">
                <a16:creationId xmlns:a16="http://schemas.microsoft.com/office/drawing/2014/main" id="{FE673A9C-F12D-4AD2-B460-83D27EA8B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0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F3608C-98A7-42A4-A982-AF11843B0A4F}"/>
              </a:ext>
            </a:extLst>
          </p:cNvPr>
          <p:cNvSpPr txBox="1"/>
          <p:nvPr/>
        </p:nvSpPr>
        <p:spPr>
          <a:xfrm>
            <a:off x="904126" y="1099456"/>
            <a:ext cx="1053614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effectLst/>
                <a:latin typeface="Source Sans Pro" panose="020B0503030403020204" pitchFamily="34" charset="0"/>
              </a:rPr>
              <a:t>“Though seemingly sudden, inflection points are not random nor unexpected. Every ‘overnight</a:t>
            </a:r>
            <a:r>
              <a:rPr lang="en-US" sz="4000" dirty="0">
                <a:latin typeface="Source Sans Pro" panose="020B0503030403020204" pitchFamily="34" charset="0"/>
              </a:rPr>
              <a:t>’</a:t>
            </a:r>
            <a:r>
              <a:rPr lang="en-US" sz="4000" b="0" i="0" dirty="0">
                <a:effectLst/>
                <a:latin typeface="Source Sans Pro" panose="020B0503030403020204" pitchFamily="34" charset="0"/>
              </a:rPr>
              <a:t> shift is actually the final stage of a process that has been subtly building over time.” </a:t>
            </a:r>
          </a:p>
          <a:p>
            <a:pPr algn="l"/>
            <a:endParaRPr lang="en-US" sz="4000" dirty="0">
              <a:latin typeface="Source Sans Pro" panose="020B0503030403020204" pitchFamily="34" charset="0"/>
            </a:endParaRPr>
          </a:p>
          <a:p>
            <a:r>
              <a:rPr lang="en-US" sz="4000" b="0" i="0" dirty="0">
                <a:effectLst/>
                <a:latin typeface="Source Sans Pro" panose="020B0503030403020204" pitchFamily="34" charset="0"/>
              </a:rPr>
              <a:t>Rita McGrath, </a:t>
            </a:r>
            <a:r>
              <a:rPr lang="en-US" sz="4000" b="0" i="1" dirty="0">
                <a:effectLst/>
                <a:latin typeface="Source Sans Pro" panose="020B0503030403020204" pitchFamily="34" charset="0"/>
              </a:rPr>
              <a:t>End of a Competitive Advantage</a:t>
            </a:r>
            <a:endParaRPr lang="en-US" sz="32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b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8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134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136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8DB54-F1BB-4534-A2E4-B63565F2823D}"/>
              </a:ext>
            </a:extLst>
          </p:cNvPr>
          <p:cNvSpPr txBox="1"/>
          <p:nvPr/>
        </p:nvSpPr>
        <p:spPr>
          <a:xfrm>
            <a:off x="446927" y="590763"/>
            <a:ext cx="3802615" cy="5989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/>
              <a:t>FINTECH…We were hit by lightning and didn’t have a lightning rod to LESSEN THE DAMAGE…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A294EB-89B5-479D-A89E-6D5B8AFDFB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2" b="2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C88B6-D83A-4ECA-A411-59C43DF5F409}"/>
              </a:ext>
            </a:extLst>
          </p:cNvPr>
          <p:cNvSpPr txBox="1"/>
          <p:nvPr/>
        </p:nvSpPr>
        <p:spPr>
          <a:xfrm>
            <a:off x="5435028" y="6976152"/>
            <a:ext cx="3282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Ecosystem vs Industry disruption</a:t>
            </a:r>
          </a:p>
          <a:p>
            <a:pPr>
              <a:spcAft>
                <a:spcPts val="600"/>
              </a:spcAft>
            </a:pPr>
            <a:r>
              <a:rPr lang="en-US"/>
              <a:t>Control the lightning strike…</a:t>
            </a:r>
          </a:p>
          <a:p>
            <a:pPr>
              <a:spcAft>
                <a:spcPts val="600"/>
              </a:spcAft>
            </a:pPr>
            <a:r>
              <a:rPr lang="en-US"/>
              <a:t>Transformative time</a:t>
            </a:r>
          </a:p>
        </p:txBody>
      </p:sp>
    </p:spTree>
    <p:extLst>
      <p:ext uri="{BB962C8B-B14F-4D97-AF65-F5344CB8AC3E}">
        <p14:creationId xmlns:p14="http://schemas.microsoft.com/office/powerpoint/2010/main" val="318877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19169-5269-4A1C-8596-B7C8D793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BOLD PREDICTION #1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BD6AF-338D-4A51-9219-DE6694EC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We are on the cusp of the MOST IMPACTFUL AND DISRUPTIVE change in the history of the financial services industry</a:t>
            </a:r>
          </a:p>
        </p:txBody>
      </p:sp>
    </p:spTree>
    <p:extLst>
      <p:ext uri="{BB962C8B-B14F-4D97-AF65-F5344CB8AC3E}">
        <p14:creationId xmlns:p14="http://schemas.microsoft.com/office/powerpoint/2010/main" val="331846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C58D-2DD2-416C-AE5D-337B47BF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GREAT PHILOSOPHER ONCE SAID: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E955-93A2-4377-BAAC-6153F012E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1925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“All this happened once, and it will happen again”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DEEAC-0DD3-43FE-A791-CD98802853B6}"/>
              </a:ext>
            </a:extLst>
          </p:cNvPr>
          <p:cNvSpPr txBox="1"/>
          <p:nvPr/>
        </p:nvSpPr>
        <p:spPr>
          <a:xfrm flipH="1">
            <a:off x="972819" y="4419600"/>
            <a:ext cx="740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PETER PAN</a:t>
            </a:r>
          </a:p>
        </p:txBody>
      </p:sp>
    </p:spTree>
    <p:extLst>
      <p:ext uri="{BB962C8B-B14F-4D97-AF65-F5344CB8AC3E}">
        <p14:creationId xmlns:p14="http://schemas.microsoft.com/office/powerpoint/2010/main" val="24930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6806D-1BC6-45B7-ABA6-901022BBB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7" r="18796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DFBA49-FBDF-4851-AE22-65A919123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1" r="20695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7D94C5-ED1F-4D57-A9BB-0D9B13ACD7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r="27075" b="1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D12C-0DA3-488C-8972-9B3AF5C4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THEMES..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52A1A-E6E0-4EB2-B2DC-A9A038C5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+mj-lt"/>
              </a:rPr>
              <a:t>Law of Diminishing Returns</a:t>
            </a:r>
          </a:p>
          <a:p>
            <a:endParaRPr lang="en-US" sz="4800" dirty="0">
              <a:latin typeface="+mj-lt"/>
            </a:endParaRPr>
          </a:p>
          <a:p>
            <a:pPr marL="0" indent="0">
              <a:buNone/>
            </a:pPr>
            <a:r>
              <a:rPr lang="en-US" sz="4800" dirty="0">
                <a:latin typeface="+mj-lt"/>
              </a:rPr>
              <a:t>A Catalyst Emerges</a:t>
            </a:r>
          </a:p>
        </p:txBody>
      </p:sp>
    </p:spTree>
    <p:extLst>
      <p:ext uri="{BB962C8B-B14F-4D97-AF65-F5344CB8AC3E}">
        <p14:creationId xmlns:p14="http://schemas.microsoft.com/office/powerpoint/2010/main" val="122050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D5AC-C5BB-40A5-BDCC-F4C69B51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are we today?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88D73B-DC72-4612-BC87-F53295D89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8" r="19657" b="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C23903-254C-4093-B2A3-CD25D8DDE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40" r="11324" b="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0CAE0-FC68-46DC-A976-21664ECCA1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17" r="29774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B4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60BE-B787-4935-8556-579712E0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BOLD PREDICTION #2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BLOCKCHAIN HAS ARRIVED AS THE CATALYST</a:t>
            </a:r>
          </a:p>
        </p:txBody>
      </p:sp>
      <p:sp>
        <p:nvSpPr>
          <p:cNvPr id="34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DFB746-3C45-41D9-A4C8-1C6394A11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74" r="15135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51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5464</TotalTime>
  <Words>235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Office Theme</vt:lpstr>
      <vt:lpstr>Inflection Points and Lightning Rods</vt:lpstr>
      <vt:lpstr>PowerPoint Presentation</vt:lpstr>
      <vt:lpstr>PowerPoint Presentation</vt:lpstr>
      <vt:lpstr>BOLD PREDICTION #1</vt:lpstr>
      <vt:lpstr>A GREAT PHILOSOPHER ONCE SAID:</vt:lpstr>
      <vt:lpstr>PowerPoint Presentation</vt:lpstr>
      <vt:lpstr>COMMON THEMES..</vt:lpstr>
      <vt:lpstr>Where are we today?</vt:lpstr>
      <vt:lpstr>BOLD PREDICTION #2   BLOCKCHAIN HAS ARRIVED AS THE CATALYST</vt:lpstr>
      <vt:lpstr>BLOCKCHAIN…SO WHAT?</vt:lpstr>
      <vt:lpstr>THE VALUE PROP:    PROGRAMABLE MONEY</vt:lpstr>
      <vt:lpstr>BOLD PREDICTION # 3</vt:lpstr>
      <vt:lpstr>BOLD PREDICTION #4</vt:lpstr>
      <vt:lpstr>PowerPoint Presentation</vt:lpstr>
      <vt:lpstr>Inflection Points and Lightning Rods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Wade Peery</dc:creator>
  <cp:lastModifiedBy>Kimberly Knight</cp:lastModifiedBy>
  <cp:revision>40</cp:revision>
  <cp:lastPrinted>2022-12-05T13:24:08Z</cp:lastPrinted>
  <dcterms:created xsi:type="dcterms:W3CDTF">2022-05-13T13:24:48Z</dcterms:created>
  <dcterms:modified xsi:type="dcterms:W3CDTF">2022-12-07T16:15:00Z</dcterms:modified>
</cp:coreProperties>
</file>