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09" r:id="rId2"/>
    <p:sldId id="901" r:id="rId3"/>
    <p:sldId id="1175" r:id="rId4"/>
    <p:sldId id="1238" r:id="rId5"/>
    <p:sldId id="1014" r:id="rId6"/>
    <p:sldId id="1011" r:id="rId7"/>
    <p:sldId id="1240" r:id="rId8"/>
    <p:sldId id="1251" r:id="rId9"/>
    <p:sldId id="1239" r:id="rId10"/>
    <p:sldId id="1221" r:id="rId11"/>
    <p:sldId id="931" r:id="rId12"/>
    <p:sldId id="1185" r:id="rId13"/>
    <p:sldId id="1019" r:id="rId14"/>
    <p:sldId id="404" r:id="rId15"/>
    <p:sldId id="863" r:id="rId16"/>
    <p:sldId id="1248" r:id="rId17"/>
    <p:sldId id="1250" r:id="rId18"/>
    <p:sldId id="1013" r:id="rId19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6B7028D-F76D-4274-9A30-C290F1A73555}">
          <p14:sldIdLst>
            <p14:sldId id="1009"/>
            <p14:sldId id="901"/>
            <p14:sldId id="1175"/>
            <p14:sldId id="1238"/>
          </p14:sldIdLst>
        </p14:section>
        <p14:section name="Currency in circulation" id="{03BA098E-3A74-4598-9EB2-C14B1032087E}">
          <p14:sldIdLst>
            <p14:sldId id="1014"/>
            <p14:sldId id="1011"/>
            <p14:sldId id="1240"/>
            <p14:sldId id="1251"/>
            <p14:sldId id="1239"/>
            <p14:sldId id="1221"/>
            <p14:sldId id="931"/>
            <p14:sldId id="1185"/>
            <p14:sldId id="1019"/>
            <p14:sldId id="404"/>
            <p14:sldId id="863"/>
            <p14:sldId id="1248"/>
            <p14:sldId id="1250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541"/>
    <a:srgbClr val="6F6F6F"/>
    <a:srgbClr val="0062A2"/>
    <a:srgbClr val="FFC50C"/>
    <a:srgbClr val="8BA7C6"/>
    <a:srgbClr val="EE6A23"/>
    <a:srgbClr val="009FC1"/>
    <a:srgbClr val="5F53A4"/>
    <a:srgbClr val="CE2970"/>
    <a:srgbClr val="C02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9" autoAdjust="0"/>
    <p:restoredTop sz="90643" autoAdjust="0"/>
  </p:normalViewPr>
  <p:slideViewPr>
    <p:cSldViewPr snapToGrid="0" snapToObjects="1">
      <p:cViewPr varScale="1">
        <p:scale>
          <a:sx n="132" d="100"/>
          <a:sy n="132" d="100"/>
        </p:scale>
        <p:origin x="1188" y="108"/>
      </p:cViewPr>
      <p:guideLst>
        <p:guide orient="horz" pos="159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8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F1\Accounts\G-I\f1cmg02\My%20Documents\2021\Writing-Covid%20changes%20payment%20behavior\charts%20%20COVID%20payments%20behavior%2020210824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F1\Accounts\J-L\f1dwl01\My%20Documents\Presentations\2021SDCPC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F1\Accounts\G-I\f1cmg02\My%20Documents\2021\Writing-Covid%20changes%20payment%20behavior\charts%20%20COVID%20payments%20behavior%2020211017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Cash Stored Elsewhere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baseline="0" dirty="0">
                <a:solidFill>
                  <a:schemeClr val="tx1"/>
                </a:solidFill>
              </a:rPr>
              <a:t> value per consumer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222928"/>
        <c:axId val="1881223760"/>
      </c:barChart>
      <c:catAx>
        <c:axId val="188122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223760"/>
        <c:crosses val="autoZero"/>
        <c:auto val="1"/>
        <c:lblAlgn val="ctr"/>
        <c:lblOffset val="100"/>
        <c:noMultiLvlLbl val="0"/>
      </c:catAx>
      <c:valAx>
        <c:axId val="1881223760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88122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7.407407407407407E-2"/>
          <c:w val="0.87753018372703417"/>
          <c:h val="0.81589457567804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Sheet1!$C$28:$C$33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Sheet1!$D$28:$D$33</c:f>
              <c:numCache>
                <c:formatCode>"$"#,##0</c:formatCode>
                <c:ptCount val="6"/>
                <c:pt idx="0">
                  <c:v>173</c:v>
                </c:pt>
                <c:pt idx="1">
                  <c:v>199</c:v>
                </c:pt>
                <c:pt idx="2">
                  <c:v>162</c:v>
                </c:pt>
                <c:pt idx="3">
                  <c:v>264</c:v>
                </c:pt>
                <c:pt idx="4">
                  <c:v>308</c:v>
                </c:pt>
                <c:pt idx="5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1-484C-93A3-05060FED7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537455"/>
        <c:axId val="639538287"/>
      </c:barChart>
      <c:catAx>
        <c:axId val="6395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538287"/>
        <c:crosses val="autoZero"/>
        <c:auto val="1"/>
        <c:lblAlgn val="ctr"/>
        <c:lblOffset val="100"/>
        <c:noMultiLvlLbl val="0"/>
      </c:catAx>
      <c:valAx>
        <c:axId val="63953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53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2395429105769"/>
          <c:y val="0"/>
          <c:w val="0.85852901892741817"/>
          <c:h val="0.929639389618249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E-4CD8-ACBA-9A7255ADBD7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E-4CD8-ACBA-9A7255ADBD7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CE-4CD8-ACBA-9A7255ADBD7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CE-4CD8-ACBA-9A7255ADBD7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CE-4CD8-ACBA-9A7255ADB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Sheet1!$C$5:$C$10</c:f>
              <c:strCache>
                <c:ptCount val="6"/>
                <c:pt idx="0">
                  <c:v>Credit</c:v>
                </c:pt>
                <c:pt idx="1">
                  <c:v>Debit</c:v>
                </c:pt>
                <c:pt idx="2">
                  <c:v>Cash</c:v>
                </c:pt>
                <c:pt idx="3">
                  <c:v>Prepaid</c:v>
                </c:pt>
                <c:pt idx="4">
                  <c:v>BANP</c:v>
                </c:pt>
                <c:pt idx="5">
                  <c:v>Check</c:v>
                </c:pt>
              </c:strCache>
            </c:strRef>
          </c:cat>
          <c:val>
            <c:numRef>
              <c:f>Sheet1!$D$5:$D$10</c:f>
              <c:numCache>
                <c:formatCode>0.0%</c:formatCode>
                <c:ptCount val="6"/>
                <c:pt idx="0">
                  <c:v>0.33600000000000002</c:v>
                </c:pt>
                <c:pt idx="1">
                  <c:v>0.32400000000000001</c:v>
                </c:pt>
                <c:pt idx="2">
                  <c:v>0.23499999999999999</c:v>
                </c:pt>
                <c:pt idx="3">
                  <c:v>2.5999999999999999E-2</c:v>
                </c:pt>
                <c:pt idx="4">
                  <c:v>2.5000000000000001E-2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CE-4CD8-ACBA-9A7255ADB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4156511"/>
        <c:axId val="1744156927"/>
      </c:barChart>
      <c:catAx>
        <c:axId val="174415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156927"/>
        <c:crosses val="autoZero"/>
        <c:auto val="1"/>
        <c:lblAlgn val="ctr"/>
        <c:lblOffset val="100"/>
        <c:noMultiLvlLbl val="0"/>
      </c:catAx>
      <c:valAx>
        <c:axId val="1744156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15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2825896762903"/>
          <c:y val="4.1666666666666664E-2"/>
          <c:w val="0.8660161854768153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Sheet1!$M$31</c:f>
              <c:strCache>
                <c:ptCount val="1"/>
                <c:pt idx="0">
                  <c:v>In-Person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Sheet1!$L$32:$L$36</c:f>
              <c:strCache>
                <c:ptCount val="5"/>
                <c:pt idx="0">
                  <c:v>Cash</c:v>
                </c:pt>
                <c:pt idx="1">
                  <c:v>Check</c:v>
                </c:pt>
                <c:pt idx="2">
                  <c:v>Credit</c:v>
                </c:pt>
                <c:pt idx="3">
                  <c:v>Debit</c:v>
                </c:pt>
                <c:pt idx="4">
                  <c:v>Prepaid</c:v>
                </c:pt>
              </c:strCache>
            </c:strRef>
          </c:cat>
          <c:val>
            <c:numRef>
              <c:f>Sheet1!$M$32:$M$36</c:f>
              <c:numCache>
                <c:formatCode>0.0%</c:formatCode>
                <c:ptCount val="5"/>
                <c:pt idx="0">
                  <c:v>0.192</c:v>
                </c:pt>
                <c:pt idx="1">
                  <c:v>1.4999999999999999E-2</c:v>
                </c:pt>
                <c:pt idx="2">
                  <c:v>0.318</c:v>
                </c:pt>
                <c:pt idx="3">
                  <c:v>0.437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3-44CA-A3D8-70FCF8A3A792}"/>
            </c:ext>
          </c:extLst>
        </c:ser>
        <c:ser>
          <c:idx val="1"/>
          <c:order val="1"/>
          <c:tx>
            <c:strRef>
              <c:f>Sheet1!$N$31</c:f>
              <c:strCache>
                <c:ptCount val="1"/>
                <c:pt idx="0">
                  <c:v>Remote</c:v>
                </c:pt>
              </c:strCache>
            </c:strRef>
          </c:tx>
          <c:spPr>
            <a:solidFill>
              <a:srgbClr val="71A5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Sheet1!$L$32:$L$36</c:f>
              <c:strCache>
                <c:ptCount val="5"/>
                <c:pt idx="0">
                  <c:v>Cash</c:v>
                </c:pt>
                <c:pt idx="1">
                  <c:v>Check</c:v>
                </c:pt>
                <c:pt idx="2">
                  <c:v>Credit</c:v>
                </c:pt>
                <c:pt idx="3">
                  <c:v>Debit</c:v>
                </c:pt>
                <c:pt idx="4">
                  <c:v>Prepaid</c:v>
                </c:pt>
              </c:strCache>
            </c:strRef>
          </c:cat>
          <c:val>
            <c:numRef>
              <c:f>Sheet1!$N$32:$N$36</c:f>
              <c:numCache>
                <c:formatCode>0.0%</c:formatCode>
                <c:ptCount val="5"/>
                <c:pt idx="0">
                  <c:v>0.182528018349667</c:v>
                </c:pt>
                <c:pt idx="1">
                  <c:v>0.12626097227342398</c:v>
                </c:pt>
                <c:pt idx="2">
                  <c:v>0.50900000000000001</c:v>
                </c:pt>
                <c:pt idx="3">
                  <c:v>0.39500000000000002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3-44CA-A3D8-70FCF8A3A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70143"/>
        <c:axId val="453872223"/>
      </c:barChart>
      <c:catAx>
        <c:axId val="45387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72223"/>
        <c:crosses val="autoZero"/>
        <c:auto val="1"/>
        <c:lblAlgn val="ctr"/>
        <c:lblOffset val="100"/>
        <c:noMultiLvlLbl val="0"/>
      </c:catAx>
      <c:valAx>
        <c:axId val="453872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7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Shares of US Consumers Adopting</a:t>
            </a:r>
            <a:endParaRPr lang="en-US" sz="1600" b="0" dirty="0">
              <a:effectLst/>
            </a:endParaRPr>
          </a:p>
        </c:rich>
      </c:tx>
      <c:layout>
        <c:manualLayout>
          <c:xMode val="edge"/>
          <c:yMode val="edge"/>
          <c:x val="0.16485473342510276"/>
          <c:y val="9.78143750162061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 3 adoption mobile&amp;online '!$B$2</c:f>
              <c:strCache>
                <c:ptCount val="1"/>
                <c:pt idx="0">
                  <c:v>Online banking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098707991848836E-3"/>
                  <c:y val="3.935432871276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E2-43EA-9CC2-25BB34158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E2-43EA-9CC2-25BB34158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E2-43EA-9CC2-25BB34158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2-43EA-9CC2-25BB34158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E2-43EA-9CC2-25BB3415815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2-43EA-9CC2-25BB3415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 adoption mobile&amp;online '!$A$3:$A$8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'Fig 3 adoption mobile&amp;online '!$B$3:$B$8</c:f>
              <c:numCache>
                <c:formatCode>0%</c:formatCode>
                <c:ptCount val="6"/>
                <c:pt idx="0">
                  <c:v>0.71400000000000008</c:v>
                </c:pt>
                <c:pt idx="1">
                  <c:v>0.72199999999999998</c:v>
                </c:pt>
                <c:pt idx="2">
                  <c:v>0.75599999999999989</c:v>
                </c:pt>
                <c:pt idx="3">
                  <c:v>0.753</c:v>
                </c:pt>
                <c:pt idx="4">
                  <c:v>0.752</c:v>
                </c:pt>
                <c:pt idx="5">
                  <c:v>0.78500000000000003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E2-43EA-9CC2-25BB34158151}"/>
            </c:ext>
          </c:extLst>
        </c:ser>
        <c:ser>
          <c:idx val="1"/>
          <c:order val="1"/>
          <c:tx>
            <c:strRef>
              <c:f>'Fig 3 adoption mobile&amp;online '!$C$2</c:f>
              <c:strCache>
                <c:ptCount val="1"/>
                <c:pt idx="0">
                  <c:v>Online purchase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4459953538848163E-17"/>
                  <c:y val="3.148346297021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E2-43EA-9CC2-25BB34158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2-43EA-9CC2-25BB34158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E2-43EA-9CC2-25BB34158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E2-43EA-9CC2-25BB34158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E2-43EA-9CC2-25BB34158151}"/>
                </c:ext>
              </c:extLst>
            </c:dLbl>
            <c:dLbl>
              <c:idx val="5"/>
              <c:layout>
                <c:manualLayout>
                  <c:x val="0"/>
                  <c:y val="-4.3289761584039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E2-43EA-9CC2-25BB3415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 adoption mobile&amp;online '!$A$3:$A$8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'Fig 3 adoption mobile&amp;online '!$C$3:$C$8</c:f>
              <c:numCache>
                <c:formatCode>0%</c:formatCode>
                <c:ptCount val="6"/>
                <c:pt idx="0">
                  <c:v>0.54299999999999993</c:v>
                </c:pt>
                <c:pt idx="1">
                  <c:v>0.57999999999999996</c:v>
                </c:pt>
                <c:pt idx="2">
                  <c:v>0.59899999999999998</c:v>
                </c:pt>
                <c:pt idx="3">
                  <c:v>0.61799999999999999</c:v>
                </c:pt>
                <c:pt idx="4">
                  <c:v>0.58599999999999997</c:v>
                </c:pt>
                <c:pt idx="5">
                  <c:v>0.65500000000000003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9E2-43EA-9CC2-25BB34158151}"/>
            </c:ext>
          </c:extLst>
        </c:ser>
        <c:ser>
          <c:idx val="2"/>
          <c:order val="2"/>
          <c:tx>
            <c:strRef>
              <c:f>'Fig 3 adoption mobile&amp;online '!$D$2</c:f>
              <c:strCache>
                <c:ptCount val="1"/>
                <c:pt idx="0">
                  <c:v>Mobile banking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4459953538848163E-17"/>
                  <c:y val="5.903149306914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E2-43EA-9CC2-25BB34158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E2-43EA-9CC2-25BB34158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E2-43EA-9CC2-25BB34158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E2-43EA-9CC2-25BB34158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9E2-43EA-9CC2-25BB3415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 adoption mobile&amp;online '!$A$3:$A$8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'Fig 3 adoption mobile&amp;online '!$D$3:$D$8</c:f>
              <c:numCache>
                <c:formatCode>0%</c:formatCode>
                <c:ptCount val="6"/>
                <c:pt idx="0">
                  <c:v>0.45</c:v>
                </c:pt>
                <c:pt idx="1">
                  <c:v>0.441</c:v>
                </c:pt>
                <c:pt idx="2">
                  <c:v>0.51500000000000001</c:v>
                </c:pt>
                <c:pt idx="3">
                  <c:v>0.55500000000000005</c:v>
                </c:pt>
                <c:pt idx="4">
                  <c:v>0.59</c:v>
                </c:pt>
                <c:pt idx="5">
                  <c:v>0.64200000000000002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9E2-43EA-9CC2-25BB34158151}"/>
            </c:ext>
          </c:extLst>
        </c:ser>
        <c:ser>
          <c:idx val="3"/>
          <c:order val="3"/>
          <c:tx>
            <c:strRef>
              <c:f>'Fig 3 adoption mobile&amp;online '!$E$2</c:f>
              <c:strCache>
                <c:ptCount val="1"/>
                <c:pt idx="0">
                  <c:v>Mobile pay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549353995924418E-3"/>
                  <c:y val="5.903149306914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E2-43EA-9CC2-25BB34158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E2-43EA-9CC2-25BB34158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E2-43EA-9CC2-25BB34158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E2-43EA-9CC2-25BB34158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E2-43EA-9CC2-25BB3415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 adoption mobile&amp;online '!$A$3:$A$8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'Fig 3 adoption mobile&amp;online '!$E$3:$E$8</c:f>
              <c:numCache>
                <c:formatCode>0%</c:formatCode>
                <c:ptCount val="6"/>
                <c:pt idx="0">
                  <c:v>0.253</c:v>
                </c:pt>
                <c:pt idx="1">
                  <c:v>0.221</c:v>
                </c:pt>
                <c:pt idx="2">
                  <c:v>0.34399999999999997</c:v>
                </c:pt>
                <c:pt idx="3">
                  <c:v>0.34700000000000003</c:v>
                </c:pt>
                <c:pt idx="4">
                  <c:v>0.375</c:v>
                </c:pt>
                <c:pt idx="5">
                  <c:v>0.46100000000000002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9E2-43EA-9CC2-25BB34158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371487"/>
        <c:axId val="964367743"/>
      </c:lineChart>
      <c:catAx>
        <c:axId val="96437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367743"/>
        <c:crosses val="autoZero"/>
        <c:auto val="1"/>
        <c:lblAlgn val="ctr"/>
        <c:lblOffset val="100"/>
        <c:noMultiLvlLbl val="0"/>
      </c:catAx>
      <c:valAx>
        <c:axId val="964367743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6437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Sheet1!$C$21:$C$27</c:f>
              <c:numCache>
                <c:formatCode>@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Sheet1!$D$21:$D$27</c:f>
              <c:numCache>
                <c:formatCode>0%</c:formatCode>
                <c:ptCount val="7"/>
                <c:pt idx="0">
                  <c:v>0.25</c:v>
                </c:pt>
                <c:pt idx="1">
                  <c:v>0.27</c:v>
                </c:pt>
                <c:pt idx="2">
                  <c:v>0.34</c:v>
                </c:pt>
                <c:pt idx="3">
                  <c:v>0.35</c:v>
                </c:pt>
                <c:pt idx="4">
                  <c:v>0.37</c:v>
                </c:pt>
                <c:pt idx="5">
                  <c:v>0.46</c:v>
                </c:pt>
                <c:pt idx="6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C0-4543-853A-B3F0E3189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626432"/>
        <c:axId val="1467626848"/>
      </c:lineChart>
      <c:catAx>
        <c:axId val="146762643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626848"/>
        <c:crosses val="autoZero"/>
        <c:auto val="1"/>
        <c:lblAlgn val="ctr"/>
        <c:lblOffset val="100"/>
        <c:noMultiLvlLbl val="0"/>
      </c:catAx>
      <c:valAx>
        <c:axId val="14676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6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'Sheet1 (2)'!$A$2</c:f>
              <c:strCache>
                <c:ptCount val="1"/>
                <c:pt idx="0">
                  <c:v>Grocery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9B-4D6E-8295-6F8E879856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B-4D6E-8295-6F8E879856B1}"/>
                </c:ext>
              </c:extLst>
            </c:dLbl>
            <c:dLbl>
              <c:idx val="2"/>
              <c:layout>
                <c:manualLayout>
                  <c:x val="-7.7603661775482738E-2"/>
                  <c:y val="3.65822490462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9B-4D6E-8295-6F8E879856B1}"/>
                </c:ext>
              </c:extLst>
            </c:dLbl>
            <c:dLbl>
              <c:idx val="3"/>
              <c:layout>
                <c:manualLayout>
                  <c:x val="1.7811706975821801E-3"/>
                  <c:y val="-1.985131210920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9B-4D6E-8295-6F8E879856B1}"/>
                </c:ext>
              </c:extLst>
            </c:dLbl>
            <c:dLbl>
              <c:idx val="4"/>
              <c:layout>
                <c:manualLayout>
                  <c:x val="-5.543118698248869E-3"/>
                  <c:y val="3.325659004208648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9B-4D6E-8295-6F8E87985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'Sheet1 (2)'!$B$2:$F$2</c:f>
              <c:numCache>
                <c:formatCode>0.0%</c:formatCode>
                <c:ptCount val="5"/>
                <c:pt idx="0">
                  <c:v>2.7999999999999997E-2</c:v>
                </c:pt>
                <c:pt idx="1">
                  <c:v>3.6000000000000004E-2</c:v>
                </c:pt>
                <c:pt idx="2">
                  <c:v>3.6000000000000004E-2</c:v>
                </c:pt>
                <c:pt idx="3">
                  <c:v>6.4000000000000001E-2</c:v>
                </c:pt>
                <c:pt idx="4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9B-4D6E-8295-6F8E879856B1}"/>
            </c:ext>
          </c:extLst>
        </c:ser>
        <c:ser>
          <c:idx val="2"/>
          <c:order val="1"/>
          <c:tx>
            <c:strRef>
              <c:f>'Sheet1 (2)'!$A$3</c:f>
              <c:strCache>
                <c:ptCount val="1"/>
                <c:pt idx="0">
                  <c:v>Sit-down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15593491243582E-3"/>
                  <c:y val="2.660527203366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9B-4D6E-8295-6F8E879856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9B-4D6E-8295-6F8E879856B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9B-4D6E-8295-6F8E879856B1}"/>
                </c:ext>
              </c:extLst>
            </c:dLbl>
            <c:dLbl>
              <c:idx val="3"/>
              <c:layout>
                <c:manualLayout>
                  <c:x val="-1.7811706975821801E-3"/>
                  <c:y val="-3.970262421841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9B-4D6E-8295-6F8E879856B1}"/>
                </c:ext>
              </c:extLst>
            </c:dLbl>
            <c:dLbl>
              <c:idx val="4"/>
              <c:layout>
                <c:manualLayout>
                  <c:x val="0"/>
                  <c:y val="-1.995395402525196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9B-4D6E-8295-6F8E87985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'Sheet1 (2)'!$B$3:$F$3</c:f>
              <c:numCache>
                <c:formatCode>0.0%</c:formatCode>
                <c:ptCount val="5"/>
                <c:pt idx="0">
                  <c:v>1.8000000000000002E-2</c:v>
                </c:pt>
                <c:pt idx="1">
                  <c:v>2.7000000000000003E-2</c:v>
                </c:pt>
                <c:pt idx="2">
                  <c:v>1.4999999999999999E-2</c:v>
                </c:pt>
                <c:pt idx="3">
                  <c:v>8.5999999999999993E-2</c:v>
                </c:pt>
                <c:pt idx="4">
                  <c:v>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E9B-4D6E-8295-6F8E879856B1}"/>
            </c:ext>
          </c:extLst>
        </c:ser>
        <c:ser>
          <c:idx val="3"/>
          <c:order val="2"/>
          <c:tx>
            <c:strRef>
              <c:f>'Sheet1 (2)'!$A$4</c:f>
              <c:strCache>
                <c:ptCount val="1"/>
                <c:pt idx="0">
                  <c:v>Fast food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65822490462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9B-4D6E-8295-6F8E879856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9B-4D6E-8295-6F8E879856B1}"/>
                </c:ext>
              </c:extLst>
            </c:dLbl>
            <c:dLbl>
              <c:idx val="2"/>
              <c:layout>
                <c:manualLayout>
                  <c:x val="-8.5918339822855946E-2"/>
                  <c:y val="-3.658224904629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9B-4D6E-8295-6F8E879856B1}"/>
                </c:ext>
              </c:extLst>
            </c:dLbl>
            <c:dLbl>
              <c:idx val="3"/>
              <c:layout>
                <c:manualLayout>
                  <c:x val="0"/>
                  <c:y val="-5.558367390577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9B-4D6E-8295-6F8E879856B1}"/>
                </c:ext>
              </c:extLst>
            </c:dLbl>
            <c:dLbl>
              <c:idx val="4"/>
              <c:layout>
                <c:manualLayout>
                  <c:x val="0"/>
                  <c:y val="2.993093103787788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9B-4D6E-8295-6F8E87985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'Sheet1 (2)'!$B$4:$F$4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3.9E-2</c:v>
                </c:pt>
                <c:pt idx="2">
                  <c:v>3.7000000000000005E-2</c:v>
                </c:pt>
                <c:pt idx="3">
                  <c:v>0.13699999999999998</c:v>
                </c:pt>
                <c:pt idx="4">
                  <c:v>0.129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E9B-4D6E-8295-6F8E87985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265727"/>
        <c:axId val="1488605727"/>
      </c:lineChart>
      <c:catAx>
        <c:axId val="155026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05727"/>
        <c:crosses val="autoZero"/>
        <c:auto val="1"/>
        <c:lblAlgn val="ctr"/>
        <c:lblOffset val="100"/>
        <c:noMultiLvlLbl val="0"/>
      </c:catAx>
      <c:valAx>
        <c:axId val="148860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26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Shares of purchases by US consumers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 1 shares purchases181920'!$D$10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Cash 30%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D9-4738-97AC-22ED48AA9B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A525C4-18B1-4D41-82A0-90897F4CEA7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D9-4738-97AC-22ED48AA9B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D9-4738-97AC-22ED48AA9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 1 shares purchases181920'!$C$11:$C$13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'Figure 1 shares purchases181920'!$D$11:$D$13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9-4738-97AC-22ED48AA9B8C}"/>
            </c:ext>
          </c:extLst>
        </c:ser>
        <c:ser>
          <c:idx val="1"/>
          <c:order val="1"/>
          <c:tx>
            <c:strRef>
              <c:f>'Figure 1 shares purchases181920'!$E$10</c:f>
              <c:strCache>
                <c:ptCount val="1"/>
                <c:pt idx="0">
                  <c:v>Card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95AB998-D43D-4F9A-BD72-562B9B105AA1}" type="SERIESNAME">
                      <a:rPr lang="en-US"/>
                      <a:pPr/>
                      <a:t>[SERIES NAME]</a:t>
                    </a:fld>
                    <a:r>
                      <a:rPr lang="en-US"/>
                      <a:t> 53%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AD9-4738-97AC-22ED48AA9B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38905A-645F-4F3B-8D79-C087CFA1E48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D9-4738-97AC-22ED48AA9B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D9-4738-97AC-22ED48AA9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shares purchases181920'!$C$11:$C$13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'Figure 1 shares purchases181920'!$E$11:$E$13</c:f>
              <c:numCache>
                <c:formatCode>General</c:formatCode>
                <c:ptCount val="3"/>
                <c:pt idx="0">
                  <c:v>53</c:v>
                </c:pt>
                <c:pt idx="1">
                  <c:v>55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D9-4738-97AC-22ED48AA9B8C}"/>
            </c:ext>
          </c:extLst>
        </c:ser>
        <c:ser>
          <c:idx val="2"/>
          <c:order val="2"/>
          <c:tx>
            <c:strRef>
              <c:f>'Figure 1 shares purchases181920'!$F$10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45050915369735E-2"/>
                  <c:y val="7.1088767125867476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</a:t>
                    </a:r>
                    <a:fld id="{46047618-B7AD-4495-8113-89765E29D9F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AD9-4738-97AC-22ED48AA9B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C6EE04D-F4C3-43DA-93ED-BA16E9E25A6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D9-4738-97AC-22ED48AA9B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8B76A2-A3F7-4716-9E5A-BC60415082F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AD9-4738-97AC-22ED48AA9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shares purchases181920'!$C$11:$C$13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'Figure 1 shares purchases181920'!$F$11:$F$13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AD9-4738-97AC-22ED48AA9B8C}"/>
            </c:ext>
          </c:extLst>
        </c:ser>
        <c:ser>
          <c:idx val="3"/>
          <c:order val="3"/>
          <c:tx>
            <c:strRef>
              <c:f>'Figure 1 shares purchases181920'!$G$10</c:f>
              <c:strCache>
                <c:ptCount val="1"/>
                <c:pt idx="0">
                  <c:v>Card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AD9-4738-97AC-22ED48AA9B8C}"/>
                </c:ext>
              </c:extLst>
            </c:dLbl>
            <c:dLbl>
              <c:idx val="1"/>
              <c:layout>
                <c:manualLayout>
                  <c:x val="-5.5680483464430911E-3"/>
                  <c:y val="3.6453776619744481E-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AD9-4738-97AC-22ED48AA9B8C}"/>
                </c:ext>
              </c:extLst>
            </c:dLbl>
            <c:dLbl>
              <c:idx val="2"/>
              <c:layout>
                <c:manualLayout>
                  <c:x val="-5.5680483464430911E-3"/>
                  <c:y val="4.629994167395742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AD9-4738-97AC-22ED48AA9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shares purchases181920'!$C$11:$C$13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'Figure 1 shares purchases181920'!$G$11:$G$13</c:f>
              <c:numCache>
                <c:formatCode>General</c:formatCode>
                <c:ptCount val="3"/>
                <c:pt idx="0">
                  <c:v>-10</c:v>
                </c:pt>
                <c:pt idx="1">
                  <c:v>-10</c:v>
                </c:pt>
                <c:pt idx="2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D9-4738-97AC-22ED48AA9B8C}"/>
            </c:ext>
          </c:extLst>
        </c:ser>
        <c:ser>
          <c:idx val="4"/>
          <c:order val="4"/>
          <c:tx>
            <c:strRef>
              <c:f>'Figure 1 shares purchases181920'!$H$10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AD9-4738-97AC-22ED48AA9B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AD9-4738-97AC-22ED48AA9B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AD9-4738-97AC-22ED48AA9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1 shares purchases181920'!$C$11:$C$13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'Figure 1 shares purchases181920'!$H$11:$H$13</c:f>
              <c:numCache>
                <c:formatCode>General</c:formatCode>
                <c:ptCount val="3"/>
                <c:pt idx="0">
                  <c:v>-3</c:v>
                </c:pt>
                <c:pt idx="1">
                  <c:v>-3</c:v>
                </c:pt>
                <c:pt idx="2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AD9-4738-97AC-22ED48AA9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11047568"/>
        <c:axId val="2011044240"/>
      </c:barChart>
      <c:catAx>
        <c:axId val="2011047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44240"/>
        <c:crosses val="autoZero"/>
        <c:auto val="1"/>
        <c:lblAlgn val="ctr"/>
        <c:lblOffset val="100"/>
        <c:noMultiLvlLbl val="0"/>
      </c:catAx>
      <c:valAx>
        <c:axId val="2011044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1104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IBM Plex Sans" panose="020B0503050203000203" pitchFamily="34" charset="0"/>
              </a:rPr>
              <a:t>P2P paid by card, </a:t>
            </a:r>
            <a:r>
              <a:rPr lang="en-US" sz="1200" b="0" i="0" u="none" strike="noStrike" baseline="0" dirty="0">
                <a:effectLst/>
                <a:latin typeface="IBM Plex Sans" panose="020B0503050203000203" pitchFamily="34" charset="0"/>
              </a:rPr>
              <a:t>ACH, </a:t>
            </a:r>
            <a:r>
              <a:rPr lang="en-US" sz="1200" dirty="0">
                <a:latin typeface="IBM Plex Sans" panose="020B0503050203000203" pitchFamily="34" charset="0"/>
              </a:rPr>
              <a:t>app, a2a</a:t>
            </a:r>
          </a:p>
          <a:p>
            <a:pPr>
              <a:defRPr sz="1200"/>
            </a:pPr>
            <a:r>
              <a:rPr lang="en-US" sz="1200" dirty="0">
                <a:latin typeface="IBM Plex Sans" panose="020B0503050203000203" pitchFamily="34" charset="0"/>
              </a:rPr>
              <a:t>Share by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3215761742033468E-3"/>
                  <c:y val="3.794261403697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0-47DA-BA3C-C86C6EF37CF6}"/>
                </c:ext>
              </c:extLst>
            </c:dLbl>
            <c:dLbl>
              <c:idx val="2"/>
              <c:layout>
                <c:manualLayout>
                  <c:x val="-3.3215761742033927E-3"/>
                  <c:y val="6.208791387868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0-47DA-BA3C-C86C6EF37CF6}"/>
                </c:ext>
              </c:extLst>
            </c:dLbl>
            <c:dLbl>
              <c:idx val="3"/>
              <c:layout>
                <c:manualLayout>
                  <c:x val="-3.3215761742034534E-3"/>
                  <c:y val="5.863858532986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D0-47DA-BA3C-C86C6EF37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p2p_overall!$A$2:$A$7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p2p_overall!$B$2:$B$7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0.18</c:v>
                </c:pt>
                <c:pt idx="2">
                  <c:v>0.25443814512545115</c:v>
                </c:pt>
                <c:pt idx="3">
                  <c:v>0.27677279859916504</c:v>
                </c:pt>
                <c:pt idx="4">
                  <c:v>0.28683088288435998</c:v>
                </c:pt>
                <c:pt idx="5">
                  <c:v>0.40838456246635801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D0-47DA-BA3C-C86C6EF37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343439"/>
        <c:axId val="1712346767"/>
      </c:lineChart>
      <c:catAx>
        <c:axId val="171234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346767"/>
        <c:crosses val="autoZero"/>
        <c:auto val="1"/>
        <c:lblAlgn val="ctr"/>
        <c:lblOffset val="100"/>
        <c:noMultiLvlLbl val="0"/>
      </c:catAx>
      <c:valAx>
        <c:axId val="17123467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1234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8FD0A-002D-461C-AFEE-FBEBB7E439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26E2D9-8195-4A43-8564-4E070FCA7BDF}">
      <dgm:prSet phldrT="[Text]"/>
      <dgm:spPr/>
      <dgm:t>
        <a:bodyPr/>
        <a:lstStyle/>
        <a:p>
          <a:r>
            <a:rPr lang="en-US" b="1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April: </a:t>
          </a:r>
          <a:r>
            <a:rPr lang="en-US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Are you avoiding using cash because of the coronavirus? </a:t>
          </a:r>
          <a:endParaRPr lang="en-US" dirty="0">
            <a:solidFill>
              <a:schemeClr val="bg1"/>
            </a:solidFill>
          </a:endParaRPr>
        </a:p>
      </dgm:t>
    </dgm:pt>
    <dgm:pt modelId="{B7652BC3-7F03-4F7A-A382-6CD539B88204}" type="parTrans" cxnId="{093C339B-8ABF-459E-8B23-B2667B5079C9}">
      <dgm:prSet/>
      <dgm:spPr/>
      <dgm:t>
        <a:bodyPr/>
        <a:lstStyle/>
        <a:p>
          <a:endParaRPr lang="en-US"/>
        </a:p>
      </dgm:t>
    </dgm:pt>
    <dgm:pt modelId="{57EAECB2-703F-44E1-888E-4E0FBC5E365E}" type="sibTrans" cxnId="{093C339B-8ABF-459E-8B23-B2667B5079C9}">
      <dgm:prSet/>
      <dgm:spPr/>
      <dgm:t>
        <a:bodyPr/>
        <a:lstStyle/>
        <a:p>
          <a:endParaRPr lang="en-US"/>
        </a:p>
      </dgm:t>
    </dgm:pt>
    <dgm:pt modelId="{5AF322AD-1010-4B9F-BB51-0C7C8E257FA5}">
      <dgm:prSet phldrT="[Text]"/>
      <dgm:spPr/>
      <dgm:t>
        <a:bodyPr/>
        <a:lstStyle/>
        <a:p>
          <a:r>
            <a:rPr lang="en-US" b="1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August: </a:t>
          </a:r>
          <a:r>
            <a:rPr lang="en-US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For the in-person payments that you have made in the past 30 days, have you avoided using cash because of the coronavirus? </a:t>
          </a:r>
          <a:endParaRPr lang="en-US" b="0" dirty="0">
            <a:solidFill>
              <a:schemeClr val="bg1"/>
            </a:solidFill>
          </a:endParaRPr>
        </a:p>
      </dgm:t>
    </dgm:pt>
    <dgm:pt modelId="{1EF7EFDD-FEFA-4C88-AF16-63DF1E99724E}" type="parTrans" cxnId="{B6F640A5-CF31-4662-B968-A4F57F19A956}">
      <dgm:prSet/>
      <dgm:spPr/>
      <dgm:t>
        <a:bodyPr/>
        <a:lstStyle/>
        <a:p>
          <a:endParaRPr lang="en-US"/>
        </a:p>
      </dgm:t>
    </dgm:pt>
    <dgm:pt modelId="{5C54EB92-D1A0-4B91-A71F-5783FB6D15EC}" type="sibTrans" cxnId="{B6F640A5-CF31-4662-B968-A4F57F19A956}">
      <dgm:prSet/>
      <dgm:spPr/>
      <dgm:t>
        <a:bodyPr/>
        <a:lstStyle/>
        <a:p>
          <a:endParaRPr lang="en-US"/>
        </a:p>
      </dgm:t>
    </dgm:pt>
    <dgm:pt modelId="{4621722B-1361-4C73-A906-590B209B31E0}" type="pres">
      <dgm:prSet presAssocID="{0A68FD0A-002D-461C-AFEE-FBEBB7E439CC}" presName="Name0" presStyleCnt="0">
        <dgm:presLayoutVars>
          <dgm:chMax val="7"/>
          <dgm:chPref val="7"/>
          <dgm:dir/>
        </dgm:presLayoutVars>
      </dgm:prSet>
      <dgm:spPr/>
    </dgm:pt>
    <dgm:pt modelId="{82B01083-20E6-4E14-9B41-8D91B368111E}" type="pres">
      <dgm:prSet presAssocID="{0A68FD0A-002D-461C-AFEE-FBEBB7E439CC}" presName="Name1" presStyleCnt="0"/>
      <dgm:spPr/>
    </dgm:pt>
    <dgm:pt modelId="{BB9ADF4A-1189-47B2-9553-3253366D075A}" type="pres">
      <dgm:prSet presAssocID="{0A68FD0A-002D-461C-AFEE-FBEBB7E439CC}" presName="cycle" presStyleCnt="0"/>
      <dgm:spPr/>
    </dgm:pt>
    <dgm:pt modelId="{EA913B0D-924A-45FF-B281-C9169C2F2089}" type="pres">
      <dgm:prSet presAssocID="{0A68FD0A-002D-461C-AFEE-FBEBB7E439CC}" presName="srcNode" presStyleLbl="node1" presStyleIdx="0" presStyleCnt="2"/>
      <dgm:spPr/>
    </dgm:pt>
    <dgm:pt modelId="{4CEC1570-93E0-4E5F-8049-BC64AA672A26}" type="pres">
      <dgm:prSet presAssocID="{0A68FD0A-002D-461C-AFEE-FBEBB7E439CC}" presName="conn" presStyleLbl="parChTrans1D2" presStyleIdx="0" presStyleCnt="1"/>
      <dgm:spPr/>
    </dgm:pt>
    <dgm:pt modelId="{1C0CBD9E-4324-4192-B116-63CC829A2B30}" type="pres">
      <dgm:prSet presAssocID="{0A68FD0A-002D-461C-AFEE-FBEBB7E439CC}" presName="extraNode" presStyleLbl="node1" presStyleIdx="0" presStyleCnt="2"/>
      <dgm:spPr/>
    </dgm:pt>
    <dgm:pt modelId="{CE12DD9C-BB79-49B2-9674-2114B372FBA2}" type="pres">
      <dgm:prSet presAssocID="{0A68FD0A-002D-461C-AFEE-FBEBB7E439CC}" presName="dstNode" presStyleLbl="node1" presStyleIdx="0" presStyleCnt="2"/>
      <dgm:spPr/>
    </dgm:pt>
    <dgm:pt modelId="{9EDB3FBC-E7ED-4C49-95E4-8E2F37C5DE17}" type="pres">
      <dgm:prSet presAssocID="{BC26E2D9-8195-4A43-8564-4E070FCA7BDF}" presName="text_1" presStyleLbl="node1" presStyleIdx="0" presStyleCnt="2">
        <dgm:presLayoutVars>
          <dgm:bulletEnabled val="1"/>
        </dgm:presLayoutVars>
      </dgm:prSet>
      <dgm:spPr/>
    </dgm:pt>
    <dgm:pt modelId="{E1145FE9-C175-4F46-94BD-9BE068B0A6F2}" type="pres">
      <dgm:prSet presAssocID="{BC26E2D9-8195-4A43-8564-4E070FCA7BDF}" presName="accent_1" presStyleCnt="0"/>
      <dgm:spPr/>
    </dgm:pt>
    <dgm:pt modelId="{A4814456-9505-4F49-8DD5-1D480E16EF4D}" type="pres">
      <dgm:prSet presAssocID="{BC26E2D9-8195-4A43-8564-4E070FCA7BDF}" presName="accentRepeatNode" presStyleLbl="solidFgAcc1" presStyleIdx="0" presStyleCnt="2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4D9AA5D-3014-482B-B4F9-101B035AEA4C}" type="pres">
      <dgm:prSet presAssocID="{5AF322AD-1010-4B9F-BB51-0C7C8E257FA5}" presName="text_2" presStyleLbl="node1" presStyleIdx="1" presStyleCnt="2">
        <dgm:presLayoutVars>
          <dgm:bulletEnabled val="1"/>
        </dgm:presLayoutVars>
      </dgm:prSet>
      <dgm:spPr/>
    </dgm:pt>
    <dgm:pt modelId="{D7D0DEFA-C9FD-41F9-9BCC-9EC1335A9F38}" type="pres">
      <dgm:prSet presAssocID="{5AF322AD-1010-4B9F-BB51-0C7C8E257FA5}" presName="accent_2" presStyleCnt="0"/>
      <dgm:spPr/>
    </dgm:pt>
    <dgm:pt modelId="{8D71CCB0-D3D5-44ED-A49E-2ECE243AE818}" type="pres">
      <dgm:prSet presAssocID="{5AF322AD-1010-4B9F-BB51-0C7C8E257FA5}" presName="accentRepeatNode" presStyleLbl="solidFgAcc1" presStyleIdx="1" presStyleCnt="2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3DAD9408-04AE-440C-97F9-6A01C68BCB6F}" type="presOf" srcId="{BC26E2D9-8195-4A43-8564-4E070FCA7BDF}" destId="{9EDB3FBC-E7ED-4C49-95E4-8E2F37C5DE17}" srcOrd="0" destOrd="0" presId="urn:microsoft.com/office/officeart/2008/layout/VerticalCurvedList"/>
    <dgm:cxn modelId="{C1273352-68F6-440D-B790-4348ACE5EFD8}" type="presOf" srcId="{0A68FD0A-002D-461C-AFEE-FBEBB7E439CC}" destId="{4621722B-1361-4C73-A906-590B209B31E0}" srcOrd="0" destOrd="0" presId="urn:microsoft.com/office/officeart/2008/layout/VerticalCurvedList"/>
    <dgm:cxn modelId="{88D7F97E-B24F-4C29-B253-CA2E13DA34B2}" type="presOf" srcId="{5AF322AD-1010-4B9F-BB51-0C7C8E257FA5}" destId="{E4D9AA5D-3014-482B-B4F9-101B035AEA4C}" srcOrd="0" destOrd="0" presId="urn:microsoft.com/office/officeart/2008/layout/VerticalCurvedList"/>
    <dgm:cxn modelId="{093C339B-8ABF-459E-8B23-B2667B5079C9}" srcId="{0A68FD0A-002D-461C-AFEE-FBEBB7E439CC}" destId="{BC26E2D9-8195-4A43-8564-4E070FCA7BDF}" srcOrd="0" destOrd="0" parTransId="{B7652BC3-7F03-4F7A-A382-6CD539B88204}" sibTransId="{57EAECB2-703F-44E1-888E-4E0FBC5E365E}"/>
    <dgm:cxn modelId="{B6F640A5-CF31-4662-B968-A4F57F19A956}" srcId="{0A68FD0A-002D-461C-AFEE-FBEBB7E439CC}" destId="{5AF322AD-1010-4B9F-BB51-0C7C8E257FA5}" srcOrd="1" destOrd="0" parTransId="{1EF7EFDD-FEFA-4C88-AF16-63DF1E99724E}" sibTransId="{5C54EB92-D1A0-4B91-A71F-5783FB6D15EC}"/>
    <dgm:cxn modelId="{0A8B9ABF-D2F9-42BE-8EBC-6A536DCD5A6A}" type="presOf" srcId="{57EAECB2-703F-44E1-888E-4E0FBC5E365E}" destId="{4CEC1570-93E0-4E5F-8049-BC64AA672A26}" srcOrd="0" destOrd="0" presId="urn:microsoft.com/office/officeart/2008/layout/VerticalCurvedList"/>
    <dgm:cxn modelId="{4062F487-DB86-4DB3-BF60-94D1914E60A4}" type="presParOf" srcId="{4621722B-1361-4C73-A906-590B209B31E0}" destId="{82B01083-20E6-4E14-9B41-8D91B368111E}" srcOrd="0" destOrd="0" presId="urn:microsoft.com/office/officeart/2008/layout/VerticalCurvedList"/>
    <dgm:cxn modelId="{7CF86A21-B1BA-4F23-82C3-7985DC5A7C16}" type="presParOf" srcId="{82B01083-20E6-4E14-9B41-8D91B368111E}" destId="{BB9ADF4A-1189-47B2-9553-3253366D075A}" srcOrd="0" destOrd="0" presId="urn:microsoft.com/office/officeart/2008/layout/VerticalCurvedList"/>
    <dgm:cxn modelId="{CA3619B9-BC0C-42BC-B72A-846199F89675}" type="presParOf" srcId="{BB9ADF4A-1189-47B2-9553-3253366D075A}" destId="{EA913B0D-924A-45FF-B281-C9169C2F2089}" srcOrd="0" destOrd="0" presId="urn:microsoft.com/office/officeart/2008/layout/VerticalCurvedList"/>
    <dgm:cxn modelId="{16BE9CC8-D87C-4AEE-AF46-46B8A1ABC449}" type="presParOf" srcId="{BB9ADF4A-1189-47B2-9553-3253366D075A}" destId="{4CEC1570-93E0-4E5F-8049-BC64AA672A26}" srcOrd="1" destOrd="0" presId="urn:microsoft.com/office/officeart/2008/layout/VerticalCurvedList"/>
    <dgm:cxn modelId="{9F69EC0E-5F8C-4650-9FA3-C3AE3E240AB1}" type="presParOf" srcId="{BB9ADF4A-1189-47B2-9553-3253366D075A}" destId="{1C0CBD9E-4324-4192-B116-63CC829A2B30}" srcOrd="2" destOrd="0" presId="urn:microsoft.com/office/officeart/2008/layout/VerticalCurvedList"/>
    <dgm:cxn modelId="{98B64A8C-AFEE-46E1-A4B7-6EAEB4148A1F}" type="presParOf" srcId="{BB9ADF4A-1189-47B2-9553-3253366D075A}" destId="{CE12DD9C-BB79-49B2-9674-2114B372FBA2}" srcOrd="3" destOrd="0" presId="urn:microsoft.com/office/officeart/2008/layout/VerticalCurvedList"/>
    <dgm:cxn modelId="{71063613-F50B-4ADB-905A-987D7071753C}" type="presParOf" srcId="{82B01083-20E6-4E14-9B41-8D91B368111E}" destId="{9EDB3FBC-E7ED-4C49-95E4-8E2F37C5DE17}" srcOrd="1" destOrd="0" presId="urn:microsoft.com/office/officeart/2008/layout/VerticalCurvedList"/>
    <dgm:cxn modelId="{15787A47-3784-4D1B-B999-AD4F5D1BA74F}" type="presParOf" srcId="{82B01083-20E6-4E14-9B41-8D91B368111E}" destId="{E1145FE9-C175-4F46-94BD-9BE068B0A6F2}" srcOrd="2" destOrd="0" presId="urn:microsoft.com/office/officeart/2008/layout/VerticalCurvedList"/>
    <dgm:cxn modelId="{03007DF9-2E78-4705-A2CA-E065305956F2}" type="presParOf" srcId="{E1145FE9-C175-4F46-94BD-9BE068B0A6F2}" destId="{A4814456-9505-4F49-8DD5-1D480E16EF4D}" srcOrd="0" destOrd="0" presId="urn:microsoft.com/office/officeart/2008/layout/VerticalCurvedList"/>
    <dgm:cxn modelId="{7D55102B-E168-45F3-B08B-DC7A7E946C4E}" type="presParOf" srcId="{82B01083-20E6-4E14-9B41-8D91B368111E}" destId="{E4D9AA5D-3014-482B-B4F9-101B035AEA4C}" srcOrd="3" destOrd="0" presId="urn:microsoft.com/office/officeart/2008/layout/VerticalCurvedList"/>
    <dgm:cxn modelId="{EDB919A8-2CD6-43D8-9352-C15E63A88725}" type="presParOf" srcId="{82B01083-20E6-4E14-9B41-8D91B368111E}" destId="{D7D0DEFA-C9FD-41F9-9BCC-9EC1335A9F38}" srcOrd="4" destOrd="0" presId="urn:microsoft.com/office/officeart/2008/layout/VerticalCurvedList"/>
    <dgm:cxn modelId="{BD33DD15-E427-4EE7-B890-5D74360E58EC}" type="presParOf" srcId="{D7D0DEFA-C9FD-41F9-9BCC-9EC1335A9F38}" destId="{8D71CCB0-D3D5-44ED-A49E-2ECE243AE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C1570-93E0-4E5F-8049-BC64AA672A26}">
      <dsp:nvSpPr>
        <dsp:cNvPr id="0" name=""/>
        <dsp:cNvSpPr/>
      </dsp:nvSpPr>
      <dsp:spPr>
        <a:xfrm>
          <a:off x="-4105068" y="-634507"/>
          <a:ext cx="4926614" cy="492661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B3FBC-E7ED-4C49-95E4-8E2F37C5DE17}">
      <dsp:nvSpPr>
        <dsp:cNvPr id="0" name=""/>
        <dsp:cNvSpPr/>
      </dsp:nvSpPr>
      <dsp:spPr>
        <a:xfrm>
          <a:off x="672358" y="522524"/>
          <a:ext cx="5480547" cy="1044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April: </a:t>
          </a: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Are you avoiding using cash because of the coronavirus?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72358" y="522524"/>
        <a:ext cx="5480547" cy="1044903"/>
      </dsp:txXfrm>
    </dsp:sp>
    <dsp:sp modelId="{A4814456-9505-4F49-8DD5-1D480E16EF4D}">
      <dsp:nvSpPr>
        <dsp:cNvPr id="0" name=""/>
        <dsp:cNvSpPr/>
      </dsp:nvSpPr>
      <dsp:spPr>
        <a:xfrm>
          <a:off x="19293" y="391911"/>
          <a:ext cx="1306128" cy="130612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9AA5D-3014-482B-B4F9-101B035AEA4C}">
      <dsp:nvSpPr>
        <dsp:cNvPr id="0" name=""/>
        <dsp:cNvSpPr/>
      </dsp:nvSpPr>
      <dsp:spPr>
        <a:xfrm>
          <a:off x="672358" y="2090172"/>
          <a:ext cx="5480547" cy="1044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August: </a:t>
          </a: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For the in-person payments that you have made in the past 30 days, have you avoided using cash because of the coronavirus? 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672358" y="2090172"/>
        <a:ext cx="5480547" cy="1044903"/>
      </dsp:txXfrm>
    </dsp:sp>
    <dsp:sp modelId="{8D71CCB0-D3D5-44ED-A49E-2ECE243AE818}">
      <dsp:nvSpPr>
        <dsp:cNvPr id="0" name=""/>
        <dsp:cNvSpPr/>
      </dsp:nvSpPr>
      <dsp:spPr>
        <a:xfrm>
          <a:off x="19293" y="1959559"/>
          <a:ext cx="1306128" cy="130612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0.53639</cdr:x>
      <cdr:y>0.56876</cdr:y>
    </cdr:from>
    <cdr:to>
      <cdr:x>0.87572</cdr:x>
      <cdr:y>0.63173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6B4A5E-606D-44FE-BBB3-3381957B7ACA}"/>
            </a:ext>
          </a:extLst>
        </cdr:cNvPr>
        <cdr:cNvSpPr txBox="1"/>
      </cdr:nvSpPr>
      <cdr:spPr>
        <a:xfrm xmlns:a="http://schemas.openxmlformats.org/drawingml/2006/main">
          <a:off x="2159200" y="1985835"/>
          <a:ext cx="1365955" cy="21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accent4"/>
              </a:solidFill>
            </a:rPr>
            <a:t>Mobile pay</a:t>
          </a:r>
        </a:p>
      </cdr:txBody>
    </cdr:sp>
  </cdr:relSizeAnchor>
  <cdr:relSizeAnchor xmlns:cdr="http://schemas.openxmlformats.org/drawingml/2006/chartDrawing">
    <cdr:from>
      <cdr:x>0.53269</cdr:x>
      <cdr:y>0.37524</cdr:y>
    </cdr:from>
    <cdr:to>
      <cdr:x>0.87203</cdr:x>
      <cdr:y>0.43821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7B723A8-BF5B-4067-9320-462F5EE838D8}"/>
            </a:ext>
          </a:extLst>
        </cdr:cNvPr>
        <cdr:cNvSpPr txBox="1"/>
      </cdr:nvSpPr>
      <cdr:spPr>
        <a:xfrm xmlns:a="http://schemas.openxmlformats.org/drawingml/2006/main">
          <a:off x="2144331" y="1310160"/>
          <a:ext cx="1365955" cy="21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accent5"/>
              </a:solidFill>
            </a:rPr>
            <a:t>Mobile banking</a:t>
          </a:r>
        </a:p>
      </cdr:txBody>
    </cdr:sp>
  </cdr:relSizeAnchor>
  <cdr:relSizeAnchor xmlns:cdr="http://schemas.openxmlformats.org/drawingml/2006/chartDrawing">
    <cdr:from>
      <cdr:x>0.53085</cdr:x>
      <cdr:y>0.22114</cdr:y>
    </cdr:from>
    <cdr:to>
      <cdr:x>0.87018</cdr:x>
      <cdr:y>0.28412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E60F8A-1D02-4FFC-A42E-56F4D67C4C75}"/>
            </a:ext>
          </a:extLst>
        </cdr:cNvPr>
        <cdr:cNvSpPr txBox="1"/>
      </cdr:nvSpPr>
      <cdr:spPr>
        <a:xfrm xmlns:a="http://schemas.openxmlformats.org/drawingml/2006/main">
          <a:off x="1980207" y="782572"/>
          <a:ext cx="1265789" cy="22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accent2"/>
              </a:solidFill>
            </a:rPr>
            <a:t>Online purchase</a:t>
          </a:r>
        </a:p>
      </cdr:txBody>
    </cdr:sp>
  </cdr:relSizeAnchor>
  <cdr:relSizeAnchor xmlns:cdr="http://schemas.openxmlformats.org/drawingml/2006/chartDrawing">
    <cdr:from>
      <cdr:x>0.52715</cdr:x>
      <cdr:y>0.07685</cdr:y>
    </cdr:from>
    <cdr:to>
      <cdr:x>0.86649</cdr:x>
      <cdr:y>0.13981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FD5235A-7F87-4D6A-9079-5DFDCD9E99A6}"/>
            </a:ext>
          </a:extLst>
        </cdr:cNvPr>
        <cdr:cNvSpPr txBox="1"/>
      </cdr:nvSpPr>
      <cdr:spPr>
        <a:xfrm xmlns:a="http://schemas.openxmlformats.org/drawingml/2006/main">
          <a:off x="1966406" y="271954"/>
          <a:ext cx="1265825" cy="222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accent1"/>
              </a:solidFill>
            </a:rPr>
            <a:t>Online banking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0.19669</cdr:x>
      <cdr:y>0.11979</cdr:y>
    </cdr:from>
    <cdr:to>
      <cdr:x>0.41976</cdr:x>
      <cdr:y>0.22106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56B7D30-CA1E-494F-9FE7-3D2C8A520D52}"/>
            </a:ext>
          </a:extLst>
        </cdr:cNvPr>
        <cdr:cNvSpPr txBox="1"/>
      </cdr:nvSpPr>
      <cdr:spPr>
        <a:xfrm xmlns:a="http://schemas.openxmlformats.org/drawingml/2006/main">
          <a:off x="1087969" y="495030"/>
          <a:ext cx="1233900" cy="418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IN PERSON</a:t>
          </a:r>
        </a:p>
      </cdr:txBody>
    </cdr:sp>
  </cdr:relSizeAnchor>
  <cdr:relSizeAnchor xmlns:cdr="http://schemas.openxmlformats.org/drawingml/2006/chartDrawing">
    <cdr:from>
      <cdr:x>0</cdr:x>
      <cdr:y>0.11906</cdr:y>
    </cdr:from>
    <cdr:to>
      <cdr:x>0.18114</cdr:x>
      <cdr:y>0.22033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BDC9219-C035-4B12-A91B-0EF8BA153E94}"/>
            </a:ext>
          </a:extLst>
        </cdr:cNvPr>
        <cdr:cNvSpPr txBox="1"/>
      </cdr:nvSpPr>
      <cdr:spPr>
        <a:xfrm xmlns:a="http://schemas.openxmlformats.org/drawingml/2006/main">
          <a:off x="0" y="376685"/>
          <a:ext cx="679101" cy="32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dirty="0"/>
            <a:t>REMOTE</a:t>
          </a:r>
        </a:p>
      </cdr:txBody>
    </cdr:sp>
  </cdr:relSizeAnchor>
  <cdr:relSizeAnchor xmlns:cdr="http://schemas.openxmlformats.org/drawingml/2006/chartDrawing">
    <cdr:from>
      <cdr:x>0.39584</cdr:x>
      <cdr:y>0.39769</cdr:y>
    </cdr:from>
    <cdr:to>
      <cdr:x>0.56289</cdr:x>
      <cdr:y>0.48697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6D67001-1F80-489B-8FA5-063C45B69546}"/>
            </a:ext>
          </a:extLst>
        </cdr:cNvPr>
        <cdr:cNvSpPr txBox="1"/>
      </cdr:nvSpPr>
      <cdr:spPr>
        <a:xfrm xmlns:a="http://schemas.openxmlformats.org/drawingml/2006/main">
          <a:off x="2560481" y="1118860"/>
          <a:ext cx="1080559" cy="251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2019</a:t>
          </a:r>
        </a:p>
      </cdr:txBody>
    </cdr:sp>
  </cdr:relSizeAnchor>
  <cdr:relSizeAnchor xmlns:cdr="http://schemas.openxmlformats.org/drawingml/2006/chartDrawing">
    <cdr:from>
      <cdr:x>0.38724</cdr:x>
      <cdr:y>0.66866</cdr:y>
    </cdr:from>
    <cdr:to>
      <cdr:x>0.55429</cdr:x>
      <cdr:y>0.75795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DAA1169-04CE-4487-A064-1D14E66390BB}"/>
            </a:ext>
          </a:extLst>
        </cdr:cNvPr>
        <cdr:cNvSpPr txBox="1"/>
      </cdr:nvSpPr>
      <cdr:spPr>
        <a:xfrm xmlns:a="http://schemas.openxmlformats.org/drawingml/2006/main">
          <a:off x="1451764" y="2115527"/>
          <a:ext cx="626277" cy="282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2020</a:t>
          </a:r>
        </a:p>
      </cdr:txBody>
    </cdr:sp>
  </cdr:relSizeAnchor>
  <cdr:relSizeAnchor xmlns:cdr="http://schemas.openxmlformats.org/drawingml/2006/chartDrawing">
    <cdr:from>
      <cdr:x>0.39381</cdr:x>
      <cdr:y>0.1198</cdr:y>
    </cdr:from>
    <cdr:to>
      <cdr:x>0.56086</cdr:x>
      <cdr:y>0.20908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E12240E-1C6D-4B2D-ACB4-25DB8C94490A}"/>
            </a:ext>
          </a:extLst>
        </cdr:cNvPr>
        <cdr:cNvSpPr txBox="1"/>
      </cdr:nvSpPr>
      <cdr:spPr>
        <a:xfrm xmlns:a="http://schemas.openxmlformats.org/drawingml/2006/main">
          <a:off x="2178339" y="495048"/>
          <a:ext cx="924028" cy="36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2018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4DC8D-BEC2-D34A-81E1-6AC3BD4A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1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A57C-DCA2-4F55-AC3E-B6EE277C2E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3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484C-79B4-4A6B-B71D-787D2864E2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A57C-DCA2-4F55-AC3E-B6EE277C2E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76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7389B-72DB-41F7-B266-F9F094CB0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6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8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7389B-72DB-41F7-B266-F9F094CB0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8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7389B-72DB-41F7-B266-F9F094CB0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94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A57C-DCA2-4F55-AC3E-B6EE277C2E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7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2A57C-DCA2-4F55-AC3E-B6EE277C2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8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4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7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3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8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7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F330F5-9A59-594B-ACE2-6783E7D0CB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6000">
                <a:srgbClr val="4888B7"/>
              </a:gs>
              <a:gs pos="61000">
                <a:srgbClr val="0061A0"/>
              </a:gs>
              <a:gs pos="0">
                <a:srgbClr val="8FADC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779C7-0913-DE4A-A91A-00F79F8E3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30"/>
            <a:ext cx="9144000" cy="513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IBM Plex Serif" panose="02060503050406000203" pitchFamily="18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382" y="2636818"/>
            <a:ext cx="6400800" cy="108632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09" y="1163959"/>
            <a:ext cx="8229600" cy="3341588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 marL="1543050" indent="-171450">
              <a:buFont typeface="Arial" pitchFamily="34" charset="0"/>
              <a:buChar char="•"/>
              <a:defRPr sz="105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5882" y="213505"/>
            <a:ext cx="7330704" cy="56001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4172" y="4784168"/>
            <a:ext cx="2133600" cy="177972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fld id="{C0BDC2D1-6ADA-9D48-874B-A7D1DE3CD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IBM Plex Serif" panose="02060503050406000203" pitchFamily="18" charset="77"/>
                <a:cs typeface="IBM Plex Serif" panose="020605030504060002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F6F6F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  <a:lvl2pPr>
              <a:defRPr sz="1600">
                <a:latin typeface="IBM Plex Sans" panose="020B0503050203000203" pitchFamily="34" charset="0"/>
                <a:cs typeface="IBM Plex Sans" panose="020B0503050203000203" pitchFamily="34" charset="0"/>
              </a:defRPr>
            </a:lvl2pPr>
            <a:lvl3pPr>
              <a:defRPr sz="1400">
                <a:latin typeface="IBM Plex Sans" panose="020B0503050203000203" pitchFamily="34" charset="0"/>
                <a:cs typeface="IBM Plex Sans" panose="020B0503050203000203" pitchFamily="34" charset="0"/>
              </a:defRPr>
            </a:lvl3pPr>
            <a:lvl4pPr>
              <a:defRPr sz="1200">
                <a:latin typeface="IBM Plex Sans" panose="020B0503050203000203" pitchFamily="34" charset="0"/>
                <a:cs typeface="IBM Plex Sans" panose="020B0503050203000203" pitchFamily="34" charset="0"/>
              </a:defRPr>
            </a:lvl4pPr>
            <a:lvl5pPr>
              <a:defRPr sz="1200">
                <a:latin typeface="IBM Plex Sans" panose="020B0503050203000203" pitchFamily="34" charset="0"/>
                <a:cs typeface="IBM Plex Sans" panose="020B050305020300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F6F6F"/>
                </a:solidFill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IBM Plex Sans" panose="020B0503050203000203" pitchFamily="34" charset="0"/>
                <a:cs typeface="IBM Plex Sans" panose="020B0503050203000203" pitchFamily="34" charset="0"/>
              </a:defRPr>
            </a:lvl1pPr>
            <a:lvl2pPr>
              <a:defRPr sz="1600">
                <a:latin typeface="IBM Plex Sans" panose="020B0503050203000203" pitchFamily="34" charset="0"/>
                <a:cs typeface="IBM Plex Sans" panose="020B0503050203000203" pitchFamily="34" charset="0"/>
              </a:defRPr>
            </a:lvl2pPr>
            <a:lvl3pPr>
              <a:defRPr sz="1400">
                <a:latin typeface="IBM Plex Sans" panose="020B0503050203000203" pitchFamily="34" charset="0"/>
                <a:cs typeface="IBM Plex Sans" panose="020B0503050203000203" pitchFamily="34" charset="0"/>
              </a:defRPr>
            </a:lvl3pPr>
            <a:lvl4pPr>
              <a:defRPr sz="1200">
                <a:latin typeface="IBM Plex Sans" panose="020B0503050203000203" pitchFamily="34" charset="0"/>
                <a:cs typeface="IBM Plex Sans" panose="020B0503050203000203" pitchFamily="34" charset="0"/>
              </a:defRPr>
            </a:lvl4pPr>
            <a:lvl5pPr>
              <a:defRPr sz="1200">
                <a:latin typeface="IBM Plex Sans" panose="020B0503050203000203" pitchFamily="34" charset="0"/>
                <a:cs typeface="IBM Plex Sans" panose="020B050305020300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/>
              <a:t>www.bestppt.com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530" y="361320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  <a:cs typeface="Calibri Light" panose="020F0302020204030204" pitchFamily="34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9803" y="792661"/>
            <a:ext cx="8318131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  <p:sldLayoutId id="2147483669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i="0" kern="1200">
          <a:solidFill>
            <a:srgbClr val="0062A2"/>
          </a:solidFill>
          <a:latin typeface="IBM Plex Serif" panose="02060503050406000203" pitchFamily="18" charset="77"/>
          <a:ea typeface="+mj-ea"/>
          <a:cs typeface="IBM Plex Serif" panose="02060503050406000203" pitchFamily="18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IBM Plex Sans" panose="020B050305020300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IBM Plex Sans" panose="020B050305020300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IBM Plex Sans" panose="020B050305020300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IBM Plex Sans" panose="020B050305020300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IBM Plex Sans" panose="020B0503050203000203" pitchFamily="34" charset="0"/>
          <a:ea typeface="+mn-ea"/>
          <a:cs typeface="IBM Plex Sans" panose="020B050305020300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lott@atl.frb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onpayments.frbatlan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atlantafed.org/-/media/documents/banking/consumer-payments/survey-diary-consumer-payment-choice/2021/sdcpc_2021_report.pdf" TargetMode="External"/><Relationship Id="rId4" Type="http://schemas.openxmlformats.org/officeDocument/2006/relationships/hyperlink" Target="https://www.frbatlanta.org/rpr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321" y="834008"/>
            <a:ext cx="7772400" cy="1298735"/>
          </a:xfrm>
        </p:spPr>
        <p:txBody>
          <a:bodyPr>
            <a:normAutofit/>
          </a:bodyPr>
          <a:lstStyle/>
          <a:p>
            <a:pPr>
              <a:lnSpc>
                <a:spcPts val="3940"/>
              </a:lnSpc>
              <a:spcAft>
                <a:spcPts val="450"/>
              </a:spcAft>
            </a:pPr>
            <a:r>
              <a:rPr lang="en-US" sz="4400" dirty="0"/>
              <a:t>The Future of Payments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D60D1EDE-7116-2443-9BDD-368CE5B37660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189"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E26EF-E8B4-EB47-BDB7-5C4548D9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321" y="3882462"/>
            <a:ext cx="1909698" cy="4338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993711-15A9-4799-9800-B52BBC2F3C28}"/>
              </a:ext>
            </a:extLst>
          </p:cNvPr>
          <p:cNvSpPr txBox="1">
            <a:spLocks/>
          </p:cNvSpPr>
          <p:nvPr/>
        </p:nvSpPr>
        <p:spPr>
          <a:xfrm>
            <a:off x="784321" y="2132743"/>
            <a:ext cx="7772400" cy="1584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IBM Plex Serif" panose="02060503050406000203" pitchFamily="18" charset="77"/>
                <a:ea typeface="+mj-ea"/>
                <a:cs typeface="IBM Plex Serif" panose="02060503050406000203" pitchFamily="18" charset="77"/>
              </a:defRPr>
            </a:lvl1pPr>
          </a:lstStyle>
          <a:p>
            <a:r>
              <a:rPr lang="en-US" sz="2000" dirty="0">
                <a:solidFill>
                  <a:srgbClr val="FFC000"/>
                </a:solidFill>
              </a:rPr>
              <a:t>Nashville TN AFP Meeting</a:t>
            </a:r>
          </a:p>
          <a:p>
            <a:r>
              <a:rPr lang="en-US" sz="2000" dirty="0">
                <a:solidFill>
                  <a:srgbClr val="FFC000"/>
                </a:solidFill>
              </a:rPr>
              <a:t>November 10, 2022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Dave Lott</a:t>
            </a:r>
          </a:p>
          <a:p>
            <a:r>
              <a:rPr lang="en-US" sz="2000" dirty="0">
                <a:solidFill>
                  <a:srgbClr val="FFC000"/>
                </a:solidFill>
              </a:rPr>
              <a:t>Retail Payments Risk Forum</a:t>
            </a:r>
          </a:p>
        </p:txBody>
      </p:sp>
    </p:spTree>
    <p:extLst>
      <p:ext uri="{BB962C8B-B14F-4D97-AF65-F5344CB8AC3E}">
        <p14:creationId xmlns:p14="http://schemas.microsoft.com/office/powerpoint/2010/main" val="325256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FF7F-069B-4BCC-A3EB-77830279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SENTIMENT ON CASH AVOIDANCE</a:t>
            </a:r>
            <a:r>
              <a:rPr lang="en-US" sz="2700" dirty="0"/>
              <a:t>: “NO”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0AB547-5991-4A67-B4E8-218D078415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5900" y="808546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A6DD8-A6A3-4BB1-9B87-4E80E732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DFDC-3F95-43DD-AA0B-6A9C5717DA2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60F7-E313-497A-ABF9-3D2FE752E1E2}"/>
              </a:ext>
            </a:extLst>
          </p:cNvPr>
          <p:cNvSpPr txBox="1"/>
          <p:nvPr/>
        </p:nvSpPr>
        <p:spPr>
          <a:xfrm>
            <a:off x="457200" y="4768042"/>
            <a:ext cx="5763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</a:rPr>
              <a:t>Sources: USC Dornsife Understanding Coronavirus in America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E4628-9D58-482C-B81A-A5F042FDFB0D}"/>
              </a:ext>
            </a:extLst>
          </p:cNvPr>
          <p:cNvSpPr txBox="1"/>
          <p:nvPr/>
        </p:nvSpPr>
        <p:spPr>
          <a:xfrm>
            <a:off x="2402498" y="4200689"/>
            <a:ext cx="5361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August 2020 Survey: Three-fourths said “No”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E5C00-05A8-4ADF-B58F-8FC446FC941A}"/>
              </a:ext>
            </a:extLst>
          </p:cNvPr>
          <p:cNvSpPr txBox="1"/>
          <p:nvPr/>
        </p:nvSpPr>
        <p:spPr>
          <a:xfrm>
            <a:off x="2516799" y="2371762"/>
            <a:ext cx="5361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April 2020 Survey: 70% said “No”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5C48C-6081-47C1-84DA-0EA49D48E28B}"/>
              </a:ext>
            </a:extLst>
          </p:cNvPr>
          <p:cNvSpPr txBox="1"/>
          <p:nvPr/>
        </p:nvSpPr>
        <p:spPr>
          <a:xfrm>
            <a:off x="3846851" y="16772"/>
            <a:ext cx="145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   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8DBF247-A5C0-4E5B-B956-841029CF2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035A-95D1-424B-A4E7-B7DEF3A3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9" y="361320"/>
            <a:ext cx="6493865" cy="356085"/>
          </a:xfrm>
        </p:spPr>
        <p:txBody>
          <a:bodyPr>
            <a:normAutofit/>
          </a:bodyPr>
          <a:lstStyle/>
          <a:p>
            <a:r>
              <a:rPr lang="en-US" sz="2000" dirty="0"/>
              <a:t>MOBILE PAYMENTS INCREASED DRAMATICALLY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C750B-1FE4-41C2-8AEA-FDF45F4F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7077" y="4722660"/>
            <a:ext cx="2133600" cy="273844"/>
          </a:xfrm>
        </p:spPr>
        <p:txBody>
          <a:bodyPr/>
          <a:lstStyle/>
          <a:p>
            <a:fld id="{D60D1EDE-7116-2443-9BDD-368CE5B37660}" type="slidenum">
              <a:rPr lang="en-US" sz="1200" smtClean="0">
                <a:latin typeface="IBM Plex Sans" panose="020B0503050203000203" pitchFamily="34" charset="0"/>
              </a:rPr>
              <a:pPr/>
              <a:t>11</a:t>
            </a:fld>
            <a:endParaRPr lang="en-US" sz="1200" dirty="0">
              <a:latin typeface="IBM Plex Sans" panose="020B05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4C74F-F388-412D-928C-B54072120B73}"/>
              </a:ext>
            </a:extLst>
          </p:cNvPr>
          <p:cNvSpPr txBox="1"/>
          <p:nvPr/>
        </p:nvSpPr>
        <p:spPr>
          <a:xfrm>
            <a:off x="4669971" y="4723820"/>
            <a:ext cx="3767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98989"/>
                </a:solidFill>
                <a:latin typeface="IBM Plex Sans" panose="020B0503050203000203" pitchFamily="34" charset="0"/>
              </a:rPr>
              <a:t>Source: 2021 Diary of Consumer Payment Choice</a:t>
            </a:r>
            <a:endParaRPr lang="en-US" sz="1200" dirty="0">
              <a:solidFill>
                <a:srgbClr val="898989"/>
              </a:solidFill>
              <a:latin typeface="IBM Plex Sans" panose="020B0503050203000203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460BE71-B99F-416E-8038-A21DC0A7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149BCB-FA88-42FA-AABD-5C9E05FFC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57848"/>
              </p:ext>
            </p:extLst>
          </p:nvPr>
        </p:nvGraphicFramePr>
        <p:xfrm>
          <a:off x="511628" y="1259638"/>
          <a:ext cx="6640285" cy="340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0CD1A0-1CFD-40CD-98A9-045482A836B9}"/>
              </a:ext>
            </a:extLst>
          </p:cNvPr>
          <p:cNvSpPr txBox="1"/>
          <p:nvPr/>
        </p:nvSpPr>
        <p:spPr>
          <a:xfrm>
            <a:off x="1915885" y="859493"/>
            <a:ext cx="476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Share of Consumers Making Mobile Payments</a:t>
            </a:r>
            <a:r>
              <a:rPr lang="en-US" b="1" baseline="30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DD7D8-616D-487D-93E6-ED3276C6E8B8}"/>
              </a:ext>
            </a:extLst>
          </p:cNvPr>
          <p:cNvSpPr txBox="1"/>
          <p:nvPr/>
        </p:nvSpPr>
        <p:spPr>
          <a:xfrm>
            <a:off x="1208314" y="4646041"/>
            <a:ext cx="362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rgbClr val="898989"/>
                </a:solidFill>
                <a:latin typeface="IBM Plex Sans" panose="020B0503050203000203" pitchFamily="34" charset="0"/>
              </a:rPr>
              <a:t>1</a:t>
            </a:r>
            <a:r>
              <a:rPr lang="en-US" sz="1000" dirty="0">
                <a:solidFill>
                  <a:srgbClr val="898989"/>
                </a:solidFill>
                <a:latin typeface="IBM Plex Sans" panose="020B0503050203000203" pitchFamily="34" charset="0"/>
              </a:rPr>
              <a:t>Made at least one mobile payment in prior twelve months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037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018F-3FFA-4C5E-BE70-4E15B788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9" y="361320"/>
            <a:ext cx="7473121" cy="356085"/>
          </a:xfrm>
        </p:spPr>
        <p:txBody>
          <a:bodyPr>
            <a:noAutofit/>
          </a:bodyPr>
          <a:lstStyle/>
          <a:p>
            <a:r>
              <a:rPr lang="en-US" sz="2000" dirty="0"/>
              <a:t>SHARE OF REMOTE FOOD PAYMENTS EBB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3D1D0-4134-4E35-9465-406FCE11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DFDC-3F95-43DD-AA0B-6A9C5717DA2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0933F-DB28-48BC-AD00-7177EDB0A184}"/>
              </a:ext>
            </a:extLst>
          </p:cNvPr>
          <p:cNvSpPr txBox="1"/>
          <p:nvPr/>
        </p:nvSpPr>
        <p:spPr>
          <a:xfrm>
            <a:off x="1931292" y="4855515"/>
            <a:ext cx="6331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</a:rPr>
              <a:t>Sources: 2021 Survey/Diary of Consumer Payment Choice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29EEE-0E6A-4416-B102-1E5073D8133F}"/>
              </a:ext>
            </a:extLst>
          </p:cNvPr>
          <p:cNvSpPr txBox="1"/>
          <p:nvPr/>
        </p:nvSpPr>
        <p:spPr>
          <a:xfrm>
            <a:off x="3846851" y="16772"/>
            <a:ext cx="145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   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0C316-2DED-4B7C-9511-9BB2CA793F22}"/>
              </a:ext>
            </a:extLst>
          </p:cNvPr>
          <p:cNvSpPr txBox="1"/>
          <p:nvPr/>
        </p:nvSpPr>
        <p:spPr>
          <a:xfrm>
            <a:off x="3017142" y="960348"/>
            <a:ext cx="4159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Percentage of food purchases made remotely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C42B02-C3E6-4FBF-B15F-ABD41514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7031F6-378D-4759-B24E-779D90591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15460"/>
              </p:ext>
            </p:extLst>
          </p:nvPr>
        </p:nvGraphicFramePr>
        <p:xfrm>
          <a:off x="914401" y="1282096"/>
          <a:ext cx="7130142" cy="319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071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AD50-B00D-4146-BFE5-9BDF3E70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REMOTE PURCHASES CLIMBED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0F12F-9B23-4F1A-A852-5C9B848D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F64B5E-4F23-428E-929B-259A90A33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84665"/>
              </p:ext>
            </p:extLst>
          </p:nvPr>
        </p:nvGraphicFramePr>
        <p:xfrm>
          <a:off x="4937760" y="1026650"/>
          <a:ext cx="3749040" cy="316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99EA874-C567-40B4-AE02-5D45B7D6D1B1}"/>
              </a:ext>
            </a:extLst>
          </p:cNvPr>
          <p:cNvSpPr txBox="1"/>
          <p:nvPr/>
        </p:nvSpPr>
        <p:spPr>
          <a:xfrm>
            <a:off x="3837530" y="4765645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Survey of Consumer Payment Choice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0">
            <a:extLst>
              <a:ext uri="{FF2B5EF4-FFF2-40B4-BE49-F238E27FC236}">
                <a16:creationId xmlns:a16="http://schemas.microsoft.com/office/drawing/2014/main" id="{014B5F83-8B12-4520-9AD1-2D65FA750ABF}"/>
              </a:ext>
            </a:extLst>
          </p:cNvPr>
          <p:cNvSpPr txBox="1">
            <a:spLocks/>
          </p:cNvSpPr>
          <p:nvPr/>
        </p:nvSpPr>
        <p:spPr>
          <a:xfrm>
            <a:off x="770393" y="1275336"/>
            <a:ext cx="40386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IBM Plex Sans" panose="020B050305020300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IBM Plex Sans" panose="020B050305020300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IBM Plex Sans" panose="020B050305020300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IBM Plex Sans" panose="020B050305020300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IBM Plex Sans" panose="020B050305020300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defTabSz="457189">
              <a:buClr>
                <a:schemeClr val="accent2"/>
              </a:buClr>
              <a:buFont typeface="Raleway" panose="020B0003030101060003" pitchFamily="34" charset="0"/>
              <a:buChar char="—"/>
            </a:pPr>
            <a:r>
              <a:rPr lang="en-US" sz="1800" dirty="0">
                <a:solidFill>
                  <a:srgbClr val="6F6F6F"/>
                </a:solidFill>
              </a:rPr>
              <a:t>Remote purchases up to 16%</a:t>
            </a:r>
          </a:p>
          <a:p>
            <a:pPr marL="285743" indent="-285743" defTabSz="457189">
              <a:buClr>
                <a:schemeClr val="accent1"/>
              </a:buClr>
              <a:buFont typeface="Raleway" panose="020B0003030101060003" pitchFamily="34" charset="0"/>
              <a:buChar char="—"/>
            </a:pPr>
            <a:endParaRPr lang="en-US" sz="1800" dirty="0">
              <a:solidFill>
                <a:srgbClr val="6F6F6F"/>
              </a:solidFill>
            </a:endParaRPr>
          </a:p>
          <a:p>
            <a:pPr marL="285743" indent="-285743" defTabSz="457189">
              <a:buClr>
                <a:schemeClr val="accent1"/>
              </a:buClr>
              <a:buFont typeface="Raleway" panose="020B0003030101060003" pitchFamily="34" charset="0"/>
              <a:buChar char="—"/>
            </a:pPr>
            <a:r>
              <a:rPr lang="en-US" sz="1800" b="1" dirty="0">
                <a:solidFill>
                  <a:schemeClr val="accent1"/>
                </a:solidFill>
              </a:rPr>
              <a:t>Card </a:t>
            </a:r>
            <a:r>
              <a:rPr lang="en-US" sz="1800" dirty="0">
                <a:solidFill>
                  <a:srgbClr val="6F6F6F"/>
                </a:solidFill>
              </a:rPr>
              <a:t>share of purchases grew</a:t>
            </a:r>
          </a:p>
          <a:p>
            <a:pPr marL="285743" indent="-285743" defTabSz="457189">
              <a:buClr>
                <a:srgbClr val="BF2125"/>
              </a:buClr>
              <a:buFont typeface="Raleway" panose="020B0003030101060003" pitchFamily="34" charset="0"/>
              <a:buChar char="—"/>
            </a:pPr>
            <a:endParaRPr lang="en-US" sz="1800" dirty="0">
              <a:solidFill>
                <a:srgbClr val="6F6F6F"/>
              </a:solidFill>
            </a:endParaRPr>
          </a:p>
          <a:p>
            <a:pPr marL="285743" indent="-285743" defTabSz="457189">
              <a:buClr>
                <a:schemeClr val="accent2"/>
              </a:buClr>
              <a:buFont typeface="Raleway" panose="020B0003030101060003" pitchFamily="34" charset="0"/>
              <a:buChar char="—"/>
            </a:pPr>
            <a:r>
              <a:rPr lang="en-US" sz="1800" dirty="0">
                <a:solidFill>
                  <a:srgbClr val="6F6F6F"/>
                </a:solidFill>
              </a:rPr>
              <a:t>Switch to online drives cash decline</a:t>
            </a:r>
          </a:p>
          <a:p>
            <a:pPr marL="285743" indent="-285743" defTabSz="457189">
              <a:buClr>
                <a:schemeClr val="accent6"/>
              </a:buClr>
              <a:buFont typeface="Raleway" panose="020B0003030101060003" pitchFamily="34" charset="0"/>
              <a:buChar char="—"/>
            </a:pPr>
            <a:endParaRPr lang="en-US" sz="1800" b="1" dirty="0">
              <a:solidFill>
                <a:schemeClr val="accent6"/>
              </a:solidFill>
            </a:endParaRPr>
          </a:p>
          <a:p>
            <a:pPr marL="285743" indent="-285743" defTabSz="457189">
              <a:buClr>
                <a:schemeClr val="accent6"/>
              </a:buClr>
              <a:buFont typeface="Raleway" panose="020B0003030101060003" pitchFamily="34" charset="0"/>
              <a:buChar char="—"/>
            </a:pPr>
            <a:r>
              <a:rPr lang="en-US" sz="1800" b="1" dirty="0">
                <a:solidFill>
                  <a:schemeClr val="accent6"/>
                </a:solidFill>
              </a:rPr>
              <a:t>Cash</a:t>
            </a:r>
            <a:r>
              <a:rPr lang="en-US" sz="1800" dirty="0">
                <a:solidFill>
                  <a:srgbClr val="6F6F6F"/>
                </a:solidFill>
              </a:rPr>
              <a:t> use in person declined</a:t>
            </a:r>
          </a:p>
          <a:p>
            <a:pPr marL="0" indent="0" defTabSz="457189">
              <a:buClr>
                <a:srgbClr val="BF2125"/>
              </a:buClr>
              <a:buNone/>
            </a:pPr>
            <a:endParaRPr lang="en-US" dirty="0">
              <a:solidFill>
                <a:srgbClr val="6F6F6F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B671745-D420-4585-9425-5838C2E6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783" y="807343"/>
            <a:ext cx="4451932" cy="3553117"/>
          </a:xfrm>
        </p:spPr>
        <p:txBody>
          <a:bodyPr/>
          <a:lstStyle/>
          <a:p>
            <a:r>
              <a:rPr lang="en-US" dirty="0"/>
              <a:t>Prior to 2020, Peer-to-Peer (Person-to-Person) payments were dominated by paper-based transfers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Currency, check, money order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>
              <a:buClr>
                <a:schemeClr val="accent6"/>
              </a:buClr>
            </a:pPr>
            <a:r>
              <a:rPr lang="en-US" dirty="0"/>
              <a:t>Cash: 75% of P2P in 2016, down to 50% by number in 2021</a:t>
            </a:r>
          </a:p>
          <a:p>
            <a:endParaRPr lang="en-US" dirty="0"/>
          </a:p>
          <a:p>
            <a:r>
              <a:rPr lang="en-US" dirty="0"/>
              <a:t>Electronic P2P grew strong in 2021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7366" y="213505"/>
            <a:ext cx="6799220" cy="56001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62A2"/>
                </a:solidFill>
                <a:latin typeface="IBM Plex Serif" panose="02060503050406000203" pitchFamily="18" charset="77"/>
                <a:ea typeface="+mj-ea"/>
              </a:rPr>
              <a:t>P2P 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0BDC2D1-6ADA-9D48-874B-A7D1DE3CD25F}" type="slidenum">
              <a:rPr lang="en-US"/>
              <a:pPr defTabSz="342900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BFA91-5461-48F7-BEA8-3EE085923B8C}"/>
              </a:ext>
            </a:extLst>
          </p:cNvPr>
          <p:cNvSpPr txBox="1"/>
          <p:nvPr/>
        </p:nvSpPr>
        <p:spPr>
          <a:xfrm>
            <a:off x="4235144" y="4573496"/>
            <a:ext cx="3026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898989"/>
                </a:solidFill>
                <a:latin typeface="IBM Plex Sans" panose="020B0503050203000203" pitchFamily="34" charset="0"/>
              </a:rPr>
              <a:t>Source: 2021 Diary of Consumer Payment Choice.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B6D22B4-F84E-47C6-A04F-019A4DFC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DF8EA8-3097-4F25-AB00-FB046823AAD6}"/>
              </a:ext>
            </a:extLst>
          </p:cNvPr>
          <p:cNvSpPr txBox="1">
            <a:spLocks/>
          </p:cNvSpPr>
          <p:nvPr/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rgbClr val="FFFFFF"/>
                </a:solidFill>
                <a:latin typeface="IBM Plex Sans" panose="020B0503050203000203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D1EDE-7116-2443-9BDD-368CE5B37660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97F75D-0F60-4018-8F50-DDE693DCC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716428"/>
              </p:ext>
            </p:extLst>
          </p:nvPr>
        </p:nvGraphicFramePr>
        <p:xfrm>
          <a:off x="4572000" y="852240"/>
          <a:ext cx="4332514" cy="356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19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15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0887" y="-1"/>
            <a:ext cx="9144000" cy="4474029"/>
          </a:xfrm>
          <a:prstGeom prst="rect">
            <a:avLst/>
          </a:prstGeom>
          <a:solidFill>
            <a:srgbClr val="0062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71303" y="1532365"/>
            <a:ext cx="5856160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IBM Plex Serif" panose="02060503050406000203" pitchFamily="18" charset="77"/>
                <a:cs typeface="Raleway"/>
              </a:rPr>
              <a:t>Distinguishing the signal from the noise requires … the serenity to accept the things we cannot predict, the courage to predict the things we can, and the wisdom to know the difference.</a:t>
            </a:r>
            <a:endParaRPr lang="en-US" dirty="0">
              <a:solidFill>
                <a:schemeClr val="bg1"/>
              </a:solidFill>
              <a:latin typeface="IBM Plex Serif" panose="02060503050406000203" pitchFamily="18" charset="77"/>
              <a:cs typeface="Raleway"/>
            </a:endParaRPr>
          </a:p>
          <a:p>
            <a:r>
              <a:rPr lang="en-US" dirty="0">
                <a:solidFill>
                  <a:schemeClr val="bg1"/>
                </a:solidFill>
                <a:latin typeface="IBM Plex Serif Light" panose="02060403050406000203" pitchFamily="18" charset="77"/>
                <a:cs typeface="Raleway"/>
              </a:rPr>
              <a:t>Nate Silver</a:t>
            </a:r>
            <a:endParaRPr lang="en-US" sz="200" dirty="0">
              <a:solidFill>
                <a:schemeClr val="bg1"/>
              </a:solidFill>
              <a:latin typeface="IBM Plex Serif Light" panose="02060403050406000203" pitchFamily="18" charset="77"/>
              <a:cs typeface="Raleway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93252" y="1054409"/>
            <a:ext cx="878186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 dirty="0">
                <a:solidFill>
                  <a:schemeClr val="bg1"/>
                </a:solidFill>
                <a:latin typeface="IBM Plex Serif" panose="02060503050406000203" pitchFamily="18" charset="77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dirty="0">
              <a:solidFill>
                <a:schemeClr val="bg1"/>
              </a:solidFill>
              <a:latin typeface="IBM Plex Serif" panose="02060503050406000203" pitchFamily="18" charset="77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D72E7EAB-C826-064E-A53D-4DC8DFE832EE}"/>
              </a:ext>
            </a:extLst>
          </p:cNvPr>
          <p:cNvSpPr txBox="1">
            <a:spLocks/>
          </p:cNvSpPr>
          <p:nvPr/>
        </p:nvSpPr>
        <p:spPr>
          <a:xfrm>
            <a:off x="695401" y="361320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0062A2"/>
                </a:solidFill>
                <a:latin typeface="IBM Plex Serif" panose="02060503050406000203" pitchFamily="18" charset="77"/>
                <a:ea typeface="+mj-ea"/>
                <a:cs typeface="IBM Plex Serif" panose="02060503050406000203" pitchFamily="18" charset="77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B2C6C11-D86D-4C9F-A866-32C0DB2D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782" y="807343"/>
            <a:ext cx="8198893" cy="3880373"/>
          </a:xfrm>
        </p:spPr>
        <p:txBody>
          <a:bodyPr>
            <a:normAutofit/>
          </a:bodyPr>
          <a:lstStyle/>
          <a:p>
            <a:r>
              <a:rPr lang="en-US" dirty="0"/>
              <a:t>Cash and check usage will continue to be cannibalized </a:t>
            </a:r>
          </a:p>
          <a:p>
            <a:r>
              <a:rPr lang="en-US" dirty="0"/>
              <a:t>Authentication of the customer will be more and more important</a:t>
            </a:r>
          </a:p>
          <a:p>
            <a:pPr lvl="1"/>
            <a:r>
              <a:rPr lang="en-US" dirty="0"/>
              <a:t>EMV 3DS and stepped-up authentication</a:t>
            </a:r>
          </a:p>
          <a:p>
            <a:pPr lvl="1"/>
            <a:r>
              <a:rPr lang="en-US" dirty="0"/>
              <a:t>Death of the password?  </a:t>
            </a:r>
            <a:r>
              <a:rPr lang="en-US" dirty="0">
                <a:solidFill>
                  <a:srgbClr val="C00000"/>
                </a:solidFill>
              </a:rPr>
              <a:t>Never!</a:t>
            </a:r>
          </a:p>
          <a:p>
            <a:r>
              <a:rPr lang="en-US" dirty="0"/>
              <a:t>Biometrics technology will continue to improve and cost less</a:t>
            </a:r>
          </a:p>
          <a:p>
            <a:pPr lvl="1"/>
            <a:r>
              <a:rPr lang="en-US" dirty="0"/>
              <a:t>Facial / Fingerprint will continue to dominate </a:t>
            </a:r>
          </a:p>
          <a:p>
            <a:pPr lvl="1"/>
            <a:r>
              <a:rPr lang="en-US" dirty="0"/>
              <a:t>Behavioral biometrics for ecommerce will become more affordable and prevalent</a:t>
            </a:r>
          </a:p>
          <a:p>
            <a:r>
              <a:rPr lang="en-US" dirty="0"/>
              <a:t>Buy Now, Pay Later</a:t>
            </a:r>
          </a:p>
          <a:p>
            <a:pPr lvl="1"/>
            <a:r>
              <a:rPr lang="en-US" dirty="0"/>
              <a:t>Consumer adoption continues to grow</a:t>
            </a:r>
          </a:p>
          <a:p>
            <a:pPr lvl="1"/>
            <a:r>
              <a:rPr lang="en-US" dirty="0"/>
              <a:t>CFPB has raised a number of issue</a:t>
            </a:r>
          </a:p>
          <a:p>
            <a:r>
              <a:rPr lang="en-US" dirty="0"/>
              <a:t>Faster payments</a:t>
            </a:r>
          </a:p>
          <a:p>
            <a:pPr lvl="1"/>
            <a:r>
              <a:rPr lang="en-US" dirty="0"/>
              <a:t>FedNow launching in mid-2023 to compete with Clearinghouse’s RTP</a:t>
            </a:r>
          </a:p>
          <a:p>
            <a:pPr lvl="1"/>
            <a:r>
              <a:rPr lang="en-US" dirty="0"/>
              <a:t>Significant pricing difference with ACH</a:t>
            </a:r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7366" y="213505"/>
            <a:ext cx="6799220" cy="56001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62A2"/>
                </a:solidFill>
                <a:latin typeface="IBM Plex Serif" panose="02060503050406000203" pitchFamily="18" charset="77"/>
                <a:ea typeface="+mj-ea"/>
              </a:rPr>
              <a:t>PAYMENT LANDSCAPE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0BDC2D1-6ADA-9D48-874B-A7D1DE3CD25F}" type="slidenum">
              <a:rPr lang="en-US"/>
              <a:pPr defTabSz="342900"/>
              <a:t>16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B6D22B4-F84E-47C6-A04F-019A4DFC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DF8EA8-3097-4F25-AB00-FB046823AAD6}"/>
              </a:ext>
            </a:extLst>
          </p:cNvPr>
          <p:cNvSpPr txBox="1">
            <a:spLocks/>
          </p:cNvSpPr>
          <p:nvPr/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rgbClr val="FFFFFF"/>
                </a:solidFill>
                <a:latin typeface="IBM Plex Sans" panose="020B0503050203000203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D1EDE-7116-2443-9BDD-368CE5B37660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B9260-E384-495B-B024-B548BAC6959A}"/>
              </a:ext>
            </a:extLst>
          </p:cNvPr>
          <p:cNvSpPr txBox="1"/>
          <p:nvPr/>
        </p:nvSpPr>
        <p:spPr>
          <a:xfrm>
            <a:off x="6157067" y="24645"/>
            <a:ext cx="274140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views expressed in this presentation are those of the speaker and may not necessarily represent the views of the Federal Reserve Bank of Atlanta or the Board of Governors.</a:t>
            </a:r>
          </a:p>
        </p:txBody>
      </p:sp>
    </p:spTree>
    <p:extLst>
      <p:ext uri="{BB962C8B-B14F-4D97-AF65-F5344CB8AC3E}">
        <p14:creationId xmlns:p14="http://schemas.microsoft.com/office/powerpoint/2010/main" val="48741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782" y="807343"/>
            <a:ext cx="8198893" cy="3553117"/>
          </a:xfrm>
        </p:spPr>
        <p:txBody>
          <a:bodyPr>
            <a:normAutofit/>
          </a:bodyPr>
          <a:lstStyle/>
          <a:p>
            <a:r>
              <a:rPr lang="en-US" dirty="0"/>
              <a:t>Open Banking</a:t>
            </a:r>
          </a:p>
          <a:p>
            <a:pPr lvl="1"/>
            <a:r>
              <a:rPr lang="en-US" dirty="0"/>
              <a:t>Will happen to some degree but customer adoption uncertain</a:t>
            </a:r>
          </a:p>
          <a:p>
            <a:pPr lvl="1"/>
            <a:r>
              <a:rPr lang="en-US" dirty="0"/>
              <a:t>Serious data privacy and control issues</a:t>
            </a:r>
          </a:p>
          <a:p>
            <a:r>
              <a:rPr lang="en-US" dirty="0"/>
              <a:t>Central Bank Digital Currency</a:t>
            </a:r>
          </a:p>
          <a:p>
            <a:pPr lvl="1"/>
            <a:r>
              <a:rPr lang="en-US" dirty="0"/>
              <a:t>Fed’s direction is unclear at this point</a:t>
            </a:r>
          </a:p>
          <a:p>
            <a:r>
              <a:rPr lang="en-US" dirty="0"/>
              <a:t>Customer liability on Push Payments</a:t>
            </a:r>
          </a:p>
          <a:p>
            <a:pPr lvl="1"/>
            <a:r>
              <a:rPr lang="en-US" dirty="0"/>
              <a:t>UK’s Contingent Reimbursable Model (CRM) being promoted for the U.S. market</a:t>
            </a:r>
          </a:p>
          <a:p>
            <a:pPr lvl="1"/>
            <a:r>
              <a:rPr lang="en-US" dirty="0"/>
              <a:t>Does CFPB have the ability to mandate without Congressional authority?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7366" y="213505"/>
            <a:ext cx="6799220" cy="56001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62A2"/>
                </a:solidFill>
                <a:latin typeface="IBM Plex Serif" panose="02060503050406000203" pitchFamily="18" charset="77"/>
                <a:ea typeface="+mj-ea"/>
              </a:rPr>
              <a:t>MAJOR PAYMENTS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0BDC2D1-6ADA-9D48-874B-A7D1DE3CD25F}" type="slidenum">
              <a:rPr lang="en-US"/>
              <a:pPr defTabSz="342900"/>
              <a:t>17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B6D22B4-F84E-47C6-A04F-019A4DFC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DF8EA8-3097-4F25-AB00-FB046823AAD6}"/>
              </a:ext>
            </a:extLst>
          </p:cNvPr>
          <p:cNvSpPr txBox="1">
            <a:spLocks/>
          </p:cNvSpPr>
          <p:nvPr/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50" kern="1200">
                <a:solidFill>
                  <a:srgbClr val="FFFFFF"/>
                </a:solidFill>
                <a:latin typeface="IBM Plex Sans" panose="020B0503050203000203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D1EDE-7116-2443-9BDD-368CE5B37660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/>
              <a:t>17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9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02EFAA-99B9-FF4C-8FBA-670CBE36E7D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120CD-F5FB-AF49-B2D0-1057420155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41" y="4172812"/>
            <a:ext cx="1693319" cy="384655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626B69AF-A6E4-D44E-99C9-09A158C1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2991"/>
            <a:ext cx="9144000" cy="586346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Connect with us @Atlanta Fed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1B865-8A4D-D74D-9E85-E7626C014505}"/>
              </a:ext>
            </a:extLst>
          </p:cNvPr>
          <p:cNvGrpSpPr/>
          <p:nvPr/>
        </p:nvGrpSpPr>
        <p:grpSpPr>
          <a:xfrm>
            <a:off x="3428996" y="2600104"/>
            <a:ext cx="2333941" cy="279214"/>
            <a:chOff x="4989271" y="3022901"/>
            <a:chExt cx="3111921" cy="372285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607407B-98B3-1742-9134-0353BFCE8FE5}"/>
                </a:ext>
              </a:extLst>
            </p:cNvPr>
            <p:cNvSpPr/>
            <p:nvPr/>
          </p:nvSpPr>
          <p:spPr>
            <a:xfrm>
              <a:off x="6309844" y="3022901"/>
              <a:ext cx="374852" cy="37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2164" y="0"/>
                  </a:moveTo>
                  <a:cubicBezTo>
                    <a:pt x="818" y="0"/>
                    <a:pt x="0" y="899"/>
                    <a:pt x="0" y="2194"/>
                  </a:cubicBezTo>
                  <a:cubicBezTo>
                    <a:pt x="0" y="3538"/>
                    <a:pt x="818" y="4374"/>
                    <a:pt x="2164" y="4374"/>
                  </a:cubicBezTo>
                  <a:cubicBezTo>
                    <a:pt x="3848" y="4374"/>
                    <a:pt x="4721" y="3538"/>
                    <a:pt x="4721" y="2194"/>
                  </a:cubicBezTo>
                  <a:cubicBezTo>
                    <a:pt x="4721" y="899"/>
                    <a:pt x="3848" y="0"/>
                    <a:pt x="2164" y="0"/>
                  </a:cubicBezTo>
                  <a:close/>
                  <a:moveTo>
                    <a:pt x="16423" y="6391"/>
                  </a:moveTo>
                  <a:cubicBezTo>
                    <a:pt x="13792" y="6392"/>
                    <a:pt x="12087" y="7698"/>
                    <a:pt x="11647" y="8599"/>
                  </a:cubicBezTo>
                  <a:cubicBezTo>
                    <a:pt x="11647" y="8599"/>
                    <a:pt x="11649" y="8596"/>
                    <a:pt x="11596" y="8367"/>
                  </a:cubicBezTo>
                  <a:cubicBezTo>
                    <a:pt x="11542" y="8139"/>
                    <a:pt x="11434" y="7686"/>
                    <a:pt x="11215" y="6786"/>
                  </a:cubicBezTo>
                  <a:cubicBezTo>
                    <a:pt x="11215" y="6786"/>
                    <a:pt x="11213" y="6786"/>
                    <a:pt x="10731" y="6786"/>
                  </a:cubicBezTo>
                  <a:cubicBezTo>
                    <a:pt x="10248" y="6786"/>
                    <a:pt x="9285" y="6786"/>
                    <a:pt x="7359" y="6786"/>
                  </a:cubicBezTo>
                  <a:cubicBezTo>
                    <a:pt x="7359" y="7461"/>
                    <a:pt x="7359" y="8138"/>
                    <a:pt x="7359" y="8920"/>
                  </a:cubicBezTo>
                  <a:cubicBezTo>
                    <a:pt x="7359" y="9703"/>
                    <a:pt x="7359" y="10592"/>
                    <a:pt x="7359" y="11692"/>
                  </a:cubicBezTo>
                  <a:lnTo>
                    <a:pt x="7359" y="21600"/>
                  </a:lnTo>
                  <a:cubicBezTo>
                    <a:pt x="7359" y="21600"/>
                    <a:pt x="7361" y="21600"/>
                    <a:pt x="7954" y="21600"/>
                  </a:cubicBezTo>
                  <a:cubicBezTo>
                    <a:pt x="8546" y="21600"/>
                    <a:pt x="9730" y="21600"/>
                    <a:pt x="12094" y="21600"/>
                  </a:cubicBezTo>
                  <a:cubicBezTo>
                    <a:pt x="12094" y="21595"/>
                    <a:pt x="12094" y="21580"/>
                    <a:pt x="12094" y="12986"/>
                  </a:cubicBezTo>
                  <a:cubicBezTo>
                    <a:pt x="12094" y="12586"/>
                    <a:pt x="12094" y="12142"/>
                    <a:pt x="12094" y="12142"/>
                  </a:cubicBezTo>
                  <a:cubicBezTo>
                    <a:pt x="12533" y="11242"/>
                    <a:pt x="13362" y="10343"/>
                    <a:pt x="14678" y="10343"/>
                  </a:cubicBezTo>
                  <a:cubicBezTo>
                    <a:pt x="16432" y="10342"/>
                    <a:pt x="16815" y="11700"/>
                    <a:pt x="16815" y="13450"/>
                  </a:cubicBezTo>
                  <a:cubicBezTo>
                    <a:pt x="16815" y="13460"/>
                    <a:pt x="16805" y="13469"/>
                    <a:pt x="16815" y="21600"/>
                  </a:cubicBezTo>
                  <a:cubicBezTo>
                    <a:pt x="16815" y="21600"/>
                    <a:pt x="16815" y="21600"/>
                    <a:pt x="17411" y="21600"/>
                  </a:cubicBezTo>
                  <a:cubicBezTo>
                    <a:pt x="18008" y="21600"/>
                    <a:pt x="19202" y="21600"/>
                    <a:pt x="21590" y="21600"/>
                  </a:cubicBezTo>
                  <a:cubicBezTo>
                    <a:pt x="21593" y="21586"/>
                    <a:pt x="21572" y="21559"/>
                    <a:pt x="21590" y="12986"/>
                  </a:cubicBezTo>
                  <a:cubicBezTo>
                    <a:pt x="21600" y="8587"/>
                    <a:pt x="19446" y="6390"/>
                    <a:pt x="16423" y="6391"/>
                  </a:cubicBezTo>
                  <a:close/>
                  <a:moveTo>
                    <a:pt x="0" y="6568"/>
                  </a:moveTo>
                  <a:cubicBezTo>
                    <a:pt x="0" y="6568"/>
                    <a:pt x="0" y="6567"/>
                    <a:pt x="0" y="8445"/>
                  </a:cubicBezTo>
                  <a:cubicBezTo>
                    <a:pt x="0" y="10323"/>
                    <a:pt x="0" y="14081"/>
                    <a:pt x="0" y="21599"/>
                  </a:cubicBezTo>
                  <a:lnTo>
                    <a:pt x="4721" y="21599"/>
                  </a:lnTo>
                  <a:cubicBezTo>
                    <a:pt x="4721" y="21599"/>
                    <a:pt x="4721" y="21600"/>
                    <a:pt x="4721" y="19722"/>
                  </a:cubicBezTo>
                  <a:cubicBezTo>
                    <a:pt x="4721" y="17844"/>
                    <a:pt x="4721" y="14086"/>
                    <a:pt x="4721" y="6568"/>
                  </a:cubicBezTo>
                  <a:cubicBezTo>
                    <a:pt x="4721" y="6568"/>
                    <a:pt x="4719" y="6568"/>
                    <a:pt x="4128" y="6568"/>
                  </a:cubicBezTo>
                  <a:cubicBezTo>
                    <a:pt x="3537" y="6568"/>
                    <a:pt x="2356" y="6568"/>
                    <a:pt x="0" y="65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l">
                <a:lnSpc>
                  <a:spcPct val="80000"/>
                </a:lnSpc>
                <a:defRPr sz="7000" cap="all" spc="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5250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B6E698F2-6C29-D841-BF8C-F243AD4A5A79}"/>
                </a:ext>
              </a:extLst>
            </p:cNvPr>
            <p:cNvSpPr/>
            <p:nvPr/>
          </p:nvSpPr>
          <p:spPr>
            <a:xfrm>
              <a:off x="4989271" y="3022901"/>
              <a:ext cx="192822" cy="35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23"/>
                  </a:moveTo>
                  <a:cubicBezTo>
                    <a:pt x="15416" y="3823"/>
                    <a:pt x="15416" y="3823"/>
                    <a:pt x="15416" y="3823"/>
                  </a:cubicBezTo>
                  <a:cubicBezTo>
                    <a:pt x="14719" y="3823"/>
                    <a:pt x="13935" y="4253"/>
                    <a:pt x="13935" y="5113"/>
                  </a:cubicBezTo>
                  <a:cubicBezTo>
                    <a:pt x="13935" y="7646"/>
                    <a:pt x="13935" y="7646"/>
                    <a:pt x="13935" y="7646"/>
                  </a:cubicBezTo>
                  <a:cubicBezTo>
                    <a:pt x="21600" y="7646"/>
                    <a:pt x="21600" y="7646"/>
                    <a:pt x="21600" y="7646"/>
                  </a:cubicBezTo>
                  <a:cubicBezTo>
                    <a:pt x="21600" y="11039"/>
                    <a:pt x="21600" y="11039"/>
                    <a:pt x="21600" y="11039"/>
                  </a:cubicBezTo>
                  <a:cubicBezTo>
                    <a:pt x="13935" y="11039"/>
                    <a:pt x="13935" y="11039"/>
                    <a:pt x="13935" y="11039"/>
                  </a:cubicBezTo>
                  <a:cubicBezTo>
                    <a:pt x="13935" y="21600"/>
                    <a:pt x="13935" y="21600"/>
                    <a:pt x="13935" y="21600"/>
                  </a:cubicBezTo>
                  <a:cubicBezTo>
                    <a:pt x="6881" y="21600"/>
                    <a:pt x="6881" y="21600"/>
                    <a:pt x="6881" y="21600"/>
                  </a:cubicBezTo>
                  <a:cubicBezTo>
                    <a:pt x="6881" y="11039"/>
                    <a:pt x="6881" y="11039"/>
                    <a:pt x="6881" y="11039"/>
                  </a:cubicBezTo>
                  <a:cubicBezTo>
                    <a:pt x="0" y="11039"/>
                    <a:pt x="0" y="11039"/>
                    <a:pt x="0" y="11039"/>
                  </a:cubicBezTo>
                  <a:cubicBezTo>
                    <a:pt x="0" y="7646"/>
                    <a:pt x="0" y="7646"/>
                    <a:pt x="0" y="7646"/>
                  </a:cubicBezTo>
                  <a:cubicBezTo>
                    <a:pt x="6881" y="7646"/>
                    <a:pt x="6881" y="7646"/>
                    <a:pt x="6881" y="7646"/>
                  </a:cubicBezTo>
                  <a:cubicBezTo>
                    <a:pt x="6881" y="5543"/>
                    <a:pt x="6881" y="5543"/>
                    <a:pt x="6881" y="5543"/>
                  </a:cubicBezTo>
                  <a:cubicBezTo>
                    <a:pt x="6881" y="2581"/>
                    <a:pt x="10016" y="0"/>
                    <a:pt x="15416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3823"/>
                  </a:ln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l">
                <a:lnSpc>
                  <a:spcPct val="80000"/>
                </a:lnSpc>
                <a:defRPr sz="7000" cap="all" spc="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52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66A6F88-B2F6-6C44-B7C5-8645193126CB}"/>
                </a:ext>
              </a:extLst>
            </p:cNvPr>
            <p:cNvSpPr/>
            <p:nvPr/>
          </p:nvSpPr>
          <p:spPr>
            <a:xfrm>
              <a:off x="5522697" y="3022901"/>
              <a:ext cx="446542" cy="35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606"/>
                  </a:moveTo>
                  <a:cubicBezTo>
                    <a:pt x="20757" y="3127"/>
                    <a:pt x="19913" y="3648"/>
                    <a:pt x="19117" y="3648"/>
                  </a:cubicBezTo>
                  <a:cubicBezTo>
                    <a:pt x="19913" y="3127"/>
                    <a:pt x="20757" y="2085"/>
                    <a:pt x="20757" y="579"/>
                  </a:cubicBezTo>
                  <a:cubicBezTo>
                    <a:pt x="19913" y="1100"/>
                    <a:pt x="19117" y="1564"/>
                    <a:pt x="18226" y="2085"/>
                  </a:cubicBezTo>
                  <a:cubicBezTo>
                    <a:pt x="17430" y="1100"/>
                    <a:pt x="16165" y="0"/>
                    <a:pt x="14947" y="0"/>
                  </a:cubicBezTo>
                  <a:cubicBezTo>
                    <a:pt x="12416" y="0"/>
                    <a:pt x="10355" y="2606"/>
                    <a:pt x="10355" y="5675"/>
                  </a:cubicBezTo>
                  <a:cubicBezTo>
                    <a:pt x="10355" y="6196"/>
                    <a:pt x="10355" y="6717"/>
                    <a:pt x="10777" y="6717"/>
                  </a:cubicBezTo>
                  <a:cubicBezTo>
                    <a:pt x="7075" y="6717"/>
                    <a:pt x="3702" y="4691"/>
                    <a:pt x="1640" y="1100"/>
                  </a:cubicBezTo>
                  <a:cubicBezTo>
                    <a:pt x="1218" y="2085"/>
                    <a:pt x="797" y="3127"/>
                    <a:pt x="797" y="4169"/>
                  </a:cubicBezTo>
                  <a:cubicBezTo>
                    <a:pt x="797" y="5675"/>
                    <a:pt x="1640" y="7760"/>
                    <a:pt x="2858" y="8744"/>
                  </a:cubicBezTo>
                  <a:cubicBezTo>
                    <a:pt x="2062" y="8281"/>
                    <a:pt x="1640" y="8281"/>
                    <a:pt x="797" y="7760"/>
                  </a:cubicBezTo>
                  <a:cubicBezTo>
                    <a:pt x="797" y="10308"/>
                    <a:pt x="2483" y="12856"/>
                    <a:pt x="4592" y="13377"/>
                  </a:cubicBezTo>
                  <a:cubicBezTo>
                    <a:pt x="4170" y="13377"/>
                    <a:pt x="3702" y="13377"/>
                    <a:pt x="3280" y="13377"/>
                  </a:cubicBezTo>
                  <a:cubicBezTo>
                    <a:pt x="2858" y="13377"/>
                    <a:pt x="2858" y="13377"/>
                    <a:pt x="2483" y="13377"/>
                  </a:cubicBezTo>
                  <a:cubicBezTo>
                    <a:pt x="2858" y="15404"/>
                    <a:pt x="4592" y="17025"/>
                    <a:pt x="6653" y="17025"/>
                  </a:cubicBezTo>
                  <a:cubicBezTo>
                    <a:pt x="4967" y="18473"/>
                    <a:pt x="3280" y="19573"/>
                    <a:pt x="1218" y="19573"/>
                  </a:cubicBezTo>
                  <a:cubicBezTo>
                    <a:pt x="797" y="19573"/>
                    <a:pt x="375" y="19573"/>
                    <a:pt x="0" y="19573"/>
                  </a:cubicBezTo>
                  <a:cubicBezTo>
                    <a:pt x="2062" y="21079"/>
                    <a:pt x="4170" y="21600"/>
                    <a:pt x="6653" y="21600"/>
                  </a:cubicBezTo>
                  <a:cubicBezTo>
                    <a:pt x="14947" y="21600"/>
                    <a:pt x="19117" y="13377"/>
                    <a:pt x="19117" y="6196"/>
                  </a:cubicBezTo>
                  <a:lnTo>
                    <a:pt x="19117" y="5675"/>
                  </a:lnTo>
                  <a:cubicBezTo>
                    <a:pt x="20335" y="4691"/>
                    <a:pt x="20757" y="4169"/>
                    <a:pt x="21600" y="260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l">
                <a:lnSpc>
                  <a:spcPct val="80000"/>
                </a:lnSpc>
                <a:defRPr sz="7000" cap="all" spc="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525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0592DC95-3C01-8C48-A255-1EBDE7698B92}"/>
                </a:ext>
              </a:extLst>
            </p:cNvPr>
            <p:cNvSpPr/>
            <p:nvPr/>
          </p:nvSpPr>
          <p:spPr>
            <a:xfrm>
              <a:off x="7765062" y="3059056"/>
              <a:ext cx="336130" cy="3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1" extrusionOk="0">
                  <a:moveTo>
                    <a:pt x="7672" y="0"/>
                  </a:moveTo>
                  <a:cubicBezTo>
                    <a:pt x="5460" y="0"/>
                    <a:pt x="4340" y="-2"/>
                    <a:pt x="3160" y="372"/>
                  </a:cubicBezTo>
                  <a:cubicBezTo>
                    <a:pt x="1861" y="845"/>
                    <a:pt x="845" y="1874"/>
                    <a:pt x="372" y="3172"/>
                  </a:cubicBezTo>
                  <a:cubicBezTo>
                    <a:pt x="-4" y="4359"/>
                    <a:pt x="0" y="5471"/>
                    <a:pt x="0" y="7671"/>
                  </a:cubicBezTo>
                  <a:lnTo>
                    <a:pt x="0" y="13881"/>
                  </a:lnTo>
                  <a:cubicBezTo>
                    <a:pt x="0" y="16116"/>
                    <a:pt x="-4" y="17233"/>
                    <a:pt x="372" y="18420"/>
                  </a:cubicBezTo>
                  <a:cubicBezTo>
                    <a:pt x="845" y="19718"/>
                    <a:pt x="1861" y="20747"/>
                    <a:pt x="3160" y="21220"/>
                  </a:cubicBezTo>
                  <a:cubicBezTo>
                    <a:pt x="4346" y="21596"/>
                    <a:pt x="5472" y="21592"/>
                    <a:pt x="7672" y="21592"/>
                  </a:cubicBezTo>
                  <a:lnTo>
                    <a:pt x="13884" y="21592"/>
                  </a:lnTo>
                  <a:cubicBezTo>
                    <a:pt x="16119" y="21591"/>
                    <a:pt x="17237" y="21596"/>
                    <a:pt x="18424" y="21220"/>
                  </a:cubicBezTo>
                  <a:cubicBezTo>
                    <a:pt x="19722" y="20747"/>
                    <a:pt x="20738" y="19718"/>
                    <a:pt x="21211" y="18420"/>
                  </a:cubicBezTo>
                  <a:cubicBezTo>
                    <a:pt x="21587" y="17233"/>
                    <a:pt x="21596" y="16121"/>
                    <a:pt x="21596" y="13921"/>
                  </a:cubicBezTo>
                  <a:lnTo>
                    <a:pt x="21596" y="7711"/>
                  </a:lnTo>
                  <a:cubicBezTo>
                    <a:pt x="21596" y="5476"/>
                    <a:pt x="21587" y="4359"/>
                    <a:pt x="21211" y="3172"/>
                  </a:cubicBezTo>
                  <a:cubicBezTo>
                    <a:pt x="20738" y="1874"/>
                    <a:pt x="19722" y="845"/>
                    <a:pt x="18424" y="372"/>
                  </a:cubicBezTo>
                  <a:cubicBezTo>
                    <a:pt x="17237" y="-4"/>
                    <a:pt x="16111" y="0"/>
                    <a:pt x="13911" y="0"/>
                  </a:cubicBezTo>
                  <a:lnTo>
                    <a:pt x="7699" y="0"/>
                  </a:lnTo>
                  <a:lnTo>
                    <a:pt x="7672" y="0"/>
                  </a:lnTo>
                  <a:close/>
                  <a:moveTo>
                    <a:pt x="8203" y="1832"/>
                  </a:moveTo>
                  <a:lnTo>
                    <a:pt x="8230" y="1832"/>
                  </a:lnTo>
                  <a:lnTo>
                    <a:pt x="13380" y="1832"/>
                  </a:lnTo>
                  <a:cubicBezTo>
                    <a:pt x="15207" y="1832"/>
                    <a:pt x="16137" y="1838"/>
                    <a:pt x="17123" y="2150"/>
                  </a:cubicBezTo>
                  <a:cubicBezTo>
                    <a:pt x="18201" y="2543"/>
                    <a:pt x="19053" y="3381"/>
                    <a:pt x="19446" y="4459"/>
                  </a:cubicBezTo>
                  <a:cubicBezTo>
                    <a:pt x="19758" y="5445"/>
                    <a:pt x="19764" y="6373"/>
                    <a:pt x="19764" y="8228"/>
                  </a:cubicBezTo>
                  <a:lnTo>
                    <a:pt x="19764" y="13390"/>
                  </a:lnTo>
                  <a:cubicBezTo>
                    <a:pt x="19764" y="15217"/>
                    <a:pt x="19758" y="16147"/>
                    <a:pt x="19446" y="17133"/>
                  </a:cubicBezTo>
                  <a:cubicBezTo>
                    <a:pt x="19053" y="18211"/>
                    <a:pt x="18201" y="19062"/>
                    <a:pt x="17123" y="19455"/>
                  </a:cubicBezTo>
                  <a:cubicBezTo>
                    <a:pt x="16137" y="19767"/>
                    <a:pt x="15209" y="19760"/>
                    <a:pt x="13353" y="19760"/>
                  </a:cubicBezTo>
                  <a:lnTo>
                    <a:pt x="8203" y="19760"/>
                  </a:lnTo>
                  <a:cubicBezTo>
                    <a:pt x="6376" y="19760"/>
                    <a:pt x="5446" y="19767"/>
                    <a:pt x="4460" y="19455"/>
                  </a:cubicBezTo>
                  <a:cubicBezTo>
                    <a:pt x="3382" y="19062"/>
                    <a:pt x="2530" y="18211"/>
                    <a:pt x="2137" y="17133"/>
                  </a:cubicBezTo>
                  <a:cubicBezTo>
                    <a:pt x="1825" y="16147"/>
                    <a:pt x="1832" y="15219"/>
                    <a:pt x="1832" y="13364"/>
                  </a:cubicBezTo>
                  <a:lnTo>
                    <a:pt x="1832" y="8202"/>
                  </a:lnTo>
                  <a:cubicBezTo>
                    <a:pt x="1832" y="6375"/>
                    <a:pt x="1825" y="5445"/>
                    <a:pt x="2137" y="4459"/>
                  </a:cubicBezTo>
                  <a:cubicBezTo>
                    <a:pt x="2530" y="3381"/>
                    <a:pt x="3382" y="2543"/>
                    <a:pt x="4460" y="2150"/>
                  </a:cubicBezTo>
                  <a:cubicBezTo>
                    <a:pt x="5440" y="1840"/>
                    <a:pt x="6370" y="1832"/>
                    <a:pt x="8203" y="1832"/>
                  </a:cubicBezTo>
                  <a:close/>
                  <a:moveTo>
                    <a:pt x="16353" y="3889"/>
                  </a:moveTo>
                  <a:cubicBezTo>
                    <a:pt x="16068" y="3889"/>
                    <a:pt x="15787" y="3990"/>
                    <a:pt x="15570" y="4207"/>
                  </a:cubicBezTo>
                  <a:cubicBezTo>
                    <a:pt x="15135" y="4642"/>
                    <a:pt x="15135" y="5352"/>
                    <a:pt x="15570" y="5786"/>
                  </a:cubicBezTo>
                  <a:cubicBezTo>
                    <a:pt x="16005" y="6221"/>
                    <a:pt x="16715" y="6221"/>
                    <a:pt x="17149" y="5786"/>
                  </a:cubicBezTo>
                  <a:cubicBezTo>
                    <a:pt x="17584" y="5352"/>
                    <a:pt x="17584" y="4642"/>
                    <a:pt x="17149" y="4207"/>
                  </a:cubicBezTo>
                  <a:cubicBezTo>
                    <a:pt x="16932" y="3990"/>
                    <a:pt x="16638" y="3889"/>
                    <a:pt x="16353" y="3889"/>
                  </a:cubicBezTo>
                  <a:close/>
                  <a:moveTo>
                    <a:pt x="10805" y="5548"/>
                  </a:moveTo>
                  <a:cubicBezTo>
                    <a:pt x="9462" y="5548"/>
                    <a:pt x="8113" y="6063"/>
                    <a:pt x="7088" y="7087"/>
                  </a:cubicBezTo>
                  <a:cubicBezTo>
                    <a:pt x="5040" y="9135"/>
                    <a:pt x="5040" y="12457"/>
                    <a:pt x="7088" y="14505"/>
                  </a:cubicBezTo>
                  <a:cubicBezTo>
                    <a:pt x="9137" y="16553"/>
                    <a:pt x="12460" y="16553"/>
                    <a:pt x="14508" y="14505"/>
                  </a:cubicBezTo>
                  <a:cubicBezTo>
                    <a:pt x="16557" y="12457"/>
                    <a:pt x="16556" y="9135"/>
                    <a:pt x="14508" y="7087"/>
                  </a:cubicBezTo>
                  <a:cubicBezTo>
                    <a:pt x="13484" y="6063"/>
                    <a:pt x="12147" y="5548"/>
                    <a:pt x="10805" y="5548"/>
                  </a:cubicBezTo>
                  <a:close/>
                  <a:moveTo>
                    <a:pt x="10805" y="7047"/>
                  </a:moveTo>
                  <a:cubicBezTo>
                    <a:pt x="11766" y="7047"/>
                    <a:pt x="12726" y="7402"/>
                    <a:pt x="13460" y="8135"/>
                  </a:cubicBezTo>
                  <a:cubicBezTo>
                    <a:pt x="14926" y="9601"/>
                    <a:pt x="14926" y="11991"/>
                    <a:pt x="13460" y="13457"/>
                  </a:cubicBezTo>
                  <a:cubicBezTo>
                    <a:pt x="11993" y="14923"/>
                    <a:pt x="9603" y="14923"/>
                    <a:pt x="8137" y="13457"/>
                  </a:cubicBezTo>
                  <a:cubicBezTo>
                    <a:pt x="6671" y="11991"/>
                    <a:pt x="6671" y="9601"/>
                    <a:pt x="8137" y="8135"/>
                  </a:cubicBezTo>
                  <a:cubicBezTo>
                    <a:pt x="8870" y="7402"/>
                    <a:pt x="9844" y="7047"/>
                    <a:pt x="10805" y="704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l">
                <a:lnSpc>
                  <a:spcPct val="80000"/>
                </a:lnSpc>
                <a:defRPr sz="7000" cap="all" spc="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525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2A11C6D2-6670-5347-B352-9BA34A54BE42}"/>
                </a:ext>
              </a:extLst>
            </p:cNvPr>
            <p:cNvSpPr/>
            <p:nvPr/>
          </p:nvSpPr>
          <p:spPr>
            <a:xfrm>
              <a:off x="7004694" y="3080761"/>
              <a:ext cx="440370" cy="30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4" y="0"/>
                  </a:moveTo>
                  <a:cubicBezTo>
                    <a:pt x="11196" y="0"/>
                    <a:pt x="11196" y="0"/>
                    <a:pt x="11196" y="0"/>
                  </a:cubicBezTo>
                  <a:cubicBezTo>
                    <a:pt x="3816" y="0"/>
                    <a:pt x="3816" y="0"/>
                    <a:pt x="3816" y="0"/>
                  </a:cubicBezTo>
                  <a:cubicBezTo>
                    <a:pt x="2016" y="0"/>
                    <a:pt x="0" y="1844"/>
                    <a:pt x="0" y="4478"/>
                  </a:cubicBezTo>
                  <a:cubicBezTo>
                    <a:pt x="0" y="17491"/>
                    <a:pt x="0" y="17491"/>
                    <a:pt x="0" y="17491"/>
                  </a:cubicBezTo>
                  <a:cubicBezTo>
                    <a:pt x="0" y="20072"/>
                    <a:pt x="2016" y="21600"/>
                    <a:pt x="3816" y="21600"/>
                  </a:cubicBezTo>
                  <a:cubicBezTo>
                    <a:pt x="11448" y="21600"/>
                    <a:pt x="11448" y="21600"/>
                    <a:pt x="11448" y="21600"/>
                  </a:cubicBezTo>
                  <a:cubicBezTo>
                    <a:pt x="18324" y="21600"/>
                    <a:pt x="18324" y="21600"/>
                    <a:pt x="18324" y="21600"/>
                  </a:cubicBezTo>
                  <a:cubicBezTo>
                    <a:pt x="20088" y="21600"/>
                    <a:pt x="21600" y="20072"/>
                    <a:pt x="21600" y="17491"/>
                  </a:cubicBezTo>
                  <a:cubicBezTo>
                    <a:pt x="21600" y="4478"/>
                    <a:pt x="21600" y="4478"/>
                    <a:pt x="21600" y="4478"/>
                  </a:cubicBezTo>
                  <a:cubicBezTo>
                    <a:pt x="21600" y="1844"/>
                    <a:pt x="20088" y="0"/>
                    <a:pt x="18324" y="0"/>
                  </a:cubicBezTo>
                  <a:close/>
                  <a:moveTo>
                    <a:pt x="9396" y="16016"/>
                  </a:moveTo>
                  <a:cubicBezTo>
                    <a:pt x="9396" y="5953"/>
                    <a:pt x="9396" y="5953"/>
                    <a:pt x="9396" y="5953"/>
                  </a:cubicBezTo>
                  <a:cubicBezTo>
                    <a:pt x="14004" y="10800"/>
                    <a:pt x="14004" y="10800"/>
                    <a:pt x="14004" y="10800"/>
                  </a:cubicBezTo>
                  <a:lnTo>
                    <a:pt x="9396" y="16016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l">
                <a:lnSpc>
                  <a:spcPct val="80000"/>
                </a:lnSpc>
                <a:defRPr sz="7000" cap="all" spc="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525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16069A-B511-F549-B67C-F834040E698A}"/>
              </a:ext>
            </a:extLst>
          </p:cNvPr>
          <p:cNvCxnSpPr/>
          <p:nvPr/>
        </p:nvCxnSpPr>
        <p:spPr>
          <a:xfrm>
            <a:off x="2047150" y="2212848"/>
            <a:ext cx="50017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8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013553" y="1119328"/>
            <a:ext cx="3267366" cy="30560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530" y="361320"/>
            <a:ext cx="6096000" cy="461665"/>
          </a:xfrm>
        </p:spPr>
        <p:txBody>
          <a:bodyPr>
            <a:normAutofit/>
          </a:bodyPr>
          <a:lstStyle/>
          <a:p>
            <a:r>
              <a:rPr lang="en-US" sz="2000" dirty="0"/>
              <a:t>TODAY’S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</a:t>
            </a:fld>
            <a:endParaRPr lang="en-US" dirty="0"/>
          </a:p>
        </p:txBody>
      </p:sp>
      <p:sp>
        <p:nvSpPr>
          <p:cNvPr id="26" name="Textfeld 39"/>
          <p:cNvSpPr txBox="1"/>
          <p:nvPr/>
        </p:nvSpPr>
        <p:spPr>
          <a:xfrm>
            <a:off x="4699069" y="1193901"/>
            <a:ext cx="3431377" cy="142346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600" b="1" kern="900" dirty="0">
                <a:solidFill>
                  <a:schemeClr val="accent2"/>
                </a:solidFill>
                <a:latin typeface="IBM Plex Sans" panose="020B0503050203000203" pitchFamily="34" charset="0"/>
                <a:cs typeface="Raleway"/>
              </a:rPr>
              <a:t>Dave Lott</a:t>
            </a:r>
          </a:p>
          <a:p>
            <a:endParaRPr lang="de-DE" sz="1050" kern="900" dirty="0">
              <a:latin typeface="IBM Plex Sans" panose="020B0503050203000203" pitchFamily="34" charset="0"/>
              <a:cs typeface="Raleway"/>
            </a:endParaRPr>
          </a:p>
          <a:p>
            <a:r>
              <a:rPr lang="en-US" sz="1600" dirty="0">
                <a:latin typeface="IBM Plex Sans" panose="020B0503050203000203" pitchFamily="34" charset="0"/>
                <a:ea typeface="Roboto Light" panose="02000000000000000000" pitchFamily="2" charset="0"/>
              </a:rPr>
              <a:t>Federal Reserve Bank of Atlanta</a:t>
            </a:r>
          </a:p>
          <a:p>
            <a:r>
              <a:rPr lang="en-US" sz="1400" kern="900" dirty="0">
                <a:latin typeface="IBM Plex Sans" panose="020B0503050203000203" pitchFamily="34" charset="0"/>
                <a:cs typeface="Raleway"/>
              </a:rPr>
              <a:t>Retail Payments Risk Forum</a:t>
            </a:r>
          </a:p>
          <a:p>
            <a:r>
              <a:rPr lang="en-US" sz="1400" kern="900" dirty="0">
                <a:latin typeface="IBM Plex Sans" panose="020B0503050203000203" pitchFamily="34" charset="0"/>
                <a:cs typeface="Raleway"/>
              </a:rPr>
              <a:t>Payments Risk Expert</a:t>
            </a:r>
          </a:p>
          <a:p>
            <a:r>
              <a:rPr lang="en-US" sz="1600" kern="900" dirty="0">
                <a:latin typeface="IBM Plex Sans" panose="020B0503050203000203" pitchFamily="34" charset="0"/>
                <a:cs typeface="Raleway"/>
                <a:hlinkClick r:id="rId3"/>
              </a:rPr>
              <a:t>mailto:david.lott@atl.frb.org</a:t>
            </a:r>
            <a:endParaRPr lang="en-US" sz="1600" kern="900" dirty="0">
              <a:latin typeface="IBM Plex Sans" panose="020B0503050203000203" pitchFamily="34" charset="0"/>
              <a:cs typeface="Ralew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BAF68-D39A-421F-8DD8-E01CDA09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038" y="1422264"/>
            <a:ext cx="1741276" cy="24377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D065A0-CE1A-4EFB-ABAD-B0424A35562E}"/>
              </a:ext>
            </a:extLst>
          </p:cNvPr>
          <p:cNvSpPr txBox="1"/>
          <p:nvPr/>
        </p:nvSpPr>
        <p:spPr>
          <a:xfrm>
            <a:off x="3846851" y="16772"/>
            <a:ext cx="145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   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E144A54-CEF6-4BDB-8E31-2F67D95D1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5F31D-B227-4BA6-8DAA-E174AD9F2ED1}"/>
              </a:ext>
            </a:extLst>
          </p:cNvPr>
          <p:cNvSpPr txBox="1"/>
          <p:nvPr/>
        </p:nvSpPr>
        <p:spPr>
          <a:xfrm>
            <a:off x="4845933" y="3148845"/>
            <a:ext cx="274140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views expressed in this presentation are those of the speaker and may not necessarily represent the views of the Federal Reserve Bank of Atlanta or the Board of Governors.</a:t>
            </a:r>
          </a:p>
        </p:txBody>
      </p:sp>
    </p:spTree>
    <p:extLst>
      <p:ext uri="{BB962C8B-B14F-4D97-AF65-F5344CB8AC3E}">
        <p14:creationId xmlns:p14="http://schemas.microsoft.com/office/powerpoint/2010/main" val="158696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BA17-3E78-467F-89D3-E0130A7B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RETAIL PAYMENTS RISK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3DDC-C937-40CF-BF45-18F17AE0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DFDC-3F95-43DD-AA0B-6A9C5717DA2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E1DBC-F72E-4567-ADE6-119E6EAAA2C7}"/>
              </a:ext>
            </a:extLst>
          </p:cNvPr>
          <p:cNvSpPr txBox="1"/>
          <p:nvPr/>
        </p:nvSpPr>
        <p:spPr>
          <a:xfrm>
            <a:off x="3846851" y="16772"/>
            <a:ext cx="145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   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C3AB75-24E7-4DE0-89C8-06C150DBD2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9530" y="891232"/>
            <a:ext cx="6084026" cy="383200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We serve as a catalyst for collaboration in the consumer and commercial payments risk management arena.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We:</a:t>
            </a:r>
          </a:p>
          <a:p>
            <a:pPr lvl="1">
              <a:buSzPct val="100000"/>
            </a:pPr>
            <a:r>
              <a:rPr lang="en-US" dirty="0">
                <a:latin typeface="+mj-lt"/>
              </a:rPr>
              <a:t>Conduct research and provide analysis </a:t>
            </a:r>
          </a:p>
          <a:p>
            <a:pPr lvl="1">
              <a:buSzPct val="100000"/>
            </a:pPr>
            <a:r>
              <a:rPr lang="en-US" dirty="0">
                <a:latin typeface="+mj-lt"/>
              </a:rPr>
              <a:t>Convene and share with interested parties</a:t>
            </a:r>
          </a:p>
          <a:p>
            <a:pPr lvl="1">
              <a:buSzPct val="100000"/>
            </a:pPr>
            <a:r>
              <a:rPr lang="en-US" dirty="0">
                <a:latin typeface="+mj-lt"/>
              </a:rPr>
              <a:t>Promote actions through educational channels to mitigate risk</a:t>
            </a:r>
          </a:p>
          <a:p>
            <a:pPr marL="0" indent="0">
              <a:buClr>
                <a:srgbClr val="0A66CC"/>
              </a:buClr>
              <a:buSzPct val="100000"/>
              <a:buNone/>
            </a:pPr>
            <a:r>
              <a:rPr lang="en-US" sz="1500" dirty="0">
                <a:latin typeface="+mj-lt"/>
                <a:cs typeface="Arial" pitchFamily="34" charset="0"/>
              </a:rPr>
              <a:t>	</a:t>
            </a:r>
            <a:endParaRPr lang="en-US" sz="1500" b="1" dirty="0">
              <a:solidFill>
                <a:schemeClr val="accent3"/>
              </a:solidFill>
              <a:latin typeface="+mj-lt"/>
            </a:endParaRPr>
          </a:p>
          <a:p>
            <a:pPr marL="0" indent="0">
              <a:buClr>
                <a:srgbClr val="0A66CC"/>
              </a:buClr>
              <a:buSzPct val="100000"/>
              <a:buNone/>
            </a:pPr>
            <a:r>
              <a:rPr lang="en-US" sz="1800" b="1" i="1" dirty="0">
                <a:solidFill>
                  <a:schemeClr val="accent3"/>
                </a:solidFill>
                <a:latin typeface="+mj-lt"/>
                <a:hlinkClick r:id="rId3"/>
              </a:rPr>
              <a:t>Take On Payments </a:t>
            </a:r>
            <a:r>
              <a:rPr lang="en-US" sz="1800" b="1" dirty="0">
                <a:solidFill>
                  <a:schemeClr val="accent3"/>
                </a:solidFill>
                <a:latin typeface="+mj-lt"/>
                <a:hlinkClick r:id="rId3"/>
              </a:rPr>
              <a:t>weekly blog</a:t>
            </a:r>
            <a:endParaRPr lang="en-US" sz="1800" b="1" dirty="0">
              <a:solidFill>
                <a:schemeClr val="accent3"/>
              </a:solidFill>
              <a:latin typeface="+mj-lt"/>
            </a:endParaRPr>
          </a:p>
          <a:p>
            <a:pPr marL="0" indent="0">
              <a:buClr>
                <a:srgbClr val="0A66CC"/>
              </a:buClr>
              <a:buSzPct val="100000"/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hlinkClick r:id="rId4"/>
              </a:rPr>
              <a:t>Retail Payments Risk Forum webpage</a:t>
            </a:r>
            <a:endParaRPr lang="en-US" sz="1800" b="1" dirty="0">
              <a:solidFill>
                <a:schemeClr val="accent3"/>
              </a:solidFill>
              <a:latin typeface="+mj-lt"/>
            </a:endParaRPr>
          </a:p>
          <a:p>
            <a:pPr marL="0" indent="0">
              <a:buClr>
                <a:srgbClr val="0A66CC"/>
              </a:buClr>
              <a:buSzPct val="100000"/>
              <a:buNone/>
            </a:pPr>
            <a:r>
              <a:rPr lang="en-US" sz="1800" b="1" dirty="0">
                <a:solidFill>
                  <a:schemeClr val="accent3"/>
                </a:solidFill>
                <a:latin typeface="+mj-lt"/>
                <a:hlinkClick r:id="rId5"/>
              </a:rPr>
              <a:t>2021 Survey/Diary of Consumer Payment Choice</a:t>
            </a:r>
            <a:endParaRPr lang="en-US" sz="1800" b="1" dirty="0">
              <a:solidFill>
                <a:schemeClr val="accent3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F6FE0B-5C5D-4068-94F8-1B9944A7A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9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F110-0A95-450C-B3A7-BC36736E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9" y="361320"/>
            <a:ext cx="7498685" cy="356085"/>
          </a:xfrm>
        </p:spPr>
        <p:txBody>
          <a:bodyPr>
            <a:noAutofit/>
          </a:bodyPr>
          <a:lstStyle/>
          <a:p>
            <a:r>
              <a:rPr lang="en-US" sz="2000" dirty="0"/>
              <a:t>TODAY’S CONVERSATION: COVID-19 PANDEMIC 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0A33-AA42-4553-B8DA-3564E73B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sz="2000" b="1" dirty="0">
                <a:solidFill>
                  <a:srgbClr val="6F6F6F"/>
                </a:solidFill>
                <a:cs typeface="+mn-cs"/>
              </a:rPr>
              <a:t>Current payments landscape</a:t>
            </a:r>
          </a:p>
          <a:p>
            <a:pPr>
              <a:buClr>
                <a:schemeClr val="accent2"/>
              </a:buClr>
              <a:buFont typeface="IBM Plex Sans" panose="020B0503050203000203" pitchFamily="34" charset="0"/>
              <a:buChar char="—"/>
            </a:pPr>
            <a:endParaRPr lang="en-US" sz="2000" b="1" dirty="0">
              <a:solidFill>
                <a:srgbClr val="6F6F6F"/>
              </a:solidFill>
              <a:cs typeface="+mn-cs"/>
            </a:endParaRPr>
          </a:p>
          <a:p>
            <a:pPr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sz="2000" b="1" dirty="0">
                <a:solidFill>
                  <a:srgbClr val="6F6F6F"/>
                </a:solidFill>
                <a:cs typeface="+mn-cs"/>
              </a:rPr>
              <a:t>Changes during COVID timeline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000" b="1" dirty="0">
              <a:solidFill>
                <a:srgbClr val="6F6F6F"/>
              </a:solidFill>
              <a:cs typeface="+mn-cs"/>
            </a:endParaRPr>
          </a:p>
          <a:p>
            <a:pPr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sz="2000" b="1" dirty="0">
                <a:solidFill>
                  <a:srgbClr val="6F6F6F"/>
                </a:solidFill>
                <a:cs typeface="+mn-cs"/>
              </a:rPr>
              <a:t>What the future holds?</a:t>
            </a:r>
          </a:p>
          <a:p>
            <a:pPr>
              <a:buClr>
                <a:schemeClr val="accent2"/>
              </a:buClr>
              <a:buFont typeface="IBM Plex Sans" panose="020B0503050203000203" pitchFamily="34" charset="0"/>
              <a:buChar char="—"/>
            </a:pPr>
            <a:endParaRPr lang="en-US" sz="1800" dirty="0">
              <a:solidFill>
                <a:srgbClr val="6F6F6F"/>
              </a:solidFill>
              <a:cs typeface="+mn-cs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36B21-5B5F-452D-AF77-9E386008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DFDC-3F95-43DD-AA0B-6A9C5717DA2D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0B6EB05-2F05-4E16-8402-2E8A4E96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BDC3C87-DB34-410B-8716-C4788074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6" y="77473"/>
            <a:ext cx="7184571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148F2-8485-4FF8-B1A1-50079C52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30" y="361320"/>
            <a:ext cx="6096000" cy="553080"/>
          </a:xfrm>
        </p:spPr>
        <p:txBody>
          <a:bodyPr>
            <a:normAutofit/>
          </a:bodyPr>
          <a:lstStyle/>
          <a:p>
            <a:r>
              <a:rPr lang="en-US" sz="2000" dirty="0"/>
              <a:t>CURRENCY IN CIRCULATION SURGES IN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DB0FE-67C2-4BFF-8C96-A18B0DF8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6F061-B4EF-4051-A952-FF12CA09988D}"/>
              </a:ext>
            </a:extLst>
          </p:cNvPr>
          <p:cNvSpPr txBox="1"/>
          <p:nvPr/>
        </p:nvSpPr>
        <p:spPr>
          <a:xfrm>
            <a:off x="2366377" y="4723820"/>
            <a:ext cx="606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IBM Plex Sans" panose="020B0503050203000203" pitchFamily="34" charset="0"/>
                <a:sym typeface="Wingdings" panose="05000000000000000000" pitchFamily="2" charset="2"/>
              </a:rPr>
              <a:t>Source: Federal Reserve Bank of St. Louis (FRED)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8A5D9A-0AF2-4CCC-A87F-F806761B5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9A9E39-B89F-4CF7-AA03-5EC64BD232CC}"/>
              </a:ext>
            </a:extLst>
          </p:cNvPr>
          <p:cNvCxnSpPr/>
          <p:nvPr/>
        </p:nvCxnSpPr>
        <p:spPr>
          <a:xfrm>
            <a:off x="2366377" y="1254369"/>
            <a:ext cx="0" cy="24501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45320827-5EB0-4387-B22E-93EB65AF9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79" y="1209970"/>
            <a:ext cx="278196" cy="2781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50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48F2-8485-4FF8-B1A1-50079C52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9" y="361320"/>
            <a:ext cx="6368015" cy="356085"/>
          </a:xfrm>
        </p:spPr>
        <p:txBody>
          <a:bodyPr>
            <a:normAutofit/>
          </a:bodyPr>
          <a:lstStyle/>
          <a:p>
            <a:r>
              <a:rPr lang="en-US" sz="2000" dirty="0"/>
              <a:t>STORE-OF-VALUE HOLDINGS REMAIN HIGH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DB0FE-67C2-4BFF-8C96-A18B0DF8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A0023E-9DA6-40DE-AF92-E082DEE5B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017289"/>
              </p:ext>
            </p:extLst>
          </p:nvPr>
        </p:nvGraphicFramePr>
        <p:xfrm>
          <a:off x="530352" y="1200150"/>
          <a:ext cx="4041648" cy="339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D04E66-6D10-4F51-A827-6787BB439E90}"/>
              </a:ext>
            </a:extLst>
          </p:cNvPr>
          <p:cNvSpPr txBox="1"/>
          <p:nvPr/>
        </p:nvSpPr>
        <p:spPr>
          <a:xfrm>
            <a:off x="4864608" y="1093694"/>
            <a:ext cx="3749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Raleway" panose="020B0003030101060003" pitchFamily="34" charset="0"/>
              <a:buChar char="—"/>
            </a:pPr>
            <a:r>
              <a:rPr lang="en-US" sz="1800" dirty="0">
                <a:solidFill>
                  <a:srgbClr val="6F6F6F"/>
                </a:solidFill>
                <a:latin typeface="IBM Plex Sans" panose="020B0503050203000203" pitchFamily="34" charset="0"/>
              </a:rPr>
              <a:t>US consumers </a:t>
            </a: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increased </a:t>
            </a:r>
            <a:r>
              <a:rPr lang="en-US" sz="1800" b="1" dirty="0">
                <a:solidFill>
                  <a:schemeClr val="accent6"/>
                </a:solidFill>
                <a:latin typeface="IBM Plex Sans" panose="020B0503050203000203" pitchFamily="34" charset="0"/>
              </a:rPr>
              <a:t>cash holdings</a:t>
            </a:r>
            <a:r>
              <a:rPr lang="en-US" sz="1800" dirty="0">
                <a:solidFill>
                  <a:srgbClr val="6F6F6F"/>
                </a:solidFill>
                <a:latin typeface="IBM Plex Sans" panose="020B0503050203000203" pitchFamily="34" charset="0"/>
              </a:rPr>
              <a:t> </a:t>
            </a: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at the time of the pandemic shutdowns</a:t>
            </a:r>
          </a:p>
          <a:p>
            <a:pPr marL="742950" lvl="1" indent="-285750">
              <a:buClr>
                <a:schemeClr val="accent6"/>
              </a:buClr>
              <a:buFont typeface="Raleway" panose="020B00030301010600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Stuck at home</a:t>
            </a:r>
          </a:p>
          <a:p>
            <a:pPr marL="742950" lvl="1" indent="-285750">
              <a:buClr>
                <a:schemeClr val="accent6"/>
              </a:buClr>
              <a:buFont typeface="Raleway" panose="020B00030301010600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Stimulus payments</a:t>
            </a:r>
          </a:p>
          <a:p>
            <a:pPr marL="742950" lvl="1" indent="-285750">
              <a:buClr>
                <a:schemeClr val="accent6"/>
              </a:buClr>
              <a:buFont typeface="Raleway" panose="020B00030301010600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Emergency preparedness</a:t>
            </a:r>
          </a:p>
          <a:p>
            <a:pPr marL="285750" indent="-285750">
              <a:buClr>
                <a:schemeClr val="accent2"/>
              </a:buClr>
              <a:buFont typeface="Raleway" panose="020B0003030101060003" pitchFamily="34" charset="0"/>
              <a:buChar char="—"/>
            </a:pPr>
            <a:endParaRPr lang="en-US" dirty="0">
              <a:solidFill>
                <a:srgbClr val="6F6F6F"/>
              </a:solidFill>
              <a:latin typeface="IBM Plex Sans" panose="020B0503050203000203" pitchFamily="34" charset="0"/>
            </a:endParaRPr>
          </a:p>
          <a:p>
            <a:pPr marL="285750" indent="-285750">
              <a:buClr>
                <a:schemeClr val="accent2"/>
              </a:buClr>
              <a:buFont typeface="Raleway" panose="020B00030301010600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Overall holdings have continued to increase</a:t>
            </a:r>
          </a:p>
          <a:p>
            <a:pPr marL="285750" indent="-285750">
              <a:buClr>
                <a:schemeClr val="accent6"/>
              </a:buClr>
              <a:buFont typeface="Raleway" panose="020B0003030101060003" pitchFamily="34" charset="0"/>
              <a:buChar char="—"/>
            </a:pPr>
            <a:endParaRPr lang="en-US" dirty="0">
              <a:latin typeface="IBM Plex Sans" panose="020B0503050203000203" pitchFamily="34" charset="0"/>
            </a:endParaRPr>
          </a:p>
          <a:p>
            <a:pPr marL="285750" indent="-285750">
              <a:buClr>
                <a:schemeClr val="accent2"/>
              </a:buClr>
              <a:buFont typeface="Raleway" panose="020B0003030101060003" pitchFamily="34" charset="0"/>
              <a:buChar char="—"/>
            </a:pPr>
            <a:endParaRPr lang="en-US" dirty="0">
              <a:solidFill>
                <a:srgbClr val="6F6F6F"/>
              </a:solidFill>
              <a:latin typeface="IBM Plex Sans" panose="020B0503050203000203" pitchFamily="34" charset="0"/>
            </a:endParaRPr>
          </a:p>
          <a:p>
            <a:pPr marL="285750" indent="-285750">
              <a:buClr>
                <a:schemeClr val="accent2"/>
              </a:buClr>
              <a:buFont typeface="Raleway" panose="020B0003030101060003" pitchFamily="34" charset="0"/>
              <a:buChar char="—"/>
            </a:pPr>
            <a:endParaRPr lang="en-US" sz="1800" dirty="0">
              <a:solidFill>
                <a:srgbClr val="6F6F6F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80E84-D00D-4541-AAF1-1428B30A3A71}"/>
              </a:ext>
            </a:extLst>
          </p:cNvPr>
          <p:cNvSpPr txBox="1"/>
          <p:nvPr/>
        </p:nvSpPr>
        <p:spPr>
          <a:xfrm>
            <a:off x="530352" y="3960624"/>
            <a:ext cx="224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898989"/>
                </a:solidFill>
                <a:latin typeface="IBM Plex Sans" panose="020B0503050203000203" pitchFamily="34" charset="0"/>
              </a:rPr>
              <a:t>Source: 2020, 2021 DSCPC</a:t>
            </a:r>
          </a:p>
          <a:p>
            <a:pPr algn="r"/>
            <a:r>
              <a:rPr lang="en-US" sz="1200" dirty="0">
                <a:solidFill>
                  <a:srgbClr val="898989"/>
                </a:solidFill>
                <a:latin typeface="IBM Plex Sans" panose="020B0503050203000203" pitchFamily="34" charset="0"/>
              </a:rPr>
              <a:t>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3EE4909-7B92-4315-AF6E-0F81EAECC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9A644F-8A7B-4024-849E-B0AE1B266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853913"/>
              </p:ext>
            </p:extLst>
          </p:nvPr>
        </p:nvGraphicFramePr>
        <p:xfrm>
          <a:off x="393727" y="10828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898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766C-C93E-4F89-94D6-40A998F0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9" y="361320"/>
            <a:ext cx="7381455" cy="356085"/>
          </a:xfrm>
        </p:spPr>
        <p:txBody>
          <a:bodyPr>
            <a:noAutofit/>
          </a:bodyPr>
          <a:lstStyle/>
          <a:p>
            <a:r>
              <a:rPr lang="en-US" sz="2000" dirty="0"/>
              <a:t>PAYMENT CARDS ARE DOMINATE PURCHASE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2A566-6918-484E-90BF-B38A7C92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5B889-F7BE-4AEE-8FE8-8EA5689C172B}"/>
              </a:ext>
            </a:extLst>
          </p:cNvPr>
          <p:cNvSpPr txBox="1"/>
          <p:nvPr/>
        </p:nvSpPr>
        <p:spPr>
          <a:xfrm>
            <a:off x="2125683" y="4765645"/>
            <a:ext cx="62838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Source: 2021 Survey/Diary of Consumer Payment Choice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1E11934-BB8E-4D31-9278-EFA47EDE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741149-9B79-4C92-B2D1-3D1739F50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16466"/>
              </p:ext>
            </p:extLst>
          </p:nvPr>
        </p:nvGraphicFramePr>
        <p:xfrm>
          <a:off x="652309" y="1218657"/>
          <a:ext cx="7642605" cy="32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9EFD5E-8935-45BC-B558-522D54BC8181}"/>
              </a:ext>
            </a:extLst>
          </p:cNvPr>
          <p:cNvSpPr txBox="1"/>
          <p:nvPr/>
        </p:nvSpPr>
        <p:spPr>
          <a:xfrm>
            <a:off x="1013553" y="78336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Percentage shares of purchases by payment instrument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73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766C-C93E-4F89-94D6-40A998F0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361320"/>
            <a:ext cx="8294914" cy="356085"/>
          </a:xfrm>
        </p:spPr>
        <p:txBody>
          <a:bodyPr>
            <a:noAutofit/>
          </a:bodyPr>
          <a:lstStyle/>
          <a:p>
            <a:r>
              <a:rPr lang="en-US" sz="2000" dirty="0"/>
              <a:t>PAYMENT METHOD PREFERENCES: IN-PERSON vs. REMOTE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2A566-6918-484E-90BF-B38A7C92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5B889-F7BE-4AEE-8FE8-8EA5689C172B}"/>
              </a:ext>
            </a:extLst>
          </p:cNvPr>
          <p:cNvSpPr txBox="1"/>
          <p:nvPr/>
        </p:nvSpPr>
        <p:spPr>
          <a:xfrm>
            <a:off x="2125683" y="4765645"/>
            <a:ext cx="62838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Source: 2021 Survey/Diary of Consumer Payment Choice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1E11934-BB8E-4D31-9278-EFA47EDE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643D37-6AAB-42EB-BF22-6E8A4455E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061747"/>
              </p:ext>
            </p:extLst>
          </p:nvPr>
        </p:nvGraphicFramePr>
        <p:xfrm>
          <a:off x="545467" y="948334"/>
          <a:ext cx="7226934" cy="383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653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63C56C8-A9C9-4CA4-A3C2-28C81AD77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435296"/>
              </p:ext>
            </p:extLst>
          </p:nvPr>
        </p:nvGraphicFramePr>
        <p:xfrm>
          <a:off x="706612" y="1031628"/>
          <a:ext cx="3730258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9EB30B-4180-45B2-A904-DB0C0555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CONSUMER TRENDS ACCELERATED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5D810-78FE-4BCE-AFE5-8CAB9613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C687D-620E-45D7-BF78-7967EB2ED8E9}"/>
              </a:ext>
            </a:extLst>
          </p:cNvPr>
          <p:cNvSpPr txBox="1"/>
          <p:nvPr/>
        </p:nvSpPr>
        <p:spPr>
          <a:xfrm>
            <a:off x="5394890" y="1222717"/>
            <a:ext cx="312046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Technology adoption trended up for at least the past 5 years.</a:t>
            </a:r>
          </a:p>
          <a:p>
            <a:pPr>
              <a:lnSpc>
                <a:spcPts val="2100"/>
              </a:lnSpc>
            </a:pPr>
            <a:endParaRPr lang="en-US" dirty="0">
              <a:solidFill>
                <a:srgbClr val="6F6F6F"/>
              </a:solidFill>
              <a:latin typeface="IBM Plex Sans" panose="020B0503050203000203" pitchFamily="34" charset="0"/>
            </a:endParaRPr>
          </a:p>
          <a:p>
            <a:pPr marL="285750" indent="-285750">
              <a:lnSpc>
                <a:spcPts val="2100"/>
              </a:lnSpc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Changes from 2019 to 2020 were pronounced.</a:t>
            </a:r>
          </a:p>
          <a:p>
            <a:pPr>
              <a:lnSpc>
                <a:spcPts val="2100"/>
              </a:lnSpc>
            </a:pPr>
            <a:endParaRPr lang="en-US" dirty="0">
              <a:solidFill>
                <a:srgbClr val="6F6F6F"/>
              </a:solidFill>
              <a:latin typeface="IBM Plex Sans" panose="020B0503050203000203" pitchFamily="34" charset="0"/>
            </a:endParaRPr>
          </a:p>
          <a:p>
            <a:pPr marL="285750" indent="-285750">
              <a:lnSpc>
                <a:spcPts val="2100"/>
              </a:lnSpc>
              <a:buClr>
                <a:schemeClr val="accent2"/>
              </a:buClr>
              <a:buFont typeface="IBM Plex Sans" panose="020B0503050203000203" pitchFamily="34" charset="0"/>
              <a:buChar char="—"/>
            </a:pPr>
            <a:r>
              <a:rPr lang="en-US" dirty="0">
                <a:solidFill>
                  <a:srgbClr val="6F6F6F"/>
                </a:solidFill>
                <a:latin typeface="IBM Plex Sans" panose="020B0503050203000203" pitchFamily="34" charset="0"/>
              </a:rPr>
              <a:t>2020 Diary: 44% of bill pay via ACH methods (BANP, OBBP)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E49AE-16EB-4F51-B989-9C2348B21E10}"/>
              </a:ext>
            </a:extLst>
          </p:cNvPr>
          <p:cNvSpPr txBox="1"/>
          <p:nvPr/>
        </p:nvSpPr>
        <p:spPr>
          <a:xfrm>
            <a:off x="-734470" y="469011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Survey of Consumer Payment Choice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D1D8B3F-EB39-4B79-886B-DBE8D3076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5" y="4723240"/>
            <a:ext cx="722488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lanta Fed Color Palette">
      <a:dk1>
        <a:srgbClr val="000000"/>
      </a:dk1>
      <a:lt1>
        <a:srgbClr val="FFFFFF"/>
      </a:lt1>
      <a:dk2>
        <a:srgbClr val="6E6F6E"/>
      </a:dk2>
      <a:lt2>
        <a:srgbClr val="A7A9A8"/>
      </a:lt2>
      <a:accent1>
        <a:srgbClr val="0062A1"/>
      </a:accent1>
      <a:accent2>
        <a:srgbClr val="BF2125"/>
      </a:accent2>
      <a:accent3>
        <a:srgbClr val="FFC50C"/>
      </a:accent3>
      <a:accent4>
        <a:srgbClr val="ED6A23"/>
      </a:accent4>
      <a:accent5>
        <a:srgbClr val="009EC0"/>
      </a:accent5>
      <a:accent6>
        <a:srgbClr val="00A871"/>
      </a:accent6>
      <a:hlink>
        <a:srgbClr val="0062A1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On-screen Show (16:9)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IBM Plex Sans</vt:lpstr>
      <vt:lpstr>IBM Plex Sans Light</vt:lpstr>
      <vt:lpstr>IBM Plex Serif</vt:lpstr>
      <vt:lpstr>IBM Plex Serif Light</vt:lpstr>
      <vt:lpstr>Montserrat Bold</vt:lpstr>
      <vt:lpstr>Raleway</vt:lpstr>
      <vt:lpstr>Office Theme</vt:lpstr>
      <vt:lpstr>The Future of Payments</vt:lpstr>
      <vt:lpstr>TODAY’S PRESENTER</vt:lpstr>
      <vt:lpstr>RETAIL PAYMENTS RISK FORUM</vt:lpstr>
      <vt:lpstr>TODAY’S CONVERSATION: COVID-19 PANDEMIC AND…</vt:lpstr>
      <vt:lpstr>CURRENCY IN CIRCULATION SURGES IN 2020</vt:lpstr>
      <vt:lpstr>STORE-OF-VALUE HOLDINGS REMAIN HIGH</vt:lpstr>
      <vt:lpstr>PAYMENT CARDS ARE DOMINATE PURCHASE METHOD</vt:lpstr>
      <vt:lpstr>PAYMENT METHOD PREFERENCES: IN-PERSON vs. REMOTE</vt:lpstr>
      <vt:lpstr>CONSUMER TRENDS ACCELERATED</vt:lpstr>
      <vt:lpstr>SENTIMENT ON CASH AVOIDANCE: “NO”</vt:lpstr>
      <vt:lpstr>MOBILE PAYMENTS INCREASED DRAMATICALLY</vt:lpstr>
      <vt:lpstr>SHARE OF REMOTE FOOD PAYMENTS EBB IN 2021</vt:lpstr>
      <vt:lpstr>REMOTE PURCHASES CLIMBED</vt:lpstr>
      <vt:lpstr>PowerPoint Presentation</vt:lpstr>
      <vt:lpstr>OUR COMPANY</vt:lpstr>
      <vt:lpstr>PowerPoint Presentation</vt:lpstr>
      <vt:lpstr>PowerPoint Presentation</vt:lpstr>
      <vt:lpstr>Connect with us @Atlanta Fed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2022-03-08T16:22:36Z</dcterms:created>
  <dcterms:modified xsi:type="dcterms:W3CDTF">2022-11-10T15:04:19Z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2022-03-08T16:23:06Z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4c8662ed-45d9-4fe1-bc9d-acc45b6e0a4a</vt:lpwstr>
  </property>
  <property fmtid="{D5CDD505-2E9C-101B-9397-08002B2CF9AE}" pid="8" name="MSIP_Label_65269c60-0483-4c57-9e8c-3779d6900235_ContentBits">
    <vt:lpwstr>0</vt:lpwstr>
  </property>
  <property fmtid="{D5CDD505-2E9C-101B-9397-08002B2CF9AE}" pid="9" name="TitusGUID">
    <vt:lpwstr>ae5e3a71-415d-4f6d-8029-3c853bf4e4eb</vt:lpwstr>
  </property>
</Properties>
</file>