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1"/>
  </p:sldMasterIdLst>
  <p:notesMasterIdLst>
    <p:notesMasterId r:id="rId34"/>
  </p:notesMasterIdLst>
  <p:handoutMasterIdLst>
    <p:handoutMasterId r:id="rId35"/>
  </p:handoutMasterIdLst>
  <p:sldIdLst>
    <p:sldId id="278" r:id="rId2"/>
    <p:sldId id="401" r:id="rId3"/>
    <p:sldId id="402" r:id="rId4"/>
    <p:sldId id="410" r:id="rId5"/>
    <p:sldId id="411" r:id="rId6"/>
    <p:sldId id="413" r:id="rId7"/>
    <p:sldId id="414" r:id="rId8"/>
    <p:sldId id="412" r:id="rId9"/>
    <p:sldId id="415" r:id="rId10"/>
    <p:sldId id="416" r:id="rId11"/>
    <p:sldId id="417" r:id="rId12"/>
    <p:sldId id="418" r:id="rId13"/>
    <p:sldId id="419" r:id="rId14"/>
    <p:sldId id="435" r:id="rId15"/>
    <p:sldId id="420" r:id="rId16"/>
    <p:sldId id="436" r:id="rId17"/>
    <p:sldId id="437" r:id="rId18"/>
    <p:sldId id="438" r:id="rId19"/>
    <p:sldId id="439" r:id="rId20"/>
    <p:sldId id="425" r:id="rId21"/>
    <p:sldId id="426" r:id="rId22"/>
    <p:sldId id="427" r:id="rId23"/>
    <p:sldId id="428" r:id="rId24"/>
    <p:sldId id="429" r:id="rId25"/>
    <p:sldId id="430" r:id="rId26"/>
    <p:sldId id="431" r:id="rId27"/>
    <p:sldId id="432" r:id="rId28"/>
    <p:sldId id="433" r:id="rId29"/>
    <p:sldId id="440" r:id="rId30"/>
    <p:sldId id="441" r:id="rId31"/>
    <p:sldId id="442"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sel Meyer" initials="LM" lastIdx="4" clrIdx="0">
    <p:extLst>
      <p:ext uri="{19B8F6BF-5375-455C-9EA6-DF929625EA0E}">
        <p15:presenceInfo xmlns:p15="http://schemas.microsoft.com/office/powerpoint/2012/main" userId="S::11696@lbmc.net::d87a1b3d-8650-4208-83b4-14258055b311" providerId="AD"/>
      </p:ext>
    </p:extLst>
  </p:cmAuthor>
  <p:cmAuthor id="2" name="Buck Freeman" initials="BF" lastIdx="2" clrIdx="1">
    <p:extLst>
      <p:ext uri="{19B8F6BF-5375-455C-9EA6-DF929625EA0E}">
        <p15:presenceInfo xmlns:p15="http://schemas.microsoft.com/office/powerpoint/2012/main" userId="S::10916@lbmc.net::f96de5cd-3f12-415c-85f8-809cbef17a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A7"/>
    <a:srgbClr val="BDE1F5"/>
    <a:srgbClr val="FFE3A6"/>
    <a:srgbClr val="62A644"/>
    <a:srgbClr val="FFFFFF"/>
    <a:srgbClr val="91CDEF"/>
    <a:srgbClr val="D5D5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50" autoAdjust="0"/>
    <p:restoredTop sz="74736" autoAdjust="0"/>
  </p:normalViewPr>
  <p:slideViewPr>
    <p:cSldViewPr snapToGrid="0">
      <p:cViewPr varScale="1">
        <p:scale>
          <a:sx n="85" d="100"/>
          <a:sy n="85" d="100"/>
        </p:scale>
        <p:origin x="1116"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5" d="100"/>
          <a:sy n="95" d="100"/>
        </p:scale>
        <p:origin x="366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520D6-4763-46B7-BEC7-964F7B35EFD9}" type="doc">
      <dgm:prSet loTypeId="urn:microsoft.com/office/officeart/2005/8/layout/equation1" loCatId="process" qsTypeId="urn:microsoft.com/office/officeart/2005/8/quickstyle/simple2" qsCatId="simple" csTypeId="urn:microsoft.com/office/officeart/2005/8/colors/accent1_2" csCatId="accent1" phldr="1"/>
      <dgm:spPr/>
      <dgm:t>
        <a:bodyPr/>
        <a:lstStyle/>
        <a:p>
          <a:endParaRPr lang="en-US"/>
        </a:p>
      </dgm:t>
    </dgm:pt>
    <dgm:pt modelId="{DB0A779B-A422-4C2C-AD30-E8C343ACDFA9}">
      <dgm:prSet phldrT="[Text]"/>
      <dgm:spPr>
        <a:xfrm>
          <a:off x="111" y="490975"/>
          <a:ext cx="1983032" cy="948760"/>
        </a:xfrm>
        <a:prstGeom prst="ellipse">
          <a:avLst/>
        </a:prstGeom>
      </dgm:spPr>
      <dgm:t>
        <a:bodyPr/>
        <a:lstStyle/>
        <a:p>
          <a:pPr>
            <a:buNone/>
          </a:pPr>
          <a:r>
            <a:rPr lang="en-US" dirty="0">
              <a:solidFill>
                <a:schemeClr val="tx1"/>
              </a:solidFill>
              <a:latin typeface="+mn-lt"/>
              <a:ea typeface="+mn-ea"/>
              <a:cs typeface="+mn-cs"/>
            </a:rPr>
            <a:t>Present Value of Minimum (1) Lease Payments Due Over Term (2)</a:t>
          </a:r>
        </a:p>
      </dgm:t>
    </dgm:pt>
    <dgm:pt modelId="{246D22B2-383A-45B7-BA9E-E8AE8F7C6DC6}" type="parTrans" cxnId="{51627E69-7091-4D79-AF25-861658831760}">
      <dgm:prSet/>
      <dgm:spPr/>
      <dgm:t>
        <a:bodyPr/>
        <a:lstStyle/>
        <a:p>
          <a:endParaRPr lang="en-US">
            <a:latin typeface="+mn-lt"/>
          </a:endParaRPr>
        </a:p>
      </dgm:t>
    </dgm:pt>
    <dgm:pt modelId="{FA0C62FC-DAB4-4566-870A-BF3C9FD7EA80}" type="sibTrans" cxnId="{51627E69-7091-4D79-AF25-861658831760}">
      <dgm:prSet/>
      <dgm:spPr>
        <a:xfrm>
          <a:off x="2060183" y="690214"/>
          <a:ext cx="550281" cy="550281"/>
        </a:xfrm>
        <a:prstGeom prst="mathEqual">
          <a:avLst/>
        </a:prstGeom>
      </dgm:spPr>
      <dgm:t>
        <a:bodyPr/>
        <a:lstStyle/>
        <a:p>
          <a:pPr>
            <a:buNone/>
          </a:pPr>
          <a:endParaRPr lang="en-US">
            <a:solidFill>
              <a:sysClr val="window" lastClr="FFFFFF"/>
            </a:solidFill>
            <a:latin typeface="+mn-lt"/>
            <a:ea typeface="+mn-ea"/>
            <a:cs typeface="+mn-cs"/>
          </a:endParaRPr>
        </a:p>
      </dgm:t>
    </dgm:pt>
    <dgm:pt modelId="{28CC4588-1743-40FC-AF41-9C6901A03A52}">
      <dgm:prSet phldrT="[Text]" custT="1"/>
      <dgm:spPr>
        <a:xfrm>
          <a:off x="2687503" y="490975"/>
          <a:ext cx="1221965" cy="948760"/>
        </a:xfrm>
        <a:prstGeom prst="round2DiagRect">
          <a:avLst/>
        </a:prstGeom>
        <a:solidFill>
          <a:schemeClr val="accent3"/>
        </a:solidFill>
      </dgm:spPr>
      <dgm:t>
        <a:bodyPr/>
        <a:lstStyle/>
        <a:p>
          <a:pPr>
            <a:buNone/>
          </a:pPr>
          <a:r>
            <a:rPr lang="en-US" sz="1800" b="1" dirty="0">
              <a:solidFill>
                <a:schemeClr val="tx1"/>
              </a:solidFill>
              <a:latin typeface="+mn-lt"/>
              <a:ea typeface="+mn-ea"/>
              <a:cs typeface="+mn-cs"/>
            </a:rPr>
            <a:t>Lease Liability</a:t>
          </a:r>
        </a:p>
      </dgm:t>
    </dgm:pt>
    <dgm:pt modelId="{CAEEBB16-B321-4C1A-8E73-1FAECFC66AE5}" type="parTrans" cxnId="{58C7DB60-FB8D-43E3-9EB2-411358DA1984}">
      <dgm:prSet/>
      <dgm:spPr/>
      <dgm:t>
        <a:bodyPr/>
        <a:lstStyle/>
        <a:p>
          <a:endParaRPr lang="en-US">
            <a:latin typeface="+mn-lt"/>
          </a:endParaRPr>
        </a:p>
      </dgm:t>
    </dgm:pt>
    <dgm:pt modelId="{656BDDF8-207F-427A-A81F-E16AD830D10D}" type="sibTrans" cxnId="{58C7DB60-FB8D-43E3-9EB2-411358DA1984}">
      <dgm:prSet/>
      <dgm:spPr/>
      <dgm:t>
        <a:bodyPr/>
        <a:lstStyle/>
        <a:p>
          <a:endParaRPr lang="en-US">
            <a:latin typeface="+mn-lt"/>
          </a:endParaRPr>
        </a:p>
      </dgm:t>
    </dgm:pt>
    <dgm:pt modelId="{B89CB9D7-4D8A-4399-9558-9038C316B2C7}" type="pres">
      <dgm:prSet presAssocID="{FAA520D6-4763-46B7-BEC7-964F7B35EFD9}" presName="linearFlow" presStyleCnt="0">
        <dgm:presLayoutVars>
          <dgm:dir/>
          <dgm:resizeHandles val="exact"/>
        </dgm:presLayoutVars>
      </dgm:prSet>
      <dgm:spPr/>
    </dgm:pt>
    <dgm:pt modelId="{49B7BA55-B783-422F-B687-CF3851D7C263}" type="pres">
      <dgm:prSet presAssocID="{DB0A779B-A422-4C2C-AD30-E8C343ACDFA9}" presName="node" presStyleLbl="node1" presStyleIdx="0" presStyleCnt="2" custScaleX="209013">
        <dgm:presLayoutVars>
          <dgm:bulletEnabled val="1"/>
        </dgm:presLayoutVars>
      </dgm:prSet>
      <dgm:spPr/>
    </dgm:pt>
    <dgm:pt modelId="{23CEEB72-3F28-496C-91EF-6B867EB2099A}" type="pres">
      <dgm:prSet presAssocID="{FA0C62FC-DAB4-4566-870A-BF3C9FD7EA80}" presName="spacerL" presStyleCnt="0"/>
      <dgm:spPr/>
    </dgm:pt>
    <dgm:pt modelId="{71BFB352-5620-4B64-9DF7-97A193BD7ACC}" type="pres">
      <dgm:prSet presAssocID="{FA0C62FC-DAB4-4566-870A-BF3C9FD7EA80}" presName="sibTrans" presStyleLbl="sibTrans2D1" presStyleIdx="0" presStyleCnt="1"/>
      <dgm:spPr/>
    </dgm:pt>
    <dgm:pt modelId="{BDA6E581-8F2B-471E-8DFF-913AB64A01BE}" type="pres">
      <dgm:prSet presAssocID="{FA0C62FC-DAB4-4566-870A-BF3C9FD7EA80}" presName="spacerR" presStyleCnt="0"/>
      <dgm:spPr/>
    </dgm:pt>
    <dgm:pt modelId="{BE192855-5110-4FE1-8E16-156B98171135}" type="pres">
      <dgm:prSet presAssocID="{28CC4588-1743-40FC-AF41-9C6901A03A52}" presName="node" presStyleLbl="node1" presStyleIdx="1" presStyleCnt="2" custScaleX="128796">
        <dgm:presLayoutVars>
          <dgm:bulletEnabled val="1"/>
        </dgm:presLayoutVars>
      </dgm:prSet>
      <dgm:spPr>
        <a:prstGeom prst="round2DiagRect">
          <a:avLst/>
        </a:prstGeom>
      </dgm:spPr>
    </dgm:pt>
  </dgm:ptLst>
  <dgm:cxnLst>
    <dgm:cxn modelId="{AA0E8410-7AE9-4091-800D-AEF7C4E7F28E}" type="presOf" srcId="{FAA520D6-4763-46B7-BEC7-964F7B35EFD9}" destId="{B89CB9D7-4D8A-4399-9558-9038C316B2C7}" srcOrd="0" destOrd="0" presId="urn:microsoft.com/office/officeart/2005/8/layout/equation1"/>
    <dgm:cxn modelId="{58C7DB60-FB8D-43E3-9EB2-411358DA1984}" srcId="{FAA520D6-4763-46B7-BEC7-964F7B35EFD9}" destId="{28CC4588-1743-40FC-AF41-9C6901A03A52}" srcOrd="1" destOrd="0" parTransId="{CAEEBB16-B321-4C1A-8E73-1FAECFC66AE5}" sibTransId="{656BDDF8-207F-427A-A81F-E16AD830D10D}"/>
    <dgm:cxn modelId="{51627E69-7091-4D79-AF25-861658831760}" srcId="{FAA520D6-4763-46B7-BEC7-964F7B35EFD9}" destId="{DB0A779B-A422-4C2C-AD30-E8C343ACDFA9}" srcOrd="0" destOrd="0" parTransId="{246D22B2-383A-45B7-BA9E-E8AE8F7C6DC6}" sibTransId="{FA0C62FC-DAB4-4566-870A-BF3C9FD7EA80}"/>
    <dgm:cxn modelId="{8D17B2EB-C850-42CF-8D12-A26F770A0E0B}" type="presOf" srcId="{28CC4588-1743-40FC-AF41-9C6901A03A52}" destId="{BE192855-5110-4FE1-8E16-156B98171135}" srcOrd="0" destOrd="0" presId="urn:microsoft.com/office/officeart/2005/8/layout/equation1"/>
    <dgm:cxn modelId="{287841F6-0C3F-4F72-B9AD-03DB36A27956}" type="presOf" srcId="{FA0C62FC-DAB4-4566-870A-BF3C9FD7EA80}" destId="{71BFB352-5620-4B64-9DF7-97A193BD7ACC}" srcOrd="0" destOrd="0" presId="urn:microsoft.com/office/officeart/2005/8/layout/equation1"/>
    <dgm:cxn modelId="{8F6B35FB-E919-4CFD-A272-89E0B74451C2}" type="presOf" srcId="{DB0A779B-A422-4C2C-AD30-E8C343ACDFA9}" destId="{49B7BA55-B783-422F-B687-CF3851D7C263}" srcOrd="0" destOrd="0" presId="urn:microsoft.com/office/officeart/2005/8/layout/equation1"/>
    <dgm:cxn modelId="{F1F6B3E1-3629-42ED-88D6-63506E0770F1}" type="presParOf" srcId="{B89CB9D7-4D8A-4399-9558-9038C316B2C7}" destId="{49B7BA55-B783-422F-B687-CF3851D7C263}" srcOrd="0" destOrd="0" presId="urn:microsoft.com/office/officeart/2005/8/layout/equation1"/>
    <dgm:cxn modelId="{F1A6B517-1102-4C83-AB5B-F3D4881BA077}" type="presParOf" srcId="{B89CB9D7-4D8A-4399-9558-9038C316B2C7}" destId="{23CEEB72-3F28-496C-91EF-6B867EB2099A}" srcOrd="1" destOrd="0" presId="urn:microsoft.com/office/officeart/2005/8/layout/equation1"/>
    <dgm:cxn modelId="{7D5804A7-354B-4F95-802B-2E83B80111FC}" type="presParOf" srcId="{B89CB9D7-4D8A-4399-9558-9038C316B2C7}" destId="{71BFB352-5620-4B64-9DF7-97A193BD7ACC}" srcOrd="2" destOrd="0" presId="urn:microsoft.com/office/officeart/2005/8/layout/equation1"/>
    <dgm:cxn modelId="{EE42E13E-6E63-4FA3-A160-1A14EFB28A2D}" type="presParOf" srcId="{B89CB9D7-4D8A-4399-9558-9038C316B2C7}" destId="{BDA6E581-8F2B-471E-8DFF-913AB64A01BE}" srcOrd="3" destOrd="0" presId="urn:microsoft.com/office/officeart/2005/8/layout/equation1"/>
    <dgm:cxn modelId="{4FF53284-08CA-414E-B24C-32B72347C9BB}" type="presParOf" srcId="{B89CB9D7-4D8A-4399-9558-9038C316B2C7}" destId="{BE192855-5110-4FE1-8E16-156B98171135}" srcOrd="4" destOrd="0" presId="urn:microsoft.com/office/officeart/2005/8/layout/equati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A520D6-4763-46B7-BEC7-964F7B35EFD9}" type="doc">
      <dgm:prSet loTypeId="urn:microsoft.com/office/officeart/2005/8/layout/equation1" loCatId="process" qsTypeId="urn:microsoft.com/office/officeart/2005/8/quickstyle/simple2" qsCatId="simple" csTypeId="urn:microsoft.com/office/officeart/2005/8/colors/accent1_2" csCatId="accent1" phldr="1"/>
      <dgm:spPr/>
      <dgm:t>
        <a:bodyPr/>
        <a:lstStyle/>
        <a:p>
          <a:endParaRPr lang="en-US"/>
        </a:p>
      </dgm:t>
    </dgm:pt>
    <dgm:pt modelId="{DB0A779B-A422-4C2C-AD30-E8C343ACDFA9}">
      <dgm:prSet phldrT="[Text]"/>
      <dgm:spPr>
        <a:xfrm>
          <a:off x="8129" y="291598"/>
          <a:ext cx="1098132" cy="1098132"/>
        </a:xfrm>
        <a:prstGeom prst="ellipse">
          <a:avLst/>
        </a:prstGeom>
      </dgm:spPr>
      <dgm:t>
        <a:bodyPr/>
        <a:lstStyle/>
        <a:p>
          <a:pPr>
            <a:buNone/>
          </a:pPr>
          <a:r>
            <a:rPr lang="en-US" dirty="0">
              <a:solidFill>
                <a:schemeClr val="tx1"/>
              </a:solidFill>
              <a:latin typeface="+mn-lt"/>
              <a:ea typeface="+mn-ea"/>
              <a:cs typeface="+mn-cs"/>
            </a:rPr>
            <a:t>Lease Liability</a:t>
          </a:r>
        </a:p>
      </dgm:t>
    </dgm:pt>
    <dgm:pt modelId="{246D22B2-383A-45B7-BA9E-E8AE8F7C6DC6}" type="parTrans" cxnId="{51627E69-7091-4D79-AF25-861658831760}">
      <dgm:prSet/>
      <dgm:spPr/>
      <dgm:t>
        <a:bodyPr/>
        <a:lstStyle/>
        <a:p>
          <a:endParaRPr lang="en-US">
            <a:latin typeface="+mn-lt"/>
          </a:endParaRPr>
        </a:p>
      </dgm:t>
    </dgm:pt>
    <dgm:pt modelId="{FA0C62FC-DAB4-4566-870A-BF3C9FD7EA80}" type="sibTrans" cxnId="{51627E69-7091-4D79-AF25-861658831760}">
      <dgm:prSet/>
      <dgm:spPr>
        <a:xfrm>
          <a:off x="1195429" y="522206"/>
          <a:ext cx="636916" cy="636916"/>
        </a:xfrm>
        <a:prstGeom prst="mathPlus">
          <a:avLst/>
        </a:prstGeom>
        <a:solidFill>
          <a:schemeClr val="tx1"/>
        </a:solidFill>
      </dgm:spPr>
      <dgm:t>
        <a:bodyPr/>
        <a:lstStyle/>
        <a:p>
          <a:pPr>
            <a:buNone/>
          </a:pPr>
          <a:endParaRPr lang="en-US">
            <a:solidFill>
              <a:sysClr val="window" lastClr="FFFFFF"/>
            </a:solidFill>
            <a:latin typeface="+mn-lt"/>
            <a:ea typeface="+mn-ea"/>
            <a:cs typeface="+mn-cs"/>
          </a:endParaRPr>
        </a:p>
      </dgm:t>
    </dgm:pt>
    <dgm:pt modelId="{28CC4588-1743-40FC-AF41-9C6901A03A52}">
      <dgm:prSet phldrT="[Text]" custT="1"/>
      <dgm:spPr>
        <a:xfrm>
          <a:off x="1921514" y="291598"/>
          <a:ext cx="1098132" cy="1098132"/>
        </a:xfrm>
        <a:prstGeom prst="ellipse">
          <a:avLst/>
        </a:prstGeom>
      </dgm:spPr>
      <dgm:t>
        <a:bodyPr/>
        <a:lstStyle/>
        <a:p>
          <a:pPr>
            <a:buNone/>
          </a:pPr>
          <a:r>
            <a:rPr lang="en-US" sz="1400">
              <a:solidFill>
                <a:schemeClr val="tx1"/>
              </a:solidFill>
              <a:latin typeface="+mn-lt"/>
              <a:ea typeface="+mn-ea"/>
              <a:cs typeface="+mn-cs"/>
            </a:rPr>
            <a:t>Upfront Payments</a:t>
          </a:r>
          <a:endParaRPr lang="en-US" sz="1400" dirty="0">
            <a:solidFill>
              <a:schemeClr val="tx1"/>
            </a:solidFill>
            <a:latin typeface="+mn-lt"/>
            <a:ea typeface="+mn-ea"/>
            <a:cs typeface="+mn-cs"/>
          </a:endParaRPr>
        </a:p>
      </dgm:t>
    </dgm:pt>
    <dgm:pt modelId="{CAEEBB16-B321-4C1A-8E73-1FAECFC66AE5}" type="parTrans" cxnId="{58C7DB60-FB8D-43E3-9EB2-411358DA1984}">
      <dgm:prSet/>
      <dgm:spPr/>
      <dgm:t>
        <a:bodyPr/>
        <a:lstStyle/>
        <a:p>
          <a:endParaRPr lang="en-US">
            <a:latin typeface="+mn-lt"/>
          </a:endParaRPr>
        </a:p>
      </dgm:t>
    </dgm:pt>
    <dgm:pt modelId="{656BDDF8-207F-427A-A81F-E16AD830D10D}" type="sibTrans" cxnId="{58C7DB60-FB8D-43E3-9EB2-411358DA1984}">
      <dgm:prSet/>
      <dgm:spPr>
        <a:xfrm>
          <a:off x="3108814" y="522206"/>
          <a:ext cx="636916" cy="636916"/>
        </a:xfrm>
        <a:prstGeom prst="mathPlus">
          <a:avLst/>
        </a:prstGeom>
        <a:solidFill>
          <a:schemeClr val="tx1"/>
        </a:solidFill>
      </dgm:spPr>
      <dgm:t>
        <a:bodyPr/>
        <a:lstStyle/>
        <a:p>
          <a:pPr>
            <a:buNone/>
          </a:pPr>
          <a:endParaRPr lang="en-US">
            <a:solidFill>
              <a:sysClr val="window" lastClr="FFFFFF"/>
            </a:solidFill>
            <a:latin typeface="+mn-lt"/>
            <a:ea typeface="+mn-ea"/>
            <a:cs typeface="+mn-cs"/>
          </a:endParaRPr>
        </a:p>
      </dgm:t>
    </dgm:pt>
    <dgm:pt modelId="{4183842C-0F23-433C-AF87-ED2E772E01DA}">
      <dgm:prSet/>
      <dgm:spPr>
        <a:xfrm>
          <a:off x="3834899" y="291598"/>
          <a:ext cx="1098132" cy="1098132"/>
        </a:xfrm>
        <a:prstGeom prst="ellipse">
          <a:avLst/>
        </a:prstGeom>
      </dgm:spPr>
      <dgm:t>
        <a:bodyPr/>
        <a:lstStyle/>
        <a:p>
          <a:pPr>
            <a:buNone/>
          </a:pPr>
          <a:r>
            <a:rPr lang="en-US">
              <a:solidFill>
                <a:schemeClr val="tx1"/>
              </a:solidFill>
              <a:latin typeface="+mn-lt"/>
              <a:ea typeface="+mn-ea"/>
              <a:cs typeface="+mn-cs"/>
            </a:rPr>
            <a:t>Initial Direct Cost</a:t>
          </a:r>
          <a:endParaRPr lang="en-US" dirty="0">
            <a:solidFill>
              <a:schemeClr val="tx1"/>
            </a:solidFill>
            <a:latin typeface="+mn-lt"/>
            <a:ea typeface="+mn-ea"/>
            <a:cs typeface="+mn-cs"/>
          </a:endParaRPr>
        </a:p>
      </dgm:t>
    </dgm:pt>
    <dgm:pt modelId="{09FD7C9D-E968-4D58-92C3-30990F56CD4C}" type="parTrans" cxnId="{563B108D-7947-4567-84A0-FFA807CE6B68}">
      <dgm:prSet/>
      <dgm:spPr/>
      <dgm:t>
        <a:bodyPr/>
        <a:lstStyle/>
        <a:p>
          <a:endParaRPr lang="en-US">
            <a:latin typeface="+mn-lt"/>
          </a:endParaRPr>
        </a:p>
      </dgm:t>
    </dgm:pt>
    <dgm:pt modelId="{D90E13E8-AEF6-4433-883C-0D697B5D439C}" type="sibTrans" cxnId="{563B108D-7947-4567-84A0-FFA807CE6B68}">
      <dgm:prSet/>
      <dgm:spPr>
        <a:xfrm>
          <a:off x="5022200" y="522206"/>
          <a:ext cx="636916" cy="636916"/>
        </a:xfrm>
        <a:prstGeom prst="mathMinus">
          <a:avLst/>
        </a:prstGeom>
        <a:solidFill>
          <a:schemeClr val="tx1"/>
        </a:solidFill>
      </dgm:spPr>
      <dgm:t>
        <a:bodyPr/>
        <a:lstStyle/>
        <a:p>
          <a:pPr>
            <a:buNone/>
          </a:pPr>
          <a:endParaRPr lang="en-US">
            <a:solidFill>
              <a:sysClr val="window" lastClr="FFFFFF"/>
            </a:solidFill>
            <a:latin typeface="+mn-lt"/>
            <a:ea typeface="+mn-ea"/>
            <a:cs typeface="+mn-cs"/>
          </a:endParaRPr>
        </a:p>
      </dgm:t>
    </dgm:pt>
    <dgm:pt modelId="{214B3771-BF67-4732-A46B-F1216868A216}">
      <dgm:prSet/>
      <dgm:spPr>
        <a:xfrm>
          <a:off x="5748285" y="291598"/>
          <a:ext cx="1098132" cy="1098132"/>
        </a:xfrm>
        <a:prstGeom prst="ellipse">
          <a:avLst/>
        </a:prstGeom>
      </dgm:spPr>
      <dgm:t>
        <a:bodyPr/>
        <a:lstStyle/>
        <a:p>
          <a:pPr>
            <a:buNone/>
          </a:pPr>
          <a:r>
            <a:rPr lang="en-US">
              <a:solidFill>
                <a:schemeClr val="tx1"/>
              </a:solidFill>
              <a:latin typeface="+mn-lt"/>
              <a:ea typeface="+mn-ea"/>
              <a:cs typeface="+mn-cs"/>
            </a:rPr>
            <a:t>Incentives</a:t>
          </a:r>
          <a:endParaRPr lang="en-US" dirty="0">
            <a:solidFill>
              <a:schemeClr val="tx1"/>
            </a:solidFill>
            <a:latin typeface="+mn-lt"/>
            <a:ea typeface="+mn-ea"/>
            <a:cs typeface="+mn-cs"/>
          </a:endParaRPr>
        </a:p>
      </dgm:t>
    </dgm:pt>
    <dgm:pt modelId="{0D994449-3AF3-415F-8389-F46D1C159A73}" type="parTrans" cxnId="{47CCB802-8E83-401C-85DF-1A3DDA1FA394}">
      <dgm:prSet/>
      <dgm:spPr/>
      <dgm:t>
        <a:bodyPr/>
        <a:lstStyle/>
        <a:p>
          <a:endParaRPr lang="en-US">
            <a:latin typeface="+mn-lt"/>
          </a:endParaRPr>
        </a:p>
      </dgm:t>
    </dgm:pt>
    <dgm:pt modelId="{18636E31-4ABF-4023-B4E0-F506F19ED5D8}" type="sibTrans" cxnId="{47CCB802-8E83-401C-85DF-1A3DDA1FA394}">
      <dgm:prSet/>
      <dgm:spPr>
        <a:xfrm>
          <a:off x="6935585" y="522206"/>
          <a:ext cx="636916" cy="636916"/>
        </a:xfrm>
        <a:prstGeom prst="mathEqual">
          <a:avLst/>
        </a:prstGeom>
        <a:solidFill>
          <a:schemeClr val="tx1"/>
        </a:solidFill>
      </dgm:spPr>
      <dgm:t>
        <a:bodyPr/>
        <a:lstStyle/>
        <a:p>
          <a:pPr>
            <a:buNone/>
          </a:pPr>
          <a:endParaRPr lang="en-US">
            <a:solidFill>
              <a:sysClr val="window" lastClr="FFFFFF"/>
            </a:solidFill>
            <a:latin typeface="+mn-lt"/>
            <a:ea typeface="+mn-ea"/>
            <a:cs typeface="+mn-cs"/>
          </a:endParaRPr>
        </a:p>
      </dgm:t>
    </dgm:pt>
    <dgm:pt modelId="{58BD3E7A-A790-4DB6-94E5-6D25AF4F3BA0}">
      <dgm:prSet/>
      <dgm:spPr>
        <a:xfrm>
          <a:off x="7661670" y="291598"/>
          <a:ext cx="1098132" cy="1098132"/>
        </a:xfrm>
        <a:prstGeom prst="round2DiagRect">
          <a:avLst/>
        </a:prstGeom>
        <a:solidFill>
          <a:schemeClr val="accent3"/>
        </a:solidFill>
      </dgm:spPr>
      <dgm:t>
        <a:bodyPr/>
        <a:lstStyle/>
        <a:p>
          <a:pPr>
            <a:buNone/>
          </a:pPr>
          <a:r>
            <a:rPr lang="en-US" b="1" dirty="0">
              <a:solidFill>
                <a:schemeClr val="tx1"/>
              </a:solidFill>
              <a:latin typeface="+mn-lt"/>
              <a:ea typeface="+mn-ea"/>
              <a:cs typeface="+mn-cs"/>
            </a:rPr>
            <a:t>Right of Use Asset</a:t>
          </a:r>
        </a:p>
      </dgm:t>
    </dgm:pt>
    <dgm:pt modelId="{177670CD-157F-4EE1-840E-CC96A177D880}" type="parTrans" cxnId="{515BE474-AD29-4B9C-88A8-EB5ABAA79534}">
      <dgm:prSet/>
      <dgm:spPr/>
      <dgm:t>
        <a:bodyPr/>
        <a:lstStyle/>
        <a:p>
          <a:endParaRPr lang="en-US">
            <a:latin typeface="+mn-lt"/>
          </a:endParaRPr>
        </a:p>
      </dgm:t>
    </dgm:pt>
    <dgm:pt modelId="{BCD35439-C78E-4241-ABCE-F3EAB7BB62B3}" type="sibTrans" cxnId="{515BE474-AD29-4B9C-88A8-EB5ABAA79534}">
      <dgm:prSet/>
      <dgm:spPr/>
      <dgm:t>
        <a:bodyPr/>
        <a:lstStyle/>
        <a:p>
          <a:endParaRPr lang="en-US">
            <a:latin typeface="+mn-lt"/>
          </a:endParaRPr>
        </a:p>
      </dgm:t>
    </dgm:pt>
    <dgm:pt modelId="{B89CB9D7-4D8A-4399-9558-9038C316B2C7}" type="pres">
      <dgm:prSet presAssocID="{FAA520D6-4763-46B7-BEC7-964F7B35EFD9}" presName="linearFlow" presStyleCnt="0">
        <dgm:presLayoutVars>
          <dgm:dir/>
          <dgm:resizeHandles val="exact"/>
        </dgm:presLayoutVars>
      </dgm:prSet>
      <dgm:spPr/>
    </dgm:pt>
    <dgm:pt modelId="{49B7BA55-B783-422F-B687-CF3851D7C263}" type="pres">
      <dgm:prSet presAssocID="{DB0A779B-A422-4C2C-AD30-E8C343ACDFA9}" presName="node" presStyleLbl="node1" presStyleIdx="0" presStyleCnt="5">
        <dgm:presLayoutVars>
          <dgm:bulletEnabled val="1"/>
        </dgm:presLayoutVars>
      </dgm:prSet>
      <dgm:spPr/>
    </dgm:pt>
    <dgm:pt modelId="{23CEEB72-3F28-496C-91EF-6B867EB2099A}" type="pres">
      <dgm:prSet presAssocID="{FA0C62FC-DAB4-4566-870A-BF3C9FD7EA80}" presName="spacerL" presStyleCnt="0"/>
      <dgm:spPr/>
    </dgm:pt>
    <dgm:pt modelId="{71BFB352-5620-4B64-9DF7-97A193BD7ACC}" type="pres">
      <dgm:prSet presAssocID="{FA0C62FC-DAB4-4566-870A-BF3C9FD7EA80}" presName="sibTrans" presStyleLbl="sibTrans2D1" presStyleIdx="0" presStyleCnt="4"/>
      <dgm:spPr/>
    </dgm:pt>
    <dgm:pt modelId="{BDA6E581-8F2B-471E-8DFF-913AB64A01BE}" type="pres">
      <dgm:prSet presAssocID="{FA0C62FC-DAB4-4566-870A-BF3C9FD7EA80}" presName="spacerR" presStyleCnt="0"/>
      <dgm:spPr/>
    </dgm:pt>
    <dgm:pt modelId="{BE192855-5110-4FE1-8E16-156B98171135}" type="pres">
      <dgm:prSet presAssocID="{28CC4588-1743-40FC-AF41-9C6901A03A52}" presName="node" presStyleLbl="node1" presStyleIdx="1" presStyleCnt="5">
        <dgm:presLayoutVars>
          <dgm:bulletEnabled val="1"/>
        </dgm:presLayoutVars>
      </dgm:prSet>
      <dgm:spPr/>
    </dgm:pt>
    <dgm:pt modelId="{F0CFFBE9-888E-432B-A909-276CFED411CE}" type="pres">
      <dgm:prSet presAssocID="{656BDDF8-207F-427A-A81F-E16AD830D10D}" presName="spacerL" presStyleCnt="0"/>
      <dgm:spPr/>
    </dgm:pt>
    <dgm:pt modelId="{5B780320-5163-429E-BDC4-1AC938D88246}" type="pres">
      <dgm:prSet presAssocID="{656BDDF8-207F-427A-A81F-E16AD830D10D}" presName="sibTrans" presStyleLbl="sibTrans2D1" presStyleIdx="1" presStyleCnt="4"/>
      <dgm:spPr/>
    </dgm:pt>
    <dgm:pt modelId="{A5E9D0D0-F267-44B2-872A-E13C14187476}" type="pres">
      <dgm:prSet presAssocID="{656BDDF8-207F-427A-A81F-E16AD830D10D}" presName="spacerR" presStyleCnt="0"/>
      <dgm:spPr/>
    </dgm:pt>
    <dgm:pt modelId="{8F1DED09-A394-4041-827D-60E1D1C06698}" type="pres">
      <dgm:prSet presAssocID="{4183842C-0F23-433C-AF87-ED2E772E01DA}" presName="node" presStyleLbl="node1" presStyleIdx="2" presStyleCnt="5">
        <dgm:presLayoutVars>
          <dgm:bulletEnabled val="1"/>
        </dgm:presLayoutVars>
      </dgm:prSet>
      <dgm:spPr/>
    </dgm:pt>
    <dgm:pt modelId="{6D4D9B9E-D8DB-4F92-9D7B-FA3777A56A9D}" type="pres">
      <dgm:prSet presAssocID="{D90E13E8-AEF6-4433-883C-0D697B5D439C}" presName="spacerL" presStyleCnt="0"/>
      <dgm:spPr/>
    </dgm:pt>
    <dgm:pt modelId="{CB056D3B-44E1-49D3-80E7-AC4B5FC431C5}" type="pres">
      <dgm:prSet presAssocID="{D90E13E8-AEF6-4433-883C-0D697B5D439C}" presName="sibTrans" presStyleLbl="sibTrans2D1" presStyleIdx="2" presStyleCnt="4"/>
      <dgm:spPr>
        <a:prstGeom prst="mathMinus">
          <a:avLst/>
        </a:prstGeom>
      </dgm:spPr>
    </dgm:pt>
    <dgm:pt modelId="{FE435836-BF35-4082-B830-74B4254634CC}" type="pres">
      <dgm:prSet presAssocID="{D90E13E8-AEF6-4433-883C-0D697B5D439C}" presName="spacerR" presStyleCnt="0"/>
      <dgm:spPr/>
    </dgm:pt>
    <dgm:pt modelId="{1C8579C9-5677-4029-9567-2F73A20EFEDC}" type="pres">
      <dgm:prSet presAssocID="{214B3771-BF67-4732-A46B-F1216868A216}" presName="node" presStyleLbl="node1" presStyleIdx="3" presStyleCnt="5">
        <dgm:presLayoutVars>
          <dgm:bulletEnabled val="1"/>
        </dgm:presLayoutVars>
      </dgm:prSet>
      <dgm:spPr/>
    </dgm:pt>
    <dgm:pt modelId="{DFD51624-50E5-42A0-8245-4E3D81CAB63E}" type="pres">
      <dgm:prSet presAssocID="{18636E31-4ABF-4023-B4E0-F506F19ED5D8}" presName="spacerL" presStyleCnt="0"/>
      <dgm:spPr/>
    </dgm:pt>
    <dgm:pt modelId="{47B3C14E-70C6-426F-9ED0-DDC11594C304}" type="pres">
      <dgm:prSet presAssocID="{18636E31-4ABF-4023-B4E0-F506F19ED5D8}" presName="sibTrans" presStyleLbl="sibTrans2D1" presStyleIdx="3" presStyleCnt="4"/>
      <dgm:spPr/>
    </dgm:pt>
    <dgm:pt modelId="{5A5BFE7D-A034-4D6A-B26F-F9A4AC1D7CB2}" type="pres">
      <dgm:prSet presAssocID="{18636E31-4ABF-4023-B4E0-F506F19ED5D8}" presName="spacerR" presStyleCnt="0"/>
      <dgm:spPr/>
    </dgm:pt>
    <dgm:pt modelId="{EEC4DFA4-91A9-4D0A-BFBD-453525034238}" type="pres">
      <dgm:prSet presAssocID="{58BD3E7A-A790-4DB6-94E5-6D25AF4F3BA0}" presName="node" presStyleLbl="node1" presStyleIdx="4" presStyleCnt="5">
        <dgm:presLayoutVars>
          <dgm:bulletEnabled val="1"/>
        </dgm:presLayoutVars>
      </dgm:prSet>
      <dgm:spPr>
        <a:prstGeom prst="round2DiagRect">
          <a:avLst/>
        </a:prstGeom>
      </dgm:spPr>
    </dgm:pt>
  </dgm:ptLst>
  <dgm:cxnLst>
    <dgm:cxn modelId="{47CCB802-8E83-401C-85DF-1A3DDA1FA394}" srcId="{FAA520D6-4763-46B7-BEC7-964F7B35EFD9}" destId="{214B3771-BF67-4732-A46B-F1216868A216}" srcOrd="3" destOrd="0" parTransId="{0D994449-3AF3-415F-8389-F46D1C159A73}" sibTransId="{18636E31-4ABF-4023-B4E0-F506F19ED5D8}"/>
    <dgm:cxn modelId="{AA0E8410-7AE9-4091-800D-AEF7C4E7F28E}" type="presOf" srcId="{FAA520D6-4763-46B7-BEC7-964F7B35EFD9}" destId="{B89CB9D7-4D8A-4399-9558-9038C316B2C7}" srcOrd="0" destOrd="0" presId="urn:microsoft.com/office/officeart/2005/8/layout/equation1"/>
    <dgm:cxn modelId="{6B45DE15-228E-4D6D-824F-C96DD7ECA3CA}" type="presOf" srcId="{18636E31-4ABF-4023-B4E0-F506F19ED5D8}" destId="{47B3C14E-70C6-426F-9ED0-DDC11594C304}" srcOrd="0" destOrd="0" presId="urn:microsoft.com/office/officeart/2005/8/layout/equation1"/>
    <dgm:cxn modelId="{58C7DB60-FB8D-43E3-9EB2-411358DA1984}" srcId="{FAA520D6-4763-46B7-BEC7-964F7B35EFD9}" destId="{28CC4588-1743-40FC-AF41-9C6901A03A52}" srcOrd="1" destOrd="0" parTransId="{CAEEBB16-B321-4C1A-8E73-1FAECFC66AE5}" sibTransId="{656BDDF8-207F-427A-A81F-E16AD830D10D}"/>
    <dgm:cxn modelId="{51627E69-7091-4D79-AF25-861658831760}" srcId="{FAA520D6-4763-46B7-BEC7-964F7B35EFD9}" destId="{DB0A779B-A422-4C2C-AD30-E8C343ACDFA9}" srcOrd="0" destOrd="0" parTransId="{246D22B2-383A-45B7-BA9E-E8AE8F7C6DC6}" sibTransId="{FA0C62FC-DAB4-4566-870A-BF3C9FD7EA80}"/>
    <dgm:cxn modelId="{F75ABF6C-1AF3-42AB-8E9E-F55B9CEF042D}" type="presOf" srcId="{58BD3E7A-A790-4DB6-94E5-6D25AF4F3BA0}" destId="{EEC4DFA4-91A9-4D0A-BFBD-453525034238}" srcOrd="0" destOrd="0" presId="urn:microsoft.com/office/officeart/2005/8/layout/equation1"/>
    <dgm:cxn modelId="{D641964F-9660-403F-A7A4-B5205DBA7B31}" type="presOf" srcId="{4183842C-0F23-433C-AF87-ED2E772E01DA}" destId="{8F1DED09-A394-4041-827D-60E1D1C06698}" srcOrd="0" destOrd="0" presId="urn:microsoft.com/office/officeart/2005/8/layout/equation1"/>
    <dgm:cxn modelId="{515BE474-AD29-4B9C-88A8-EB5ABAA79534}" srcId="{FAA520D6-4763-46B7-BEC7-964F7B35EFD9}" destId="{58BD3E7A-A790-4DB6-94E5-6D25AF4F3BA0}" srcOrd="4" destOrd="0" parTransId="{177670CD-157F-4EE1-840E-CC96A177D880}" sibTransId="{BCD35439-C78E-4241-ABCE-F3EAB7BB62B3}"/>
    <dgm:cxn modelId="{563B108D-7947-4567-84A0-FFA807CE6B68}" srcId="{FAA520D6-4763-46B7-BEC7-964F7B35EFD9}" destId="{4183842C-0F23-433C-AF87-ED2E772E01DA}" srcOrd="2" destOrd="0" parTransId="{09FD7C9D-E968-4D58-92C3-30990F56CD4C}" sibTransId="{D90E13E8-AEF6-4433-883C-0D697B5D439C}"/>
    <dgm:cxn modelId="{5DE02FA0-4ACB-4513-B939-D5A005BCDB92}" type="presOf" srcId="{D90E13E8-AEF6-4433-883C-0D697B5D439C}" destId="{CB056D3B-44E1-49D3-80E7-AC4B5FC431C5}" srcOrd="0" destOrd="0" presId="urn:microsoft.com/office/officeart/2005/8/layout/equation1"/>
    <dgm:cxn modelId="{0E9C8FB7-529E-4600-800A-75D6A8ED4816}" type="presOf" srcId="{656BDDF8-207F-427A-A81F-E16AD830D10D}" destId="{5B780320-5163-429E-BDC4-1AC938D88246}" srcOrd="0" destOrd="0" presId="urn:microsoft.com/office/officeart/2005/8/layout/equation1"/>
    <dgm:cxn modelId="{2D5A4ADB-0054-461E-8274-D69727C563F6}" type="presOf" srcId="{214B3771-BF67-4732-A46B-F1216868A216}" destId="{1C8579C9-5677-4029-9567-2F73A20EFEDC}" srcOrd="0" destOrd="0" presId="urn:microsoft.com/office/officeart/2005/8/layout/equation1"/>
    <dgm:cxn modelId="{8D17B2EB-C850-42CF-8D12-A26F770A0E0B}" type="presOf" srcId="{28CC4588-1743-40FC-AF41-9C6901A03A52}" destId="{BE192855-5110-4FE1-8E16-156B98171135}" srcOrd="0" destOrd="0" presId="urn:microsoft.com/office/officeart/2005/8/layout/equation1"/>
    <dgm:cxn modelId="{287841F6-0C3F-4F72-B9AD-03DB36A27956}" type="presOf" srcId="{FA0C62FC-DAB4-4566-870A-BF3C9FD7EA80}" destId="{71BFB352-5620-4B64-9DF7-97A193BD7ACC}" srcOrd="0" destOrd="0" presId="urn:microsoft.com/office/officeart/2005/8/layout/equation1"/>
    <dgm:cxn modelId="{8F6B35FB-E919-4CFD-A272-89E0B74451C2}" type="presOf" srcId="{DB0A779B-A422-4C2C-AD30-E8C343ACDFA9}" destId="{49B7BA55-B783-422F-B687-CF3851D7C263}" srcOrd="0" destOrd="0" presId="urn:microsoft.com/office/officeart/2005/8/layout/equation1"/>
    <dgm:cxn modelId="{F1F6B3E1-3629-42ED-88D6-63506E0770F1}" type="presParOf" srcId="{B89CB9D7-4D8A-4399-9558-9038C316B2C7}" destId="{49B7BA55-B783-422F-B687-CF3851D7C263}" srcOrd="0" destOrd="0" presId="urn:microsoft.com/office/officeart/2005/8/layout/equation1"/>
    <dgm:cxn modelId="{F1A6B517-1102-4C83-AB5B-F3D4881BA077}" type="presParOf" srcId="{B89CB9D7-4D8A-4399-9558-9038C316B2C7}" destId="{23CEEB72-3F28-496C-91EF-6B867EB2099A}" srcOrd="1" destOrd="0" presId="urn:microsoft.com/office/officeart/2005/8/layout/equation1"/>
    <dgm:cxn modelId="{7D5804A7-354B-4F95-802B-2E83B80111FC}" type="presParOf" srcId="{B89CB9D7-4D8A-4399-9558-9038C316B2C7}" destId="{71BFB352-5620-4B64-9DF7-97A193BD7ACC}" srcOrd="2" destOrd="0" presId="urn:microsoft.com/office/officeart/2005/8/layout/equation1"/>
    <dgm:cxn modelId="{EE42E13E-6E63-4FA3-A160-1A14EFB28A2D}" type="presParOf" srcId="{B89CB9D7-4D8A-4399-9558-9038C316B2C7}" destId="{BDA6E581-8F2B-471E-8DFF-913AB64A01BE}" srcOrd="3" destOrd="0" presId="urn:microsoft.com/office/officeart/2005/8/layout/equation1"/>
    <dgm:cxn modelId="{4FF53284-08CA-414E-B24C-32B72347C9BB}" type="presParOf" srcId="{B89CB9D7-4D8A-4399-9558-9038C316B2C7}" destId="{BE192855-5110-4FE1-8E16-156B98171135}" srcOrd="4" destOrd="0" presId="urn:microsoft.com/office/officeart/2005/8/layout/equation1"/>
    <dgm:cxn modelId="{91894593-755D-45C7-A846-3A754753AF9E}" type="presParOf" srcId="{B89CB9D7-4D8A-4399-9558-9038C316B2C7}" destId="{F0CFFBE9-888E-432B-A909-276CFED411CE}" srcOrd="5" destOrd="0" presId="urn:microsoft.com/office/officeart/2005/8/layout/equation1"/>
    <dgm:cxn modelId="{BCB72A30-0E3E-46B7-8172-8C26303373F0}" type="presParOf" srcId="{B89CB9D7-4D8A-4399-9558-9038C316B2C7}" destId="{5B780320-5163-429E-BDC4-1AC938D88246}" srcOrd="6" destOrd="0" presId="urn:microsoft.com/office/officeart/2005/8/layout/equation1"/>
    <dgm:cxn modelId="{DEEB1585-BF81-4424-9737-4312E392A42F}" type="presParOf" srcId="{B89CB9D7-4D8A-4399-9558-9038C316B2C7}" destId="{A5E9D0D0-F267-44B2-872A-E13C14187476}" srcOrd="7" destOrd="0" presId="urn:microsoft.com/office/officeart/2005/8/layout/equation1"/>
    <dgm:cxn modelId="{FE45EBAB-7267-450F-8F94-0786C07ECD93}" type="presParOf" srcId="{B89CB9D7-4D8A-4399-9558-9038C316B2C7}" destId="{8F1DED09-A394-4041-827D-60E1D1C06698}" srcOrd="8" destOrd="0" presId="urn:microsoft.com/office/officeart/2005/8/layout/equation1"/>
    <dgm:cxn modelId="{2CAACB17-F742-4AAC-AB8E-56767ECB291C}" type="presParOf" srcId="{B89CB9D7-4D8A-4399-9558-9038C316B2C7}" destId="{6D4D9B9E-D8DB-4F92-9D7B-FA3777A56A9D}" srcOrd="9" destOrd="0" presId="urn:microsoft.com/office/officeart/2005/8/layout/equation1"/>
    <dgm:cxn modelId="{AC9821B0-FCFD-4389-96F3-C64D228C8662}" type="presParOf" srcId="{B89CB9D7-4D8A-4399-9558-9038C316B2C7}" destId="{CB056D3B-44E1-49D3-80E7-AC4B5FC431C5}" srcOrd="10" destOrd="0" presId="urn:microsoft.com/office/officeart/2005/8/layout/equation1"/>
    <dgm:cxn modelId="{A5CFD6A7-2C3A-434C-9D52-144F5B87657A}" type="presParOf" srcId="{B89CB9D7-4D8A-4399-9558-9038C316B2C7}" destId="{FE435836-BF35-4082-B830-74B4254634CC}" srcOrd="11" destOrd="0" presId="urn:microsoft.com/office/officeart/2005/8/layout/equation1"/>
    <dgm:cxn modelId="{BB5B6F4E-6829-4F3C-B59F-4F5E2995437F}" type="presParOf" srcId="{B89CB9D7-4D8A-4399-9558-9038C316B2C7}" destId="{1C8579C9-5677-4029-9567-2F73A20EFEDC}" srcOrd="12" destOrd="0" presId="urn:microsoft.com/office/officeart/2005/8/layout/equation1"/>
    <dgm:cxn modelId="{01C004E4-EAA1-4C6A-9B56-78E6080D9A7A}" type="presParOf" srcId="{B89CB9D7-4D8A-4399-9558-9038C316B2C7}" destId="{DFD51624-50E5-42A0-8245-4E3D81CAB63E}" srcOrd="13" destOrd="0" presId="urn:microsoft.com/office/officeart/2005/8/layout/equation1"/>
    <dgm:cxn modelId="{4A4BA80D-3AFF-4D4B-86C0-815C8BBA6A31}" type="presParOf" srcId="{B89CB9D7-4D8A-4399-9558-9038C316B2C7}" destId="{47B3C14E-70C6-426F-9ED0-DDC11594C304}" srcOrd="14" destOrd="0" presId="urn:microsoft.com/office/officeart/2005/8/layout/equation1"/>
    <dgm:cxn modelId="{FBE0D129-BAC6-4F76-B972-7BE6BACD713A}" type="presParOf" srcId="{B89CB9D7-4D8A-4399-9558-9038C316B2C7}" destId="{5A5BFE7D-A034-4D6A-B26F-F9A4AC1D7CB2}" srcOrd="15" destOrd="0" presId="urn:microsoft.com/office/officeart/2005/8/layout/equation1"/>
    <dgm:cxn modelId="{543B8D50-7622-406A-AE76-3DE0E12BCE22}" type="presParOf" srcId="{B89CB9D7-4D8A-4399-9558-9038C316B2C7}" destId="{EEC4DFA4-91A9-4D0A-BFBD-453525034238}" srcOrd="16" destOrd="0" presId="urn:microsoft.com/office/officeart/2005/8/layout/equati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FA91FD-8B31-412F-8D73-532272EC02F0}" type="doc">
      <dgm:prSet loTypeId="urn:microsoft.com/office/officeart/2005/8/layout/chart3" loCatId="cycle" qsTypeId="urn:microsoft.com/office/officeart/2005/8/quickstyle/simple2" qsCatId="simple" csTypeId="urn:microsoft.com/office/officeart/2005/8/colors/colorful1" csCatId="colorful" phldr="1"/>
      <dgm:spPr/>
    </dgm:pt>
    <dgm:pt modelId="{74185DD2-5048-4962-905D-A36D40CB956A}">
      <dgm:prSet phldrT="[Text]" custT="1"/>
      <dgm:spPr>
        <a:xfrm>
          <a:off x="1127988" y="186488"/>
          <a:ext cx="2320750" cy="2320750"/>
        </a:xfrm>
        <a:prstGeom prst="pie">
          <a:avLst>
            <a:gd name="adj1" fmla="val 16200000"/>
            <a:gd name="adj2" fmla="val 1800000"/>
          </a:avLst>
        </a:prstGeom>
        <a:solidFill>
          <a:schemeClr val="accent1"/>
        </a:solidFill>
      </dgm:spPr>
      <dgm:t>
        <a:bodyPr/>
        <a:lstStyle/>
        <a:p>
          <a:pPr>
            <a:buNone/>
          </a:pPr>
          <a:r>
            <a:rPr lang="en-US" sz="1100" b="1" i="1">
              <a:solidFill>
                <a:schemeClr val="tx1"/>
              </a:solidFill>
              <a:latin typeface="+mn-lt"/>
              <a:ea typeface="+mn-ea"/>
              <a:cs typeface="+mn-cs"/>
            </a:rPr>
            <a:t>Discount Rate</a:t>
          </a:r>
          <a:endParaRPr lang="en-US" sz="1100" b="1" i="1" dirty="0">
            <a:solidFill>
              <a:schemeClr val="tx1"/>
            </a:solidFill>
            <a:latin typeface="+mn-lt"/>
            <a:ea typeface="+mn-ea"/>
            <a:cs typeface="+mn-cs"/>
          </a:endParaRPr>
        </a:p>
      </dgm:t>
    </dgm:pt>
    <dgm:pt modelId="{C18EF7EB-90D3-4B6E-87E0-84CC1944335E}" type="parTrans" cxnId="{C836AF90-50E2-428C-B6E0-6C59F2F6862E}">
      <dgm:prSet/>
      <dgm:spPr/>
      <dgm:t>
        <a:bodyPr/>
        <a:lstStyle/>
        <a:p>
          <a:endParaRPr lang="en-US" sz="1800" b="1" i="1">
            <a:solidFill>
              <a:schemeClr val="tx1"/>
            </a:solidFill>
            <a:latin typeface="+mn-lt"/>
          </a:endParaRPr>
        </a:p>
      </dgm:t>
    </dgm:pt>
    <dgm:pt modelId="{9535693A-8B8E-4EF4-AE6A-11159C8314B8}" type="sibTrans" cxnId="{C836AF90-50E2-428C-B6E0-6C59F2F6862E}">
      <dgm:prSet/>
      <dgm:spPr/>
      <dgm:t>
        <a:bodyPr/>
        <a:lstStyle/>
        <a:p>
          <a:endParaRPr lang="en-US" sz="1800" b="1" i="1">
            <a:solidFill>
              <a:schemeClr val="tx1"/>
            </a:solidFill>
            <a:latin typeface="+mn-lt"/>
          </a:endParaRPr>
        </a:p>
      </dgm:t>
    </dgm:pt>
    <dgm:pt modelId="{FD12400F-B32B-40BE-8AB5-3AD83019359A}">
      <dgm:prSet phldrT="[Text]" custT="1"/>
      <dgm:spPr>
        <a:xfrm>
          <a:off x="1008359" y="255558"/>
          <a:ext cx="2320750" cy="2320750"/>
        </a:xfrm>
        <a:prstGeom prst="pie">
          <a:avLst>
            <a:gd name="adj1" fmla="val 1800000"/>
            <a:gd name="adj2" fmla="val 9000000"/>
          </a:avLst>
        </a:prstGeom>
      </dgm:spPr>
      <dgm:t>
        <a:bodyPr/>
        <a:lstStyle/>
        <a:p>
          <a:pPr>
            <a:buNone/>
          </a:pPr>
          <a:r>
            <a:rPr lang="en-US" sz="1100" b="1" i="1">
              <a:solidFill>
                <a:schemeClr val="tx1"/>
              </a:solidFill>
              <a:latin typeface="+mn-lt"/>
              <a:ea typeface="+mn-ea"/>
              <a:cs typeface="+mn-cs"/>
            </a:rPr>
            <a:t>Term</a:t>
          </a:r>
          <a:endParaRPr lang="en-US" sz="1100" b="1" i="1" dirty="0">
            <a:solidFill>
              <a:schemeClr val="tx1"/>
            </a:solidFill>
            <a:latin typeface="+mn-lt"/>
            <a:ea typeface="+mn-ea"/>
            <a:cs typeface="+mn-cs"/>
          </a:endParaRPr>
        </a:p>
      </dgm:t>
    </dgm:pt>
    <dgm:pt modelId="{4CB95B88-3D7F-4B07-B16A-D0F7E6BD240B}" type="parTrans" cxnId="{FC472BC6-1DF9-42B1-B44F-5B850779239B}">
      <dgm:prSet/>
      <dgm:spPr/>
      <dgm:t>
        <a:bodyPr/>
        <a:lstStyle/>
        <a:p>
          <a:endParaRPr lang="en-US" sz="1800" b="1" i="1">
            <a:solidFill>
              <a:schemeClr val="tx1"/>
            </a:solidFill>
            <a:latin typeface="+mn-lt"/>
          </a:endParaRPr>
        </a:p>
      </dgm:t>
    </dgm:pt>
    <dgm:pt modelId="{D0D4A4AF-6469-44E8-A14F-B4529ABE3763}" type="sibTrans" cxnId="{FC472BC6-1DF9-42B1-B44F-5B850779239B}">
      <dgm:prSet/>
      <dgm:spPr/>
      <dgm:t>
        <a:bodyPr/>
        <a:lstStyle/>
        <a:p>
          <a:endParaRPr lang="en-US" sz="1800" b="1" i="1">
            <a:solidFill>
              <a:schemeClr val="tx1"/>
            </a:solidFill>
            <a:latin typeface="+mn-lt"/>
          </a:endParaRPr>
        </a:p>
      </dgm:t>
    </dgm:pt>
    <dgm:pt modelId="{271A68FC-DA1B-4D5F-B509-971C69251F6D}">
      <dgm:prSet phldrT="[Text]" custT="1"/>
      <dgm:spPr>
        <a:xfrm>
          <a:off x="1008359" y="255558"/>
          <a:ext cx="2320750" cy="2320750"/>
        </a:xfrm>
        <a:prstGeom prst="pie">
          <a:avLst>
            <a:gd name="adj1" fmla="val 9000000"/>
            <a:gd name="adj2" fmla="val 16200000"/>
          </a:avLst>
        </a:prstGeom>
        <a:solidFill>
          <a:schemeClr val="bg1">
            <a:lumMod val="65000"/>
          </a:schemeClr>
        </a:solidFill>
      </dgm:spPr>
      <dgm:t>
        <a:bodyPr/>
        <a:lstStyle/>
        <a:p>
          <a:pPr>
            <a:buNone/>
          </a:pPr>
          <a:r>
            <a:rPr lang="en-US" sz="1100" b="1" i="1" dirty="0">
              <a:solidFill>
                <a:schemeClr val="tx1"/>
              </a:solidFill>
              <a:latin typeface="+mn-lt"/>
              <a:ea typeface="+mn-ea"/>
              <a:cs typeface="+mn-cs"/>
            </a:rPr>
            <a:t>Payment Stream</a:t>
          </a:r>
        </a:p>
      </dgm:t>
    </dgm:pt>
    <dgm:pt modelId="{054CBD39-F75B-46EB-9B2E-62F93D83A055}" type="parTrans" cxnId="{ECD119F1-CA9C-4E4A-B023-821F5A7C279C}">
      <dgm:prSet/>
      <dgm:spPr/>
      <dgm:t>
        <a:bodyPr/>
        <a:lstStyle/>
        <a:p>
          <a:endParaRPr lang="en-US" sz="1800" b="1" i="1">
            <a:solidFill>
              <a:schemeClr val="tx1"/>
            </a:solidFill>
            <a:latin typeface="+mn-lt"/>
          </a:endParaRPr>
        </a:p>
      </dgm:t>
    </dgm:pt>
    <dgm:pt modelId="{7D2BC0F9-820D-47B2-BB8A-6517BBE12974}" type="sibTrans" cxnId="{ECD119F1-CA9C-4E4A-B023-821F5A7C279C}">
      <dgm:prSet/>
      <dgm:spPr/>
      <dgm:t>
        <a:bodyPr/>
        <a:lstStyle/>
        <a:p>
          <a:endParaRPr lang="en-US" sz="1800" b="1" i="1">
            <a:solidFill>
              <a:schemeClr val="tx1"/>
            </a:solidFill>
            <a:latin typeface="+mn-lt"/>
          </a:endParaRPr>
        </a:p>
      </dgm:t>
    </dgm:pt>
    <dgm:pt modelId="{3767F7F9-7C1D-487D-A85E-CE4190A8E81E}" type="pres">
      <dgm:prSet presAssocID="{20FA91FD-8B31-412F-8D73-532272EC02F0}" presName="compositeShape" presStyleCnt="0">
        <dgm:presLayoutVars>
          <dgm:chMax val="7"/>
          <dgm:dir/>
          <dgm:resizeHandles val="exact"/>
        </dgm:presLayoutVars>
      </dgm:prSet>
      <dgm:spPr/>
    </dgm:pt>
    <dgm:pt modelId="{83A68BE7-7963-4779-BEB5-0DF1EB752B87}" type="pres">
      <dgm:prSet presAssocID="{20FA91FD-8B31-412F-8D73-532272EC02F0}" presName="wedge1" presStyleLbl="node1" presStyleIdx="0" presStyleCnt="3" custLinFactNeighborX="-490" custLinFactNeighborY="2472"/>
      <dgm:spPr/>
    </dgm:pt>
    <dgm:pt modelId="{849B8F0E-2432-4BEA-95EA-7E48F3880EBD}" type="pres">
      <dgm:prSet presAssocID="{20FA91FD-8B31-412F-8D73-532272EC02F0}" presName="wedge1Tx" presStyleLbl="node1" presStyleIdx="0" presStyleCnt="3">
        <dgm:presLayoutVars>
          <dgm:chMax val="0"/>
          <dgm:chPref val="0"/>
          <dgm:bulletEnabled val="1"/>
        </dgm:presLayoutVars>
      </dgm:prSet>
      <dgm:spPr/>
    </dgm:pt>
    <dgm:pt modelId="{FBCBC8FF-553D-4449-9567-74BD46159BD4}" type="pres">
      <dgm:prSet presAssocID="{20FA91FD-8B31-412F-8D73-532272EC02F0}" presName="wedge2" presStyleLbl="node1" presStyleIdx="1" presStyleCnt="3" custLinFactNeighborX="2577" custLinFactNeighborY="2479"/>
      <dgm:spPr/>
    </dgm:pt>
    <dgm:pt modelId="{3FBFB6D8-F1C6-4841-8714-92AE8EC2AFB4}" type="pres">
      <dgm:prSet presAssocID="{20FA91FD-8B31-412F-8D73-532272EC02F0}" presName="wedge2Tx" presStyleLbl="node1" presStyleIdx="1" presStyleCnt="3">
        <dgm:presLayoutVars>
          <dgm:chMax val="0"/>
          <dgm:chPref val="0"/>
          <dgm:bulletEnabled val="1"/>
        </dgm:presLayoutVars>
      </dgm:prSet>
      <dgm:spPr/>
    </dgm:pt>
    <dgm:pt modelId="{878BFD08-1670-47F7-B560-BF9A31006A17}" type="pres">
      <dgm:prSet presAssocID="{20FA91FD-8B31-412F-8D73-532272EC02F0}" presName="wedge3" presStyleLbl="node1" presStyleIdx="2" presStyleCnt="3"/>
      <dgm:spPr/>
    </dgm:pt>
    <dgm:pt modelId="{66FFE1CF-1417-467C-B902-6FB8FE88C0D0}" type="pres">
      <dgm:prSet presAssocID="{20FA91FD-8B31-412F-8D73-532272EC02F0}" presName="wedge3Tx" presStyleLbl="node1" presStyleIdx="2" presStyleCnt="3">
        <dgm:presLayoutVars>
          <dgm:chMax val="0"/>
          <dgm:chPref val="0"/>
          <dgm:bulletEnabled val="1"/>
        </dgm:presLayoutVars>
      </dgm:prSet>
      <dgm:spPr/>
    </dgm:pt>
  </dgm:ptLst>
  <dgm:cxnLst>
    <dgm:cxn modelId="{A5E2F03B-F736-417E-AE2F-68A483FB7F2D}" type="presOf" srcId="{74185DD2-5048-4962-905D-A36D40CB956A}" destId="{849B8F0E-2432-4BEA-95EA-7E48F3880EBD}" srcOrd="1" destOrd="0" presId="urn:microsoft.com/office/officeart/2005/8/layout/chart3"/>
    <dgm:cxn modelId="{31E94F41-BA3C-46CF-A0AD-BE3C4AA86C5A}" type="presOf" srcId="{271A68FC-DA1B-4D5F-B509-971C69251F6D}" destId="{878BFD08-1670-47F7-B560-BF9A31006A17}" srcOrd="0" destOrd="0" presId="urn:microsoft.com/office/officeart/2005/8/layout/chart3"/>
    <dgm:cxn modelId="{84100471-F0F7-4CA1-B0B7-4AD7EB03DE22}" type="presOf" srcId="{271A68FC-DA1B-4D5F-B509-971C69251F6D}" destId="{66FFE1CF-1417-467C-B902-6FB8FE88C0D0}" srcOrd="1" destOrd="0" presId="urn:microsoft.com/office/officeart/2005/8/layout/chart3"/>
    <dgm:cxn modelId="{01A65D83-4363-46A0-9E8C-16AE5946177A}" type="presOf" srcId="{20FA91FD-8B31-412F-8D73-532272EC02F0}" destId="{3767F7F9-7C1D-487D-A85E-CE4190A8E81E}" srcOrd="0" destOrd="0" presId="urn:microsoft.com/office/officeart/2005/8/layout/chart3"/>
    <dgm:cxn modelId="{0BD8AF86-6637-4C62-A207-65A6C3622057}" type="presOf" srcId="{FD12400F-B32B-40BE-8AB5-3AD83019359A}" destId="{FBCBC8FF-553D-4449-9567-74BD46159BD4}" srcOrd="0" destOrd="0" presId="urn:microsoft.com/office/officeart/2005/8/layout/chart3"/>
    <dgm:cxn modelId="{C836AF90-50E2-428C-B6E0-6C59F2F6862E}" srcId="{20FA91FD-8B31-412F-8D73-532272EC02F0}" destId="{74185DD2-5048-4962-905D-A36D40CB956A}" srcOrd="0" destOrd="0" parTransId="{C18EF7EB-90D3-4B6E-87E0-84CC1944335E}" sibTransId="{9535693A-8B8E-4EF4-AE6A-11159C8314B8}"/>
    <dgm:cxn modelId="{09E4C3BC-2CDA-4E45-BCF3-8DF866E6D71F}" type="presOf" srcId="{74185DD2-5048-4962-905D-A36D40CB956A}" destId="{83A68BE7-7963-4779-BEB5-0DF1EB752B87}" srcOrd="0" destOrd="0" presId="urn:microsoft.com/office/officeart/2005/8/layout/chart3"/>
    <dgm:cxn modelId="{FC472BC6-1DF9-42B1-B44F-5B850779239B}" srcId="{20FA91FD-8B31-412F-8D73-532272EC02F0}" destId="{FD12400F-B32B-40BE-8AB5-3AD83019359A}" srcOrd="1" destOrd="0" parTransId="{4CB95B88-3D7F-4B07-B16A-D0F7E6BD240B}" sibTransId="{D0D4A4AF-6469-44E8-A14F-B4529ABE3763}"/>
    <dgm:cxn modelId="{2CFBC3DD-1DFB-4091-B25C-8340CAAA12BC}" type="presOf" srcId="{FD12400F-B32B-40BE-8AB5-3AD83019359A}" destId="{3FBFB6D8-F1C6-4841-8714-92AE8EC2AFB4}" srcOrd="1" destOrd="0" presId="urn:microsoft.com/office/officeart/2005/8/layout/chart3"/>
    <dgm:cxn modelId="{ECD119F1-CA9C-4E4A-B023-821F5A7C279C}" srcId="{20FA91FD-8B31-412F-8D73-532272EC02F0}" destId="{271A68FC-DA1B-4D5F-B509-971C69251F6D}" srcOrd="2" destOrd="0" parTransId="{054CBD39-F75B-46EB-9B2E-62F93D83A055}" sibTransId="{7D2BC0F9-820D-47B2-BB8A-6517BBE12974}"/>
    <dgm:cxn modelId="{5D674E46-F71D-4C88-8DB0-6E8146EC7ECB}" type="presParOf" srcId="{3767F7F9-7C1D-487D-A85E-CE4190A8E81E}" destId="{83A68BE7-7963-4779-BEB5-0DF1EB752B87}" srcOrd="0" destOrd="0" presId="urn:microsoft.com/office/officeart/2005/8/layout/chart3"/>
    <dgm:cxn modelId="{856923EB-7F9E-4D74-A15A-8394B4C32E4F}" type="presParOf" srcId="{3767F7F9-7C1D-487D-A85E-CE4190A8E81E}" destId="{849B8F0E-2432-4BEA-95EA-7E48F3880EBD}" srcOrd="1" destOrd="0" presId="urn:microsoft.com/office/officeart/2005/8/layout/chart3"/>
    <dgm:cxn modelId="{FCD97D99-1B64-4674-B527-534F092FDB9A}" type="presParOf" srcId="{3767F7F9-7C1D-487D-A85E-CE4190A8E81E}" destId="{FBCBC8FF-553D-4449-9567-74BD46159BD4}" srcOrd="2" destOrd="0" presId="urn:microsoft.com/office/officeart/2005/8/layout/chart3"/>
    <dgm:cxn modelId="{18EEFC5D-C1DE-4B6D-B803-86E918544FBC}" type="presParOf" srcId="{3767F7F9-7C1D-487D-A85E-CE4190A8E81E}" destId="{3FBFB6D8-F1C6-4841-8714-92AE8EC2AFB4}" srcOrd="3" destOrd="0" presId="urn:microsoft.com/office/officeart/2005/8/layout/chart3"/>
    <dgm:cxn modelId="{8865EA34-4073-4C2D-95C3-124A37C95173}" type="presParOf" srcId="{3767F7F9-7C1D-487D-A85E-CE4190A8E81E}" destId="{878BFD08-1670-47F7-B560-BF9A31006A17}" srcOrd="4" destOrd="0" presId="urn:microsoft.com/office/officeart/2005/8/layout/chart3"/>
    <dgm:cxn modelId="{43AFD20C-1E35-4E11-9B8F-46486C11F64A}" type="presParOf" srcId="{3767F7F9-7C1D-487D-A85E-CE4190A8E81E}" destId="{66FFE1CF-1417-467C-B902-6FB8FE88C0D0}"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F6F773-4320-43E0-9F37-4BF7A9F87E64}" type="doc">
      <dgm:prSet loTypeId="urn:microsoft.com/office/officeart/2005/8/layout/equation2" loCatId="process" qsTypeId="urn:microsoft.com/office/officeart/2005/8/quickstyle/simple1" qsCatId="simple" csTypeId="urn:microsoft.com/office/officeart/2005/8/colors/colorful2" csCatId="colorful" phldr="1"/>
      <dgm:spPr/>
    </dgm:pt>
    <dgm:pt modelId="{8FEB26FA-6EAA-4B75-BAA8-A58558951A7F}">
      <dgm:prSet phldrT="[Text]"/>
      <dgm:spPr>
        <a:xfrm>
          <a:off x="2926" y="162882"/>
          <a:ext cx="1039068" cy="1039068"/>
        </a:xfrm>
        <a:prstGeom prst="ellipse">
          <a:avLst/>
        </a:prstGeom>
        <a:solidFill>
          <a:schemeClr val="accent3"/>
        </a:solidFill>
      </dgm:spPr>
      <dgm:t>
        <a:bodyPr/>
        <a:lstStyle/>
        <a:p>
          <a:pPr>
            <a:buNone/>
          </a:pPr>
          <a:r>
            <a:rPr lang="en-US" b="1" i="1">
              <a:solidFill>
                <a:schemeClr val="tx1"/>
              </a:solidFill>
              <a:latin typeface="+mn-lt"/>
              <a:ea typeface="+mn-ea"/>
              <a:cs typeface="+mn-cs"/>
            </a:rPr>
            <a:t>EBITDA</a:t>
          </a:r>
          <a:endParaRPr lang="en-US" b="1" i="1" dirty="0">
            <a:solidFill>
              <a:schemeClr val="tx1"/>
            </a:solidFill>
            <a:latin typeface="+mn-lt"/>
            <a:ea typeface="+mn-ea"/>
            <a:cs typeface="+mn-cs"/>
          </a:endParaRPr>
        </a:p>
      </dgm:t>
    </dgm:pt>
    <dgm:pt modelId="{02A65B89-F1F7-4263-B3B5-3DECA9446992}" type="parTrans" cxnId="{C05EB938-C46C-4AC4-A164-1A2CC5D922BD}">
      <dgm:prSet/>
      <dgm:spPr/>
      <dgm:t>
        <a:bodyPr/>
        <a:lstStyle/>
        <a:p>
          <a:endParaRPr lang="en-US" b="1" i="1">
            <a:latin typeface="+mn-lt"/>
          </a:endParaRPr>
        </a:p>
      </dgm:t>
    </dgm:pt>
    <dgm:pt modelId="{7D69A403-4AC6-445D-9C26-BB5787D161C3}" type="sibTrans" cxnId="{C05EB938-C46C-4AC4-A164-1A2CC5D922BD}">
      <dgm:prSet/>
      <dgm:spPr>
        <a:xfrm>
          <a:off x="221131" y="1286323"/>
          <a:ext cx="602659" cy="602659"/>
        </a:xfrm>
        <a:prstGeom prst="mathDivide">
          <a:avLst/>
        </a:prstGeom>
        <a:solidFill>
          <a:schemeClr val="tx1"/>
        </a:solidFill>
      </dgm:spPr>
      <dgm:t>
        <a:bodyPr/>
        <a:lstStyle/>
        <a:p>
          <a:pPr>
            <a:buNone/>
          </a:pPr>
          <a:endParaRPr lang="en-US" b="1" i="1">
            <a:solidFill>
              <a:sysClr val="window" lastClr="FFFFFF"/>
            </a:solidFill>
            <a:latin typeface="+mn-lt"/>
            <a:ea typeface="+mn-ea"/>
            <a:cs typeface="+mn-cs"/>
          </a:endParaRPr>
        </a:p>
      </dgm:t>
    </dgm:pt>
    <dgm:pt modelId="{6D078941-1EF2-4A68-A98A-1CDAF05E2F4A}">
      <dgm:prSet phldrT="[Text]"/>
      <dgm:spPr>
        <a:xfrm>
          <a:off x="2926" y="1973355"/>
          <a:ext cx="1039068" cy="1039068"/>
        </a:xfrm>
        <a:prstGeom prst="ellipse">
          <a:avLst/>
        </a:prstGeom>
        <a:solidFill>
          <a:schemeClr val="bg1">
            <a:lumMod val="50000"/>
          </a:schemeClr>
        </a:solidFill>
      </dgm:spPr>
      <dgm:t>
        <a:bodyPr/>
        <a:lstStyle/>
        <a:p>
          <a:pPr>
            <a:buNone/>
          </a:pPr>
          <a:r>
            <a:rPr lang="en-US" b="1" i="1">
              <a:solidFill>
                <a:schemeClr val="tx1"/>
              </a:solidFill>
              <a:latin typeface="+mn-lt"/>
              <a:ea typeface="+mn-ea"/>
              <a:cs typeface="+mn-cs"/>
            </a:rPr>
            <a:t>Debt Service</a:t>
          </a:r>
          <a:endParaRPr lang="en-US" b="1" i="1" dirty="0">
            <a:solidFill>
              <a:schemeClr val="tx1"/>
            </a:solidFill>
            <a:latin typeface="+mn-lt"/>
            <a:ea typeface="+mn-ea"/>
            <a:cs typeface="+mn-cs"/>
          </a:endParaRPr>
        </a:p>
      </dgm:t>
    </dgm:pt>
    <dgm:pt modelId="{210D4928-7E48-462C-97D5-B3F43D1BFF6A}" type="parTrans" cxnId="{A76247E8-57B0-4EF7-B646-002FD182848B}">
      <dgm:prSet/>
      <dgm:spPr/>
      <dgm:t>
        <a:bodyPr/>
        <a:lstStyle/>
        <a:p>
          <a:endParaRPr lang="en-US" b="1" i="1">
            <a:latin typeface="+mn-lt"/>
          </a:endParaRPr>
        </a:p>
      </dgm:t>
    </dgm:pt>
    <dgm:pt modelId="{19E0BBC6-D48D-42D8-B485-AF02681B386B}" type="sibTrans" cxnId="{A76247E8-57B0-4EF7-B646-002FD182848B}">
      <dgm:prSet/>
      <dgm:spPr>
        <a:xfrm>
          <a:off x="1197855" y="1394386"/>
          <a:ext cx="330423" cy="386533"/>
        </a:xfrm>
        <a:prstGeom prst="rightArrow">
          <a:avLst>
            <a:gd name="adj1" fmla="val 60000"/>
            <a:gd name="adj2" fmla="val 50000"/>
          </a:avLst>
        </a:prstGeom>
        <a:solidFill>
          <a:schemeClr val="tx1"/>
        </a:solidFill>
      </dgm:spPr>
      <dgm:t>
        <a:bodyPr/>
        <a:lstStyle/>
        <a:p>
          <a:pPr>
            <a:buNone/>
          </a:pPr>
          <a:endParaRPr lang="en-US" b="1" i="1">
            <a:solidFill>
              <a:sysClr val="window" lastClr="FFFFFF"/>
            </a:solidFill>
            <a:latin typeface="+mn-lt"/>
            <a:ea typeface="+mn-ea"/>
            <a:cs typeface="+mn-cs"/>
          </a:endParaRPr>
        </a:p>
      </dgm:t>
    </dgm:pt>
    <dgm:pt modelId="{9F9EF6CB-86D5-4530-BC91-C2A4CF758C6A}">
      <dgm:prSet phldrT="[Text]"/>
      <dgm:spPr>
        <a:xfrm>
          <a:off x="1665436" y="548584"/>
          <a:ext cx="2078136" cy="2078136"/>
        </a:xfrm>
        <a:prstGeom prst="ellipse">
          <a:avLst/>
        </a:prstGeom>
        <a:solidFill>
          <a:schemeClr val="accent1"/>
        </a:solidFill>
      </dgm:spPr>
      <dgm:t>
        <a:bodyPr/>
        <a:lstStyle/>
        <a:p>
          <a:pPr>
            <a:buNone/>
          </a:pPr>
          <a:r>
            <a:rPr lang="en-US" b="1" i="1" dirty="0">
              <a:solidFill>
                <a:schemeClr val="tx1"/>
              </a:solidFill>
              <a:latin typeface="+mn-lt"/>
              <a:ea typeface="+mn-ea"/>
              <a:cs typeface="+mn-cs"/>
            </a:rPr>
            <a:t>Debt-Service Coverage Ratio</a:t>
          </a:r>
        </a:p>
      </dgm:t>
    </dgm:pt>
    <dgm:pt modelId="{BFD75504-D423-418A-BA35-A0D5E152CB5C}" type="parTrans" cxnId="{385317F7-0C7E-4137-A5F9-A9C57138020D}">
      <dgm:prSet/>
      <dgm:spPr/>
      <dgm:t>
        <a:bodyPr/>
        <a:lstStyle/>
        <a:p>
          <a:endParaRPr lang="en-US" b="1" i="1">
            <a:latin typeface="+mn-lt"/>
          </a:endParaRPr>
        </a:p>
      </dgm:t>
    </dgm:pt>
    <dgm:pt modelId="{39AFF430-1AC2-4071-A267-289967619AAE}" type="sibTrans" cxnId="{385317F7-0C7E-4137-A5F9-A9C57138020D}">
      <dgm:prSet/>
      <dgm:spPr/>
      <dgm:t>
        <a:bodyPr/>
        <a:lstStyle/>
        <a:p>
          <a:endParaRPr lang="en-US" b="1" i="1">
            <a:latin typeface="+mn-lt"/>
          </a:endParaRPr>
        </a:p>
      </dgm:t>
    </dgm:pt>
    <dgm:pt modelId="{13907FD3-54EA-44B2-A6AB-47E4E1AF1764}" type="pres">
      <dgm:prSet presAssocID="{41F6F773-4320-43E0-9F37-4BF7A9F87E64}" presName="Name0" presStyleCnt="0">
        <dgm:presLayoutVars>
          <dgm:dir/>
          <dgm:resizeHandles val="exact"/>
        </dgm:presLayoutVars>
      </dgm:prSet>
      <dgm:spPr/>
    </dgm:pt>
    <dgm:pt modelId="{6B00D22B-B652-4DB8-A6EA-D250D35CA949}" type="pres">
      <dgm:prSet presAssocID="{41F6F773-4320-43E0-9F37-4BF7A9F87E64}" presName="vNodes" presStyleCnt="0"/>
      <dgm:spPr/>
    </dgm:pt>
    <dgm:pt modelId="{22E642B2-D04A-42FB-8401-F84DA2B792B8}" type="pres">
      <dgm:prSet presAssocID="{8FEB26FA-6EAA-4B75-BAA8-A58558951A7F}" presName="node" presStyleLbl="node1" presStyleIdx="0" presStyleCnt="3">
        <dgm:presLayoutVars>
          <dgm:bulletEnabled val="1"/>
        </dgm:presLayoutVars>
      </dgm:prSet>
      <dgm:spPr/>
    </dgm:pt>
    <dgm:pt modelId="{AB83AE56-79F2-437F-8F36-7A4B89DFF1F4}" type="pres">
      <dgm:prSet presAssocID="{7D69A403-4AC6-445D-9C26-BB5787D161C3}" presName="spacerT" presStyleCnt="0"/>
      <dgm:spPr/>
    </dgm:pt>
    <dgm:pt modelId="{7607C1DF-88DC-4794-80C8-0BFEAB3D8815}" type="pres">
      <dgm:prSet presAssocID="{7D69A403-4AC6-445D-9C26-BB5787D161C3}" presName="sibTrans" presStyleLbl="sibTrans2D1" presStyleIdx="0" presStyleCnt="2"/>
      <dgm:spPr>
        <a:prstGeom prst="mathDivide">
          <a:avLst/>
        </a:prstGeom>
      </dgm:spPr>
    </dgm:pt>
    <dgm:pt modelId="{FFF34317-525F-495D-964E-CA42328BC675}" type="pres">
      <dgm:prSet presAssocID="{7D69A403-4AC6-445D-9C26-BB5787D161C3}" presName="spacerB" presStyleCnt="0"/>
      <dgm:spPr/>
    </dgm:pt>
    <dgm:pt modelId="{4B737E67-0B03-4C70-B588-9512D3ABA72F}" type="pres">
      <dgm:prSet presAssocID="{6D078941-1EF2-4A68-A98A-1CDAF05E2F4A}" presName="node" presStyleLbl="node1" presStyleIdx="1" presStyleCnt="3">
        <dgm:presLayoutVars>
          <dgm:bulletEnabled val="1"/>
        </dgm:presLayoutVars>
      </dgm:prSet>
      <dgm:spPr/>
    </dgm:pt>
    <dgm:pt modelId="{7C5489B1-9CB7-4BC3-BBBE-BE6D7D197126}" type="pres">
      <dgm:prSet presAssocID="{41F6F773-4320-43E0-9F37-4BF7A9F87E64}" presName="sibTransLast" presStyleLbl="sibTrans2D1" presStyleIdx="1" presStyleCnt="2" custFlipVert="1" custScaleX="220858" custScaleY="53227" custLinFactNeighborX="-42469" custLinFactNeighborY="-1234"/>
      <dgm:spPr/>
    </dgm:pt>
    <dgm:pt modelId="{F990B05A-9F96-45D1-9B62-974A3E5AE5CC}" type="pres">
      <dgm:prSet presAssocID="{41F6F773-4320-43E0-9F37-4BF7A9F87E64}" presName="connectorText" presStyleLbl="sibTrans2D1" presStyleIdx="1" presStyleCnt="2"/>
      <dgm:spPr/>
    </dgm:pt>
    <dgm:pt modelId="{1059316C-FFC0-4BF5-B150-DA13965C774E}" type="pres">
      <dgm:prSet presAssocID="{41F6F773-4320-43E0-9F37-4BF7A9F87E64}" presName="lastNode" presStyleLbl="node1" presStyleIdx="2" presStyleCnt="3">
        <dgm:presLayoutVars>
          <dgm:bulletEnabled val="1"/>
        </dgm:presLayoutVars>
      </dgm:prSet>
      <dgm:spPr/>
    </dgm:pt>
  </dgm:ptLst>
  <dgm:cxnLst>
    <dgm:cxn modelId="{AA60BE06-508F-4AB4-94AA-6D7CE48E4A64}" type="presOf" srcId="{41F6F773-4320-43E0-9F37-4BF7A9F87E64}" destId="{13907FD3-54EA-44B2-A6AB-47E4E1AF1764}" srcOrd="0" destOrd="0" presId="urn:microsoft.com/office/officeart/2005/8/layout/equation2"/>
    <dgm:cxn modelId="{1D831723-CE96-4254-99F2-457E9FB7F3E0}" type="presOf" srcId="{7D69A403-4AC6-445D-9C26-BB5787D161C3}" destId="{7607C1DF-88DC-4794-80C8-0BFEAB3D8815}" srcOrd="0" destOrd="0" presId="urn:microsoft.com/office/officeart/2005/8/layout/equation2"/>
    <dgm:cxn modelId="{C05EB938-C46C-4AC4-A164-1A2CC5D922BD}" srcId="{41F6F773-4320-43E0-9F37-4BF7A9F87E64}" destId="{8FEB26FA-6EAA-4B75-BAA8-A58558951A7F}" srcOrd="0" destOrd="0" parTransId="{02A65B89-F1F7-4263-B3B5-3DECA9446992}" sibTransId="{7D69A403-4AC6-445D-9C26-BB5787D161C3}"/>
    <dgm:cxn modelId="{273F9F3D-91CC-415D-A886-7A45DDC9C517}" type="presOf" srcId="{19E0BBC6-D48D-42D8-B485-AF02681B386B}" destId="{F990B05A-9F96-45D1-9B62-974A3E5AE5CC}" srcOrd="1" destOrd="0" presId="urn:microsoft.com/office/officeart/2005/8/layout/equation2"/>
    <dgm:cxn modelId="{D098CC49-E114-42F2-90EE-42C306C158FD}" type="presOf" srcId="{8FEB26FA-6EAA-4B75-BAA8-A58558951A7F}" destId="{22E642B2-D04A-42FB-8401-F84DA2B792B8}" srcOrd="0" destOrd="0" presId="urn:microsoft.com/office/officeart/2005/8/layout/equation2"/>
    <dgm:cxn modelId="{C1FE654C-B82B-47D1-B6FF-59AB324A16DB}" type="presOf" srcId="{19E0BBC6-D48D-42D8-B485-AF02681B386B}" destId="{7C5489B1-9CB7-4BC3-BBBE-BE6D7D197126}" srcOrd="0" destOrd="0" presId="urn:microsoft.com/office/officeart/2005/8/layout/equation2"/>
    <dgm:cxn modelId="{524F5358-A5DF-474B-B1EB-A5126A28D5AE}" type="presOf" srcId="{6D078941-1EF2-4A68-A98A-1CDAF05E2F4A}" destId="{4B737E67-0B03-4C70-B588-9512D3ABA72F}" srcOrd="0" destOrd="0" presId="urn:microsoft.com/office/officeart/2005/8/layout/equation2"/>
    <dgm:cxn modelId="{7B9BFFC2-6BB3-4446-9F58-6599087F9E8E}" type="presOf" srcId="{9F9EF6CB-86D5-4530-BC91-C2A4CF758C6A}" destId="{1059316C-FFC0-4BF5-B150-DA13965C774E}" srcOrd="0" destOrd="0" presId="urn:microsoft.com/office/officeart/2005/8/layout/equation2"/>
    <dgm:cxn modelId="{A76247E8-57B0-4EF7-B646-002FD182848B}" srcId="{41F6F773-4320-43E0-9F37-4BF7A9F87E64}" destId="{6D078941-1EF2-4A68-A98A-1CDAF05E2F4A}" srcOrd="1" destOrd="0" parTransId="{210D4928-7E48-462C-97D5-B3F43D1BFF6A}" sibTransId="{19E0BBC6-D48D-42D8-B485-AF02681B386B}"/>
    <dgm:cxn modelId="{385317F7-0C7E-4137-A5F9-A9C57138020D}" srcId="{41F6F773-4320-43E0-9F37-4BF7A9F87E64}" destId="{9F9EF6CB-86D5-4530-BC91-C2A4CF758C6A}" srcOrd="2" destOrd="0" parTransId="{BFD75504-D423-418A-BA35-A0D5E152CB5C}" sibTransId="{39AFF430-1AC2-4071-A267-289967619AAE}"/>
    <dgm:cxn modelId="{D709BC77-A1FA-42A8-B4F2-38A094CA493B}" type="presParOf" srcId="{13907FD3-54EA-44B2-A6AB-47E4E1AF1764}" destId="{6B00D22B-B652-4DB8-A6EA-D250D35CA949}" srcOrd="0" destOrd="0" presId="urn:microsoft.com/office/officeart/2005/8/layout/equation2"/>
    <dgm:cxn modelId="{FEEDF43A-3FE1-4261-85B8-149AC5514E1D}" type="presParOf" srcId="{6B00D22B-B652-4DB8-A6EA-D250D35CA949}" destId="{22E642B2-D04A-42FB-8401-F84DA2B792B8}" srcOrd="0" destOrd="0" presId="urn:microsoft.com/office/officeart/2005/8/layout/equation2"/>
    <dgm:cxn modelId="{B34291A1-9CB6-49A8-8A60-02B4C0D6F148}" type="presParOf" srcId="{6B00D22B-B652-4DB8-A6EA-D250D35CA949}" destId="{AB83AE56-79F2-437F-8F36-7A4B89DFF1F4}" srcOrd="1" destOrd="0" presId="urn:microsoft.com/office/officeart/2005/8/layout/equation2"/>
    <dgm:cxn modelId="{E35C4A8F-2F43-4CA7-B19D-747DC052A333}" type="presParOf" srcId="{6B00D22B-B652-4DB8-A6EA-D250D35CA949}" destId="{7607C1DF-88DC-4794-80C8-0BFEAB3D8815}" srcOrd="2" destOrd="0" presId="urn:microsoft.com/office/officeart/2005/8/layout/equation2"/>
    <dgm:cxn modelId="{F31D349D-FFB4-492F-8798-4470CD1CC5D8}" type="presParOf" srcId="{6B00D22B-B652-4DB8-A6EA-D250D35CA949}" destId="{FFF34317-525F-495D-964E-CA42328BC675}" srcOrd="3" destOrd="0" presId="urn:microsoft.com/office/officeart/2005/8/layout/equation2"/>
    <dgm:cxn modelId="{D93872DD-AAA7-45D9-A03A-E8C62B97C481}" type="presParOf" srcId="{6B00D22B-B652-4DB8-A6EA-D250D35CA949}" destId="{4B737E67-0B03-4C70-B588-9512D3ABA72F}" srcOrd="4" destOrd="0" presId="urn:microsoft.com/office/officeart/2005/8/layout/equation2"/>
    <dgm:cxn modelId="{3C0A6945-8A39-4200-B6D6-750B0DA7F91C}" type="presParOf" srcId="{13907FD3-54EA-44B2-A6AB-47E4E1AF1764}" destId="{7C5489B1-9CB7-4BC3-BBBE-BE6D7D197126}" srcOrd="1" destOrd="0" presId="urn:microsoft.com/office/officeart/2005/8/layout/equation2"/>
    <dgm:cxn modelId="{5B457C35-BBF3-49FD-8554-46EC2B749D44}" type="presParOf" srcId="{7C5489B1-9CB7-4BC3-BBBE-BE6D7D197126}" destId="{F990B05A-9F96-45D1-9B62-974A3E5AE5CC}" srcOrd="0" destOrd="0" presId="urn:microsoft.com/office/officeart/2005/8/layout/equation2"/>
    <dgm:cxn modelId="{B377C961-E134-42B2-A082-E3637B3EE38C}" type="presParOf" srcId="{13907FD3-54EA-44B2-A6AB-47E4E1AF1764}" destId="{1059316C-FFC0-4BF5-B150-DA13965C774E}" srcOrd="2" destOrd="0" presId="urn:microsoft.com/office/officeart/2005/8/layout/equati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1F777D-8A29-4545-9061-B02CD7D991EA}"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US"/>
        </a:p>
      </dgm:t>
    </dgm:pt>
    <dgm:pt modelId="{B1791C6F-772E-4C2B-98A6-5439E171FA6D}">
      <dgm:prSet phldrT="[Text]"/>
      <dgm:spPr>
        <a:xfrm rot="16200000">
          <a:off x="638" y="304060"/>
          <a:ext cx="1478165" cy="1478165"/>
        </a:xfrm>
        <a:prstGeom prst="downArrow">
          <a:avLst>
            <a:gd name="adj1" fmla="val 50000"/>
            <a:gd name="adj2" fmla="val 35000"/>
          </a:avLst>
        </a:prstGeom>
        <a:solidFill>
          <a:schemeClr val="tx2"/>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alibri"/>
              <a:ea typeface="+mn-ea"/>
              <a:cs typeface="+mn-cs"/>
            </a:rPr>
            <a:t>Rules based</a:t>
          </a:r>
        </a:p>
      </dgm:t>
    </dgm:pt>
    <dgm:pt modelId="{2DA30A83-EFDB-4805-BDFC-433A3BEF65F9}" type="parTrans" cxnId="{1C84ABDB-0F56-4F53-B31C-70416006B783}">
      <dgm:prSet/>
      <dgm:spPr/>
      <dgm:t>
        <a:bodyPr/>
        <a:lstStyle/>
        <a:p>
          <a:endParaRPr lang="en-US"/>
        </a:p>
      </dgm:t>
    </dgm:pt>
    <dgm:pt modelId="{760EEF37-E530-4DD6-B441-5AEA3BD0254E}" type="sibTrans" cxnId="{1C84ABDB-0F56-4F53-B31C-70416006B783}">
      <dgm:prSet/>
      <dgm:spPr/>
      <dgm:t>
        <a:bodyPr/>
        <a:lstStyle/>
        <a:p>
          <a:endParaRPr lang="en-US"/>
        </a:p>
      </dgm:t>
    </dgm:pt>
    <dgm:pt modelId="{C6285C4F-665C-47CB-9695-85A22D1C4C64}">
      <dgm:prSet phldrT="[Text]"/>
      <dgm:spPr>
        <a:xfrm rot="5400000">
          <a:off x="1582149" y="304060"/>
          <a:ext cx="1478165" cy="1478165"/>
        </a:xfrm>
        <a:prstGeom prst="downArrow">
          <a:avLst>
            <a:gd name="adj1" fmla="val 50000"/>
            <a:gd name="adj2" fmla="val 35000"/>
          </a:avLst>
        </a:prstGeom>
        <a:solidFill>
          <a:schemeClr val="tx2"/>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alibri"/>
              <a:ea typeface="+mn-ea"/>
              <a:cs typeface="+mn-cs"/>
            </a:rPr>
            <a:t>Principles based</a:t>
          </a:r>
        </a:p>
      </dgm:t>
    </dgm:pt>
    <dgm:pt modelId="{C33BD78A-80F9-43B2-BA66-960B3153F1B5}" type="parTrans" cxnId="{75B8DC54-AF0C-4A29-841D-17E23B6C61F3}">
      <dgm:prSet/>
      <dgm:spPr/>
      <dgm:t>
        <a:bodyPr/>
        <a:lstStyle/>
        <a:p>
          <a:endParaRPr lang="en-US"/>
        </a:p>
      </dgm:t>
    </dgm:pt>
    <dgm:pt modelId="{8DF41D4E-1F89-4C54-9647-90B189AFB91C}" type="sibTrans" cxnId="{75B8DC54-AF0C-4A29-841D-17E23B6C61F3}">
      <dgm:prSet/>
      <dgm:spPr/>
      <dgm:t>
        <a:bodyPr/>
        <a:lstStyle/>
        <a:p>
          <a:endParaRPr lang="en-US"/>
        </a:p>
      </dgm:t>
    </dgm:pt>
    <dgm:pt modelId="{89572D91-BA2F-4CE4-9808-81340D1BE19D}" type="pres">
      <dgm:prSet presAssocID="{171F777D-8A29-4545-9061-B02CD7D991EA}" presName="diagram" presStyleCnt="0">
        <dgm:presLayoutVars>
          <dgm:dir/>
          <dgm:resizeHandles val="exact"/>
        </dgm:presLayoutVars>
      </dgm:prSet>
      <dgm:spPr/>
    </dgm:pt>
    <dgm:pt modelId="{9A19DBF9-4C08-46BB-A499-897DC73E9EB0}" type="pres">
      <dgm:prSet presAssocID="{B1791C6F-772E-4C2B-98A6-5439E171FA6D}" presName="arrow" presStyleLbl="node1" presStyleIdx="0" presStyleCnt="2" custRadScaleRad="100004" custRadScaleInc="-271">
        <dgm:presLayoutVars>
          <dgm:bulletEnabled val="1"/>
        </dgm:presLayoutVars>
      </dgm:prSet>
      <dgm:spPr/>
    </dgm:pt>
    <dgm:pt modelId="{66CCDA79-9462-4DE2-8A70-2649EB1D48F0}" type="pres">
      <dgm:prSet presAssocID="{C6285C4F-665C-47CB-9695-85A22D1C4C64}" presName="arrow" presStyleLbl="node1" presStyleIdx="1" presStyleCnt="2">
        <dgm:presLayoutVars>
          <dgm:bulletEnabled val="1"/>
        </dgm:presLayoutVars>
      </dgm:prSet>
      <dgm:spPr/>
    </dgm:pt>
  </dgm:ptLst>
  <dgm:cxnLst>
    <dgm:cxn modelId="{77547B04-861E-42D1-910D-3815438D0A61}" type="presOf" srcId="{B1791C6F-772E-4C2B-98A6-5439E171FA6D}" destId="{9A19DBF9-4C08-46BB-A499-897DC73E9EB0}" srcOrd="0" destOrd="0" presId="urn:microsoft.com/office/officeart/2005/8/layout/arrow5"/>
    <dgm:cxn modelId="{1AEEA006-58DC-44B6-8B45-147EA6DC45F3}" type="presOf" srcId="{C6285C4F-665C-47CB-9695-85A22D1C4C64}" destId="{66CCDA79-9462-4DE2-8A70-2649EB1D48F0}" srcOrd="0" destOrd="0" presId="urn:microsoft.com/office/officeart/2005/8/layout/arrow5"/>
    <dgm:cxn modelId="{75B8DC54-AF0C-4A29-841D-17E23B6C61F3}" srcId="{171F777D-8A29-4545-9061-B02CD7D991EA}" destId="{C6285C4F-665C-47CB-9695-85A22D1C4C64}" srcOrd="1" destOrd="0" parTransId="{C33BD78A-80F9-43B2-BA66-960B3153F1B5}" sibTransId="{8DF41D4E-1F89-4C54-9647-90B189AFB91C}"/>
    <dgm:cxn modelId="{A1CA0B7C-E598-49CB-BFA7-E0111DA0B78D}" type="presOf" srcId="{171F777D-8A29-4545-9061-B02CD7D991EA}" destId="{89572D91-BA2F-4CE4-9808-81340D1BE19D}" srcOrd="0" destOrd="0" presId="urn:microsoft.com/office/officeart/2005/8/layout/arrow5"/>
    <dgm:cxn modelId="{1C84ABDB-0F56-4F53-B31C-70416006B783}" srcId="{171F777D-8A29-4545-9061-B02CD7D991EA}" destId="{B1791C6F-772E-4C2B-98A6-5439E171FA6D}" srcOrd="0" destOrd="0" parTransId="{2DA30A83-EFDB-4805-BDFC-433A3BEF65F9}" sibTransId="{760EEF37-E530-4DD6-B441-5AEA3BD0254E}"/>
    <dgm:cxn modelId="{8D94A630-785F-4DFB-9E75-1D0B9DF33403}" type="presParOf" srcId="{89572D91-BA2F-4CE4-9808-81340D1BE19D}" destId="{9A19DBF9-4C08-46BB-A499-897DC73E9EB0}" srcOrd="0" destOrd="0" presId="urn:microsoft.com/office/officeart/2005/8/layout/arrow5"/>
    <dgm:cxn modelId="{E0A7883F-2A01-432D-855A-EA75E26D9A86}" type="presParOf" srcId="{89572D91-BA2F-4CE4-9808-81340D1BE19D}" destId="{66CCDA79-9462-4DE2-8A70-2649EB1D48F0}" srcOrd="1"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7BA55-B783-422F-B687-CF3851D7C263}">
      <dsp:nvSpPr>
        <dsp:cNvPr id="0" name=""/>
        <dsp:cNvSpPr/>
      </dsp:nvSpPr>
      <dsp:spPr>
        <a:xfrm>
          <a:off x="155" y="407617"/>
          <a:ext cx="2775541" cy="132792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mn-lt"/>
              <a:ea typeface="+mn-ea"/>
              <a:cs typeface="+mn-cs"/>
            </a:rPr>
            <a:t>Present Value of Minimum (1) Lease Payments Due Over Term (2)</a:t>
          </a:r>
        </a:p>
      </dsp:txBody>
      <dsp:txXfrm>
        <a:off x="406624" y="602087"/>
        <a:ext cx="1962603" cy="938987"/>
      </dsp:txXfrm>
    </dsp:sp>
    <dsp:sp modelId="{71BFB352-5620-4B64-9DF7-97A193BD7ACC}">
      <dsp:nvSpPr>
        <dsp:cNvPr id="0" name=""/>
        <dsp:cNvSpPr/>
      </dsp:nvSpPr>
      <dsp:spPr>
        <a:xfrm>
          <a:off x="2883524" y="686482"/>
          <a:ext cx="770198" cy="770198"/>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ysClr val="window" lastClr="FFFFFF"/>
            </a:solidFill>
            <a:latin typeface="+mn-lt"/>
            <a:ea typeface="+mn-ea"/>
            <a:cs typeface="+mn-cs"/>
          </a:endParaRPr>
        </a:p>
      </dsp:txBody>
      <dsp:txXfrm>
        <a:off x="2985614" y="845143"/>
        <a:ext cx="566018" cy="452876"/>
      </dsp:txXfrm>
    </dsp:sp>
    <dsp:sp modelId="{BE192855-5110-4FE1-8E16-156B98171135}">
      <dsp:nvSpPr>
        <dsp:cNvPr id="0" name=""/>
        <dsp:cNvSpPr/>
      </dsp:nvSpPr>
      <dsp:spPr>
        <a:xfrm>
          <a:off x="3761550" y="407617"/>
          <a:ext cx="1710317" cy="1327927"/>
        </a:xfrm>
        <a:prstGeom prst="round2Diag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mn-lt"/>
              <a:ea typeface="+mn-ea"/>
              <a:cs typeface="+mn-cs"/>
            </a:rPr>
            <a:t>Lease Liability</a:t>
          </a:r>
        </a:p>
      </dsp:txBody>
      <dsp:txXfrm>
        <a:off x="3826374" y="472441"/>
        <a:ext cx="1580669" cy="1198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7BA55-B783-422F-B687-CF3851D7C263}">
      <dsp:nvSpPr>
        <dsp:cNvPr id="0" name=""/>
        <dsp:cNvSpPr/>
      </dsp:nvSpPr>
      <dsp:spPr>
        <a:xfrm>
          <a:off x="9736" y="545776"/>
          <a:ext cx="1315216" cy="131521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latin typeface="+mn-lt"/>
              <a:ea typeface="+mn-ea"/>
              <a:cs typeface="+mn-cs"/>
            </a:rPr>
            <a:t>Lease Liability</a:t>
          </a:r>
        </a:p>
      </dsp:txBody>
      <dsp:txXfrm>
        <a:off x="202345" y="738385"/>
        <a:ext cx="929998" cy="929998"/>
      </dsp:txXfrm>
    </dsp:sp>
    <dsp:sp modelId="{71BFB352-5620-4B64-9DF7-97A193BD7ACC}">
      <dsp:nvSpPr>
        <dsp:cNvPr id="0" name=""/>
        <dsp:cNvSpPr/>
      </dsp:nvSpPr>
      <dsp:spPr>
        <a:xfrm>
          <a:off x="1431748" y="821972"/>
          <a:ext cx="762825" cy="762825"/>
        </a:xfrm>
        <a:prstGeom prst="mathPlus">
          <a:avLst/>
        </a:prstGeom>
        <a:solidFill>
          <a:schemeClr val="tx1"/>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 lastClr="FFFFFF"/>
            </a:solidFill>
            <a:latin typeface="+mn-lt"/>
            <a:ea typeface="+mn-ea"/>
            <a:cs typeface="+mn-cs"/>
          </a:endParaRPr>
        </a:p>
      </dsp:txBody>
      <dsp:txXfrm>
        <a:off x="1532860" y="1113676"/>
        <a:ext cx="560601" cy="179417"/>
      </dsp:txXfrm>
    </dsp:sp>
    <dsp:sp modelId="{BE192855-5110-4FE1-8E16-156B98171135}">
      <dsp:nvSpPr>
        <dsp:cNvPr id="0" name=""/>
        <dsp:cNvSpPr/>
      </dsp:nvSpPr>
      <dsp:spPr>
        <a:xfrm>
          <a:off x="2301369" y="545776"/>
          <a:ext cx="1315216" cy="131521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mn-lt"/>
              <a:ea typeface="+mn-ea"/>
              <a:cs typeface="+mn-cs"/>
            </a:rPr>
            <a:t>Upfront Payments</a:t>
          </a:r>
          <a:endParaRPr lang="en-US" sz="1400" kern="1200" dirty="0">
            <a:solidFill>
              <a:schemeClr val="tx1"/>
            </a:solidFill>
            <a:latin typeface="+mn-lt"/>
            <a:ea typeface="+mn-ea"/>
            <a:cs typeface="+mn-cs"/>
          </a:endParaRPr>
        </a:p>
      </dsp:txBody>
      <dsp:txXfrm>
        <a:off x="2493978" y="738385"/>
        <a:ext cx="929998" cy="929998"/>
      </dsp:txXfrm>
    </dsp:sp>
    <dsp:sp modelId="{5B780320-5163-429E-BDC4-1AC938D88246}">
      <dsp:nvSpPr>
        <dsp:cNvPr id="0" name=""/>
        <dsp:cNvSpPr/>
      </dsp:nvSpPr>
      <dsp:spPr>
        <a:xfrm>
          <a:off x="3723381" y="821972"/>
          <a:ext cx="762825" cy="762825"/>
        </a:xfrm>
        <a:prstGeom prst="mathPlus">
          <a:avLst/>
        </a:prstGeom>
        <a:solidFill>
          <a:schemeClr val="tx1"/>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 lastClr="FFFFFF"/>
            </a:solidFill>
            <a:latin typeface="+mn-lt"/>
            <a:ea typeface="+mn-ea"/>
            <a:cs typeface="+mn-cs"/>
          </a:endParaRPr>
        </a:p>
      </dsp:txBody>
      <dsp:txXfrm>
        <a:off x="3824493" y="1113676"/>
        <a:ext cx="560601" cy="179417"/>
      </dsp:txXfrm>
    </dsp:sp>
    <dsp:sp modelId="{8F1DED09-A394-4041-827D-60E1D1C06698}">
      <dsp:nvSpPr>
        <dsp:cNvPr id="0" name=""/>
        <dsp:cNvSpPr/>
      </dsp:nvSpPr>
      <dsp:spPr>
        <a:xfrm>
          <a:off x="4593003" y="545776"/>
          <a:ext cx="1315216" cy="131521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solidFill>
              <a:latin typeface="+mn-lt"/>
              <a:ea typeface="+mn-ea"/>
              <a:cs typeface="+mn-cs"/>
            </a:rPr>
            <a:t>Initial Direct Cost</a:t>
          </a:r>
          <a:endParaRPr lang="en-US" sz="1700" kern="1200" dirty="0">
            <a:solidFill>
              <a:schemeClr val="tx1"/>
            </a:solidFill>
            <a:latin typeface="+mn-lt"/>
            <a:ea typeface="+mn-ea"/>
            <a:cs typeface="+mn-cs"/>
          </a:endParaRPr>
        </a:p>
      </dsp:txBody>
      <dsp:txXfrm>
        <a:off x="4785612" y="738385"/>
        <a:ext cx="929998" cy="929998"/>
      </dsp:txXfrm>
    </dsp:sp>
    <dsp:sp modelId="{CB056D3B-44E1-49D3-80E7-AC4B5FC431C5}">
      <dsp:nvSpPr>
        <dsp:cNvPr id="0" name=""/>
        <dsp:cNvSpPr/>
      </dsp:nvSpPr>
      <dsp:spPr>
        <a:xfrm>
          <a:off x="6015015" y="821972"/>
          <a:ext cx="762825" cy="762825"/>
        </a:xfrm>
        <a:prstGeom prst="mathMinus">
          <a:avLst/>
        </a:prstGeom>
        <a:solidFill>
          <a:schemeClr val="tx1"/>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 lastClr="FFFFFF"/>
            </a:solidFill>
            <a:latin typeface="+mn-lt"/>
            <a:ea typeface="+mn-ea"/>
            <a:cs typeface="+mn-cs"/>
          </a:endParaRPr>
        </a:p>
      </dsp:txBody>
      <dsp:txXfrm>
        <a:off x="6116127" y="1113676"/>
        <a:ext cx="560601" cy="179417"/>
      </dsp:txXfrm>
    </dsp:sp>
    <dsp:sp modelId="{1C8579C9-5677-4029-9567-2F73A20EFEDC}">
      <dsp:nvSpPr>
        <dsp:cNvPr id="0" name=""/>
        <dsp:cNvSpPr/>
      </dsp:nvSpPr>
      <dsp:spPr>
        <a:xfrm>
          <a:off x="6884636" y="545776"/>
          <a:ext cx="1315216" cy="131521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solidFill>
              <a:latin typeface="+mn-lt"/>
              <a:ea typeface="+mn-ea"/>
              <a:cs typeface="+mn-cs"/>
            </a:rPr>
            <a:t>Incentives</a:t>
          </a:r>
          <a:endParaRPr lang="en-US" sz="1700" kern="1200" dirty="0">
            <a:solidFill>
              <a:schemeClr val="tx1"/>
            </a:solidFill>
            <a:latin typeface="+mn-lt"/>
            <a:ea typeface="+mn-ea"/>
            <a:cs typeface="+mn-cs"/>
          </a:endParaRPr>
        </a:p>
      </dsp:txBody>
      <dsp:txXfrm>
        <a:off x="7077245" y="738385"/>
        <a:ext cx="929998" cy="929998"/>
      </dsp:txXfrm>
    </dsp:sp>
    <dsp:sp modelId="{47B3C14E-70C6-426F-9ED0-DDC11594C304}">
      <dsp:nvSpPr>
        <dsp:cNvPr id="0" name=""/>
        <dsp:cNvSpPr/>
      </dsp:nvSpPr>
      <dsp:spPr>
        <a:xfrm>
          <a:off x="8306648" y="821972"/>
          <a:ext cx="762825" cy="762825"/>
        </a:xfrm>
        <a:prstGeom prst="mathEqual">
          <a:avLst/>
        </a:prstGeom>
        <a:solidFill>
          <a:schemeClr val="tx1"/>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mn-lt"/>
            <a:ea typeface="+mn-ea"/>
            <a:cs typeface="+mn-cs"/>
          </a:endParaRPr>
        </a:p>
      </dsp:txBody>
      <dsp:txXfrm>
        <a:off x="8407760" y="979114"/>
        <a:ext cx="560601" cy="448541"/>
      </dsp:txXfrm>
    </dsp:sp>
    <dsp:sp modelId="{EEC4DFA4-91A9-4D0A-BFBD-453525034238}">
      <dsp:nvSpPr>
        <dsp:cNvPr id="0" name=""/>
        <dsp:cNvSpPr/>
      </dsp:nvSpPr>
      <dsp:spPr>
        <a:xfrm>
          <a:off x="9176270" y="545776"/>
          <a:ext cx="1315216" cy="1315216"/>
        </a:xfrm>
        <a:prstGeom prst="round2Diag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mn-lt"/>
              <a:ea typeface="+mn-ea"/>
              <a:cs typeface="+mn-cs"/>
            </a:rPr>
            <a:t>Right of Use Asset</a:t>
          </a:r>
        </a:p>
      </dsp:txBody>
      <dsp:txXfrm>
        <a:off x="9240474" y="609980"/>
        <a:ext cx="1186808" cy="1186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68BE7-7963-4779-BEB5-0DF1EB752B87}">
      <dsp:nvSpPr>
        <dsp:cNvPr id="0" name=""/>
        <dsp:cNvSpPr/>
      </dsp:nvSpPr>
      <dsp:spPr>
        <a:xfrm>
          <a:off x="1116616" y="243857"/>
          <a:ext cx="2320750" cy="2320750"/>
        </a:xfrm>
        <a:prstGeom prst="pie">
          <a:avLst>
            <a:gd name="adj1" fmla="val 16200000"/>
            <a:gd name="adj2" fmla="val 180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i="1" kern="1200">
              <a:solidFill>
                <a:schemeClr val="tx1"/>
              </a:solidFill>
              <a:latin typeface="+mn-lt"/>
              <a:ea typeface="+mn-ea"/>
              <a:cs typeface="+mn-cs"/>
            </a:rPr>
            <a:t>Discount Rate</a:t>
          </a:r>
          <a:endParaRPr lang="en-US" sz="1100" b="1" i="1" kern="1200" dirty="0">
            <a:solidFill>
              <a:schemeClr val="tx1"/>
            </a:solidFill>
            <a:latin typeface="+mn-lt"/>
            <a:ea typeface="+mn-ea"/>
            <a:cs typeface="+mn-cs"/>
          </a:endParaRPr>
        </a:p>
      </dsp:txBody>
      <dsp:txXfrm>
        <a:off x="2493698" y="785380"/>
        <a:ext cx="556773" cy="547005"/>
      </dsp:txXfrm>
    </dsp:sp>
    <dsp:sp modelId="{FBCBC8FF-553D-4449-9567-74BD46159BD4}">
      <dsp:nvSpPr>
        <dsp:cNvPr id="0" name=""/>
        <dsp:cNvSpPr/>
      </dsp:nvSpPr>
      <dsp:spPr>
        <a:xfrm>
          <a:off x="1068164" y="313090"/>
          <a:ext cx="2320750" cy="2320750"/>
        </a:xfrm>
        <a:prstGeom prst="pie">
          <a:avLst>
            <a:gd name="adj1" fmla="val 1800000"/>
            <a:gd name="adj2" fmla="val 90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i="1" kern="1200">
              <a:solidFill>
                <a:schemeClr val="tx1"/>
              </a:solidFill>
              <a:latin typeface="+mn-lt"/>
              <a:ea typeface="+mn-ea"/>
              <a:cs typeface="+mn-cs"/>
            </a:rPr>
            <a:t>Term</a:t>
          </a:r>
          <a:endParaRPr lang="en-US" sz="1100" b="1" i="1" kern="1200" dirty="0">
            <a:solidFill>
              <a:schemeClr val="tx1"/>
            </a:solidFill>
            <a:latin typeface="+mn-lt"/>
            <a:ea typeface="+mn-ea"/>
            <a:cs typeface="+mn-cs"/>
          </a:endParaRPr>
        </a:p>
      </dsp:txBody>
      <dsp:txXfrm>
        <a:off x="1857357" y="1882570"/>
        <a:ext cx="742365" cy="507933"/>
      </dsp:txXfrm>
    </dsp:sp>
    <dsp:sp modelId="{878BFD08-1670-47F7-B560-BF9A31006A17}">
      <dsp:nvSpPr>
        <dsp:cNvPr id="0" name=""/>
        <dsp:cNvSpPr/>
      </dsp:nvSpPr>
      <dsp:spPr>
        <a:xfrm>
          <a:off x="1008359" y="255558"/>
          <a:ext cx="2320750" cy="2320750"/>
        </a:xfrm>
        <a:prstGeom prst="pie">
          <a:avLst>
            <a:gd name="adj1" fmla="val 9000000"/>
            <a:gd name="adj2" fmla="val 16200000"/>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i="1" kern="1200" dirty="0">
              <a:solidFill>
                <a:schemeClr val="tx1"/>
              </a:solidFill>
              <a:latin typeface="+mn-lt"/>
              <a:ea typeface="+mn-ea"/>
              <a:cs typeface="+mn-cs"/>
            </a:rPr>
            <a:t>Payment Stream</a:t>
          </a:r>
        </a:p>
      </dsp:txBody>
      <dsp:txXfrm>
        <a:off x="1372323" y="824709"/>
        <a:ext cx="556773" cy="5470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642B2-D04A-42FB-8401-F84DA2B792B8}">
      <dsp:nvSpPr>
        <dsp:cNvPr id="0" name=""/>
        <dsp:cNvSpPr/>
      </dsp:nvSpPr>
      <dsp:spPr>
        <a:xfrm>
          <a:off x="110719" y="2149"/>
          <a:ext cx="862051" cy="862051"/>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i="1" kern="1200">
              <a:solidFill>
                <a:schemeClr val="tx1"/>
              </a:solidFill>
              <a:latin typeface="+mn-lt"/>
              <a:ea typeface="+mn-ea"/>
              <a:cs typeface="+mn-cs"/>
            </a:rPr>
            <a:t>EBITDA</a:t>
          </a:r>
          <a:endParaRPr lang="en-US" sz="1500" b="1" i="1" kern="1200" dirty="0">
            <a:solidFill>
              <a:schemeClr val="tx1"/>
            </a:solidFill>
            <a:latin typeface="+mn-lt"/>
            <a:ea typeface="+mn-ea"/>
            <a:cs typeface="+mn-cs"/>
          </a:endParaRPr>
        </a:p>
      </dsp:txBody>
      <dsp:txXfrm>
        <a:off x="236963" y="128393"/>
        <a:ext cx="609563" cy="609563"/>
      </dsp:txXfrm>
    </dsp:sp>
    <dsp:sp modelId="{7607C1DF-88DC-4794-80C8-0BFEAB3D8815}">
      <dsp:nvSpPr>
        <dsp:cNvPr id="0" name=""/>
        <dsp:cNvSpPr/>
      </dsp:nvSpPr>
      <dsp:spPr>
        <a:xfrm>
          <a:off x="291749" y="934199"/>
          <a:ext cx="499989" cy="499989"/>
        </a:xfrm>
        <a:prstGeom prst="mathDivide">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b="1" i="1" kern="1200">
            <a:solidFill>
              <a:sysClr val="window" lastClr="FFFFFF"/>
            </a:solidFill>
            <a:latin typeface="+mn-lt"/>
            <a:ea typeface="+mn-ea"/>
            <a:cs typeface="+mn-cs"/>
          </a:endParaRPr>
        </a:p>
      </dsp:txBody>
      <dsp:txXfrm>
        <a:off x="358023" y="1125395"/>
        <a:ext cx="367441" cy="117597"/>
      </dsp:txXfrm>
    </dsp:sp>
    <dsp:sp modelId="{4B737E67-0B03-4C70-B588-9512D3ABA72F}">
      <dsp:nvSpPr>
        <dsp:cNvPr id="0" name=""/>
        <dsp:cNvSpPr/>
      </dsp:nvSpPr>
      <dsp:spPr>
        <a:xfrm>
          <a:off x="110719" y="1504187"/>
          <a:ext cx="862051" cy="862051"/>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i="1" kern="1200">
              <a:solidFill>
                <a:schemeClr val="tx1"/>
              </a:solidFill>
              <a:latin typeface="+mn-lt"/>
              <a:ea typeface="+mn-ea"/>
              <a:cs typeface="+mn-cs"/>
            </a:rPr>
            <a:t>Debt Service</a:t>
          </a:r>
          <a:endParaRPr lang="en-US" sz="1500" b="1" i="1" kern="1200" dirty="0">
            <a:solidFill>
              <a:schemeClr val="tx1"/>
            </a:solidFill>
            <a:latin typeface="+mn-lt"/>
            <a:ea typeface="+mn-ea"/>
            <a:cs typeface="+mn-cs"/>
          </a:endParaRPr>
        </a:p>
      </dsp:txBody>
      <dsp:txXfrm>
        <a:off x="236963" y="1630431"/>
        <a:ext cx="609563" cy="609563"/>
      </dsp:txXfrm>
    </dsp:sp>
    <dsp:sp modelId="{7C5489B1-9CB7-4BC3-BBBE-BE6D7D197126}">
      <dsp:nvSpPr>
        <dsp:cNvPr id="0" name=""/>
        <dsp:cNvSpPr/>
      </dsp:nvSpPr>
      <dsp:spPr>
        <a:xfrm flipV="1">
          <a:off x="820001" y="1094891"/>
          <a:ext cx="605443" cy="17068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b="1" i="1" kern="1200">
            <a:solidFill>
              <a:sysClr val="window" lastClr="FFFFFF"/>
            </a:solidFill>
            <a:latin typeface="+mn-lt"/>
            <a:ea typeface="+mn-ea"/>
            <a:cs typeface="+mn-cs"/>
          </a:endParaRPr>
        </a:p>
      </dsp:txBody>
      <dsp:txXfrm rot="10800000">
        <a:off x="820001" y="1129029"/>
        <a:ext cx="554236" cy="102413"/>
      </dsp:txXfrm>
    </dsp:sp>
    <dsp:sp modelId="{1059316C-FFC0-4BF5-B150-DA13965C774E}">
      <dsp:nvSpPr>
        <dsp:cNvPr id="0" name=""/>
        <dsp:cNvSpPr/>
      </dsp:nvSpPr>
      <dsp:spPr>
        <a:xfrm>
          <a:off x="1490001" y="322142"/>
          <a:ext cx="1724102" cy="1724102"/>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1" kern="1200" dirty="0">
              <a:solidFill>
                <a:schemeClr val="tx1"/>
              </a:solidFill>
              <a:latin typeface="+mn-lt"/>
              <a:ea typeface="+mn-ea"/>
              <a:cs typeface="+mn-cs"/>
            </a:rPr>
            <a:t>Debt-Service Coverage Ratio</a:t>
          </a:r>
        </a:p>
      </dsp:txBody>
      <dsp:txXfrm>
        <a:off x="1742490" y="574631"/>
        <a:ext cx="1219124" cy="12191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9DBF9-4C08-46BB-A499-897DC73E9EB0}">
      <dsp:nvSpPr>
        <dsp:cNvPr id="0" name=""/>
        <dsp:cNvSpPr/>
      </dsp:nvSpPr>
      <dsp:spPr>
        <a:xfrm rot="16200000">
          <a:off x="52" y="209"/>
          <a:ext cx="1739099" cy="1739099"/>
        </a:xfrm>
        <a:prstGeom prst="downArrow">
          <a:avLst>
            <a:gd name="adj1" fmla="val 50000"/>
            <a:gd name="adj2" fmla="val 35000"/>
          </a:avLst>
        </a:prstGeom>
        <a:solidFill>
          <a:schemeClr val="tx2"/>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 lastClr="FFFFFF"/>
              </a:solidFill>
              <a:latin typeface="Calibri"/>
              <a:ea typeface="+mn-ea"/>
              <a:cs typeface="+mn-cs"/>
            </a:rPr>
            <a:t>Rules based</a:t>
          </a:r>
        </a:p>
      </dsp:txBody>
      <dsp:txXfrm rot="5400000">
        <a:off x="52" y="434984"/>
        <a:ext cx="1434757" cy="869549"/>
      </dsp:txXfrm>
    </dsp:sp>
    <dsp:sp modelId="{66CCDA79-9462-4DE2-8A70-2649EB1D48F0}">
      <dsp:nvSpPr>
        <dsp:cNvPr id="0" name=""/>
        <dsp:cNvSpPr/>
      </dsp:nvSpPr>
      <dsp:spPr>
        <a:xfrm rot="5400000">
          <a:off x="2364156" y="104"/>
          <a:ext cx="1739099" cy="1739099"/>
        </a:xfrm>
        <a:prstGeom prst="downArrow">
          <a:avLst>
            <a:gd name="adj1" fmla="val 50000"/>
            <a:gd name="adj2" fmla="val 35000"/>
          </a:avLst>
        </a:prstGeom>
        <a:solidFill>
          <a:schemeClr val="tx2"/>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 lastClr="FFFFFF"/>
              </a:solidFill>
              <a:latin typeface="Calibri"/>
              <a:ea typeface="+mn-ea"/>
              <a:cs typeface="+mn-cs"/>
            </a:rPr>
            <a:t>Principles based</a:t>
          </a:r>
        </a:p>
      </dsp:txBody>
      <dsp:txXfrm rot="-5400000">
        <a:off x="2668498" y="434879"/>
        <a:ext cx="1434757" cy="869549"/>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7097B7-EE5E-488E-81DC-CA8E2216B2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4EA5171-CC13-46E5-ACEF-23481EF503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9B97C8-AF3B-4E8C-A5CD-31A18DB22AFB}" type="datetimeFigureOut">
              <a:rPr lang="en-US" smtClean="0"/>
              <a:t>5/12/2022</a:t>
            </a:fld>
            <a:endParaRPr lang="en-US" dirty="0"/>
          </a:p>
        </p:txBody>
      </p:sp>
      <p:sp>
        <p:nvSpPr>
          <p:cNvPr id="4" name="Footer Placeholder 3">
            <a:extLst>
              <a:ext uri="{FF2B5EF4-FFF2-40B4-BE49-F238E27FC236}">
                <a16:creationId xmlns:a16="http://schemas.microsoft.com/office/drawing/2014/main" id="{E976FD0D-5382-4FA9-A1D5-7B0E20AD2A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70F7EA8-1BD3-409A-879D-F44826C200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BAF872-8EC6-4FE5-AA97-7B86DED8F938}" type="slidenum">
              <a:rPr lang="en-US" smtClean="0"/>
              <a:t>‹#›</a:t>
            </a:fld>
            <a:endParaRPr lang="en-US" dirty="0"/>
          </a:p>
        </p:txBody>
      </p:sp>
    </p:spTree>
    <p:extLst>
      <p:ext uri="{BB962C8B-B14F-4D97-AF65-F5344CB8AC3E}">
        <p14:creationId xmlns:p14="http://schemas.microsoft.com/office/powerpoint/2010/main" val="1018732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10B2BA-36E5-4297-9274-FF467FC3053B}" type="datetimeFigureOut">
              <a:rPr lang="en-US" smtClean="0"/>
              <a:t>5/12/2022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35AF1-88AD-47C9-9B52-12F13E1038A4}" type="slidenum">
              <a:rPr lang="en-US" smtClean="0"/>
              <a:t>‹#›</a:t>
            </a:fld>
            <a:endParaRPr lang="en-US" dirty="0"/>
          </a:p>
        </p:txBody>
      </p:sp>
    </p:spTree>
    <p:extLst>
      <p:ext uri="{BB962C8B-B14F-4D97-AF65-F5344CB8AC3E}">
        <p14:creationId xmlns:p14="http://schemas.microsoft.com/office/powerpoint/2010/main" val="285979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 I am very excited to be here with you today talking about leases. I’m sure we’ve all heard about the recent changes, but hopefully today we can dig a little deeper than the general high level impact. </a:t>
            </a:r>
          </a:p>
          <a:p>
            <a:endParaRPr lang="en-US" dirty="0"/>
          </a:p>
          <a:p>
            <a:r>
              <a:rPr lang="en-US" dirty="0"/>
              <a:t>My name is Buck Freeman. I am a shareholder in the audit and advisory practice at LBMC in the Nashville office. I’ve spent the last 3 years consulting on this new standard. </a:t>
            </a:r>
          </a:p>
          <a:p>
            <a:endParaRPr lang="en-US" dirty="0"/>
          </a:p>
          <a:p>
            <a:r>
              <a:rPr lang="en-US" dirty="0"/>
              <a:t>We started assisting publicly traded companies with the initial transition at 1.1.19, but now we are starting to assist more private companies. In addition, we are helping public companies with day 2 accounting. </a:t>
            </a:r>
          </a:p>
          <a:p>
            <a:endParaRPr lang="en-US" dirty="0"/>
          </a:p>
          <a:p>
            <a:r>
              <a:rPr lang="en-US" dirty="0"/>
              <a:t>Our projects range from full project management with boots on the ground implementing lease accounting software to more esoteric topics such as complex lease transactions, internal controls, to general consulting around how to get started, or specific subtopics. </a:t>
            </a:r>
          </a:p>
          <a:p>
            <a:endParaRPr lang="en-US" dirty="0"/>
          </a:p>
        </p:txBody>
      </p:sp>
      <p:sp>
        <p:nvSpPr>
          <p:cNvPr id="4" name="Slide Number Placeholder 3"/>
          <p:cNvSpPr>
            <a:spLocks noGrp="1"/>
          </p:cNvSpPr>
          <p:nvPr>
            <p:ph type="sldNum" sz="quarter" idx="5"/>
          </p:nvPr>
        </p:nvSpPr>
        <p:spPr/>
        <p:txBody>
          <a:bodyPr/>
          <a:lstStyle/>
          <a:p>
            <a:fld id="{F5F35AF1-88AD-47C9-9B52-12F13E1038A4}" type="slidenum">
              <a:rPr lang="en-US" smtClean="0"/>
              <a:t>1</a:t>
            </a:fld>
            <a:endParaRPr lang="en-US" dirty="0"/>
          </a:p>
        </p:txBody>
      </p:sp>
    </p:spTree>
    <p:extLst>
      <p:ext uri="{BB962C8B-B14F-4D97-AF65-F5344CB8AC3E}">
        <p14:creationId xmlns:p14="http://schemas.microsoft.com/office/powerpoint/2010/main" val="2771980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Recall there are 3 things that drive the capitalization of the lease, or the initial measurement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DISCOUNT RATE BEING ONE OF THE MORE INFLUENTIAL ON THE CALCULATIONS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5F35AF1-88AD-47C9-9B52-12F13E1038A4}" type="slidenum">
              <a:rPr lang="en-US" smtClean="0"/>
              <a:t>11</a:t>
            </a:fld>
            <a:endParaRPr lang="en-US" dirty="0"/>
          </a:p>
        </p:txBody>
      </p:sp>
    </p:spTree>
    <p:extLst>
      <p:ext uri="{BB962C8B-B14F-4D97-AF65-F5344CB8AC3E}">
        <p14:creationId xmlns:p14="http://schemas.microsoft.com/office/powerpoint/2010/main" val="3773634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Carrying our example over from the previous slide…</a:t>
            </a:r>
          </a:p>
          <a:p>
            <a:endParaRPr lang="en-US" dirty="0"/>
          </a:p>
          <a:p>
            <a:r>
              <a:rPr lang="en-US" dirty="0"/>
              <a:t>Many companies have financial covenants and one of the most common is a debt service coverage ratio</a:t>
            </a:r>
          </a:p>
          <a:p>
            <a:endParaRPr lang="en-US" dirty="0"/>
          </a:p>
          <a:p>
            <a:r>
              <a:rPr lang="en-US" dirty="0" err="1"/>
              <a:t>Ebitda</a:t>
            </a:r>
            <a:r>
              <a:rPr lang="en-US" dirty="0"/>
              <a:t> as a proportion of the debt service…</a:t>
            </a:r>
          </a:p>
          <a:p>
            <a:endParaRPr lang="en-US" dirty="0"/>
          </a:p>
        </p:txBody>
      </p:sp>
      <p:sp>
        <p:nvSpPr>
          <p:cNvPr id="4" name="Slide Number Placeholder 3"/>
          <p:cNvSpPr>
            <a:spLocks noGrp="1"/>
          </p:cNvSpPr>
          <p:nvPr>
            <p:ph type="sldNum" sz="quarter" idx="5"/>
          </p:nvPr>
        </p:nvSpPr>
        <p:spPr/>
        <p:txBody>
          <a:bodyPr/>
          <a:lstStyle/>
          <a:p>
            <a:fld id="{F5F35AF1-88AD-47C9-9B52-12F13E1038A4}" type="slidenum">
              <a:rPr lang="en-US" smtClean="0"/>
              <a:t>12</a:t>
            </a:fld>
            <a:endParaRPr lang="en-US" dirty="0"/>
          </a:p>
        </p:txBody>
      </p:sp>
    </p:spTree>
    <p:extLst>
      <p:ext uri="{BB962C8B-B14F-4D97-AF65-F5344CB8AC3E}">
        <p14:creationId xmlns:p14="http://schemas.microsoft.com/office/powerpoint/2010/main" val="293133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JC Penny’s discount rate being so high, their balance sheet impact was $400M less than expected had they used a 5% rate, which was the average for their peer group</a:t>
            </a:r>
          </a:p>
          <a:p>
            <a:endParaRPr lang="en-US" dirty="0"/>
          </a:p>
          <a:p>
            <a:r>
              <a:rPr lang="en-US" dirty="0"/>
              <a:t>Also, in this same article they described certain airlines getting their </a:t>
            </a:r>
            <a:r>
              <a:rPr lang="en-US" u="sng" dirty="0"/>
              <a:t>debt rating downgraded </a:t>
            </a:r>
            <a:r>
              <a:rPr lang="en-US" dirty="0"/>
              <a:t>because the lease accounting impact was much greater than what their models were predicting</a:t>
            </a:r>
          </a:p>
          <a:p>
            <a:endParaRPr lang="en-US" dirty="0"/>
          </a:p>
          <a:p>
            <a:r>
              <a:rPr lang="en-US" dirty="0"/>
              <a:t>Analysts used to use a common multiplier by industry, in some cases that multiplier was incorrect</a:t>
            </a:r>
          </a:p>
        </p:txBody>
      </p:sp>
      <p:sp>
        <p:nvSpPr>
          <p:cNvPr id="4" name="Slide Number Placeholder 3"/>
          <p:cNvSpPr>
            <a:spLocks noGrp="1"/>
          </p:cNvSpPr>
          <p:nvPr>
            <p:ph type="sldNum" sz="quarter" idx="5"/>
          </p:nvPr>
        </p:nvSpPr>
        <p:spPr/>
        <p:txBody>
          <a:bodyPr/>
          <a:lstStyle/>
          <a:p>
            <a:fld id="{F5F35AF1-88AD-47C9-9B52-12F13E1038A4}" type="slidenum">
              <a:rPr lang="en-US" smtClean="0"/>
              <a:t>13</a:t>
            </a:fld>
            <a:endParaRPr lang="en-US" dirty="0"/>
          </a:p>
        </p:txBody>
      </p:sp>
    </p:spTree>
    <p:extLst>
      <p:ext uri="{BB962C8B-B14F-4D97-AF65-F5344CB8AC3E}">
        <p14:creationId xmlns:p14="http://schemas.microsoft.com/office/powerpoint/2010/main" val="1212330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HALF WAY POINT… SHOULD BE 8:30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decide to go the IBR route, you can build your own IBR curve. This is where I’ve been providing value to my clients is by building these models with an accompanying white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5 general steps to building a synthetic yield curve</a:t>
            </a:r>
          </a:p>
        </p:txBody>
      </p:sp>
      <p:sp>
        <p:nvSpPr>
          <p:cNvPr id="4" name="Slide Number Placeholder 3"/>
          <p:cNvSpPr>
            <a:spLocks noGrp="1"/>
          </p:cNvSpPr>
          <p:nvPr>
            <p:ph type="sldNum" sz="quarter" idx="5"/>
          </p:nvPr>
        </p:nvSpPr>
        <p:spPr/>
        <p:txBody>
          <a:bodyPr/>
          <a:lstStyle/>
          <a:p>
            <a:fld id="{F5F35AF1-88AD-47C9-9B52-12F13E1038A4}" type="slidenum">
              <a:rPr lang="en-US" smtClean="0"/>
              <a:t>14</a:t>
            </a:fld>
            <a:endParaRPr lang="en-US" dirty="0"/>
          </a:p>
        </p:txBody>
      </p:sp>
    </p:spTree>
    <p:extLst>
      <p:ext uri="{BB962C8B-B14F-4D97-AF65-F5344CB8AC3E}">
        <p14:creationId xmlns:p14="http://schemas.microsoft.com/office/powerpoint/2010/main" val="4190609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a jumping off point…</a:t>
            </a:r>
          </a:p>
          <a:p>
            <a:endParaRPr lang="en-US" dirty="0"/>
          </a:p>
          <a:p>
            <a:r>
              <a:rPr lang="en-US" dirty="0"/>
              <a:t>If your credit quality is poor or you are in a niche sector, you might need to utilize a corporate yield curve from a rating agency</a:t>
            </a:r>
          </a:p>
        </p:txBody>
      </p:sp>
      <p:sp>
        <p:nvSpPr>
          <p:cNvPr id="4" name="Slide Number Placeholder 3"/>
          <p:cNvSpPr>
            <a:spLocks noGrp="1"/>
          </p:cNvSpPr>
          <p:nvPr>
            <p:ph type="sldNum" sz="quarter" idx="5"/>
          </p:nvPr>
        </p:nvSpPr>
        <p:spPr/>
        <p:txBody>
          <a:bodyPr/>
          <a:lstStyle/>
          <a:p>
            <a:fld id="{F5F35AF1-88AD-47C9-9B52-12F13E1038A4}" type="slidenum">
              <a:rPr lang="en-US" smtClean="0"/>
              <a:t>15</a:t>
            </a:fld>
            <a:endParaRPr lang="en-US" dirty="0"/>
          </a:p>
        </p:txBody>
      </p:sp>
    </p:spTree>
    <p:extLst>
      <p:ext uri="{BB962C8B-B14F-4D97-AF65-F5344CB8AC3E}">
        <p14:creationId xmlns:p14="http://schemas.microsoft.com/office/powerpoint/2010/main" val="840689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Observable debt… </a:t>
            </a:r>
          </a:p>
          <a:p>
            <a:endParaRPr lang="en-US" dirty="0"/>
          </a:p>
          <a:p>
            <a:r>
              <a:rPr lang="en-US" dirty="0"/>
              <a:t>It’s all about the collateral package on the debt… </a:t>
            </a:r>
          </a:p>
        </p:txBody>
      </p:sp>
      <p:sp>
        <p:nvSpPr>
          <p:cNvPr id="4" name="Slide Number Placeholder 3"/>
          <p:cNvSpPr>
            <a:spLocks noGrp="1"/>
          </p:cNvSpPr>
          <p:nvPr>
            <p:ph type="sldNum" sz="quarter" idx="5"/>
          </p:nvPr>
        </p:nvSpPr>
        <p:spPr/>
        <p:txBody>
          <a:bodyPr/>
          <a:lstStyle/>
          <a:p>
            <a:fld id="{F5F35AF1-88AD-47C9-9B52-12F13E1038A4}" type="slidenum">
              <a:rPr lang="en-US" smtClean="0"/>
              <a:t>16</a:t>
            </a:fld>
            <a:endParaRPr lang="en-US" dirty="0"/>
          </a:p>
        </p:txBody>
      </p:sp>
    </p:spTree>
    <p:extLst>
      <p:ext uri="{BB962C8B-B14F-4D97-AF65-F5344CB8AC3E}">
        <p14:creationId xmlns:p14="http://schemas.microsoft.com/office/powerpoint/2010/main" val="4061138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spread is the key to building your curve</a:t>
            </a:r>
          </a:p>
        </p:txBody>
      </p:sp>
      <p:sp>
        <p:nvSpPr>
          <p:cNvPr id="4" name="Slide Number Placeholder 3"/>
          <p:cNvSpPr>
            <a:spLocks noGrp="1"/>
          </p:cNvSpPr>
          <p:nvPr>
            <p:ph type="sldNum" sz="quarter" idx="5"/>
          </p:nvPr>
        </p:nvSpPr>
        <p:spPr/>
        <p:txBody>
          <a:bodyPr/>
          <a:lstStyle/>
          <a:p>
            <a:fld id="{F5F35AF1-88AD-47C9-9B52-12F13E1038A4}" type="slidenum">
              <a:rPr lang="en-US" smtClean="0"/>
              <a:t>17</a:t>
            </a:fld>
            <a:endParaRPr lang="en-US" dirty="0"/>
          </a:p>
        </p:txBody>
      </p:sp>
    </p:spTree>
    <p:extLst>
      <p:ext uri="{BB962C8B-B14F-4D97-AF65-F5344CB8AC3E}">
        <p14:creationId xmlns:p14="http://schemas.microsoft.com/office/powerpoint/2010/main" val="2006135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spread is fixed for all terms</a:t>
            </a:r>
          </a:p>
        </p:txBody>
      </p:sp>
      <p:sp>
        <p:nvSpPr>
          <p:cNvPr id="4" name="Slide Number Placeholder 3"/>
          <p:cNvSpPr>
            <a:spLocks noGrp="1"/>
          </p:cNvSpPr>
          <p:nvPr>
            <p:ph type="sldNum" sz="quarter" idx="5"/>
          </p:nvPr>
        </p:nvSpPr>
        <p:spPr/>
        <p:txBody>
          <a:bodyPr/>
          <a:lstStyle/>
          <a:p>
            <a:fld id="{F5F35AF1-88AD-47C9-9B52-12F13E1038A4}" type="slidenum">
              <a:rPr lang="en-US" smtClean="0"/>
              <a:t>18</a:t>
            </a:fld>
            <a:endParaRPr lang="en-US" dirty="0"/>
          </a:p>
        </p:txBody>
      </p:sp>
    </p:spTree>
    <p:extLst>
      <p:ext uri="{BB962C8B-B14F-4D97-AF65-F5344CB8AC3E}">
        <p14:creationId xmlns:p14="http://schemas.microsoft.com/office/powerpoint/2010/main" val="2717218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some complicated math, but you could easily plot the known rates from your model and draw a line to connect them. Then you will have your model. </a:t>
            </a:r>
          </a:p>
          <a:p>
            <a:endParaRPr lang="en-US" dirty="0"/>
          </a:p>
          <a:p>
            <a:r>
              <a:rPr lang="en-US" dirty="0"/>
              <a:t>To get fancy, you can do the math in excel </a:t>
            </a:r>
            <a:r>
              <a:rPr lang="en-US" b="1" u="sng" dirty="0"/>
              <a:t>or even develop a macro that does this work for you</a:t>
            </a:r>
            <a:r>
              <a:rPr lang="en-US" dirty="0"/>
              <a:t>.</a:t>
            </a:r>
          </a:p>
        </p:txBody>
      </p:sp>
      <p:sp>
        <p:nvSpPr>
          <p:cNvPr id="4" name="Slide Number Placeholder 3"/>
          <p:cNvSpPr>
            <a:spLocks noGrp="1"/>
          </p:cNvSpPr>
          <p:nvPr>
            <p:ph type="sldNum" sz="quarter" idx="5"/>
          </p:nvPr>
        </p:nvSpPr>
        <p:spPr/>
        <p:txBody>
          <a:bodyPr/>
          <a:lstStyle/>
          <a:p>
            <a:fld id="{F5F35AF1-88AD-47C9-9B52-12F13E1038A4}" type="slidenum">
              <a:rPr lang="en-US" smtClean="0"/>
              <a:t>19</a:t>
            </a:fld>
            <a:endParaRPr lang="en-US" dirty="0"/>
          </a:p>
        </p:txBody>
      </p:sp>
    </p:spTree>
    <p:extLst>
      <p:ext uri="{BB962C8B-B14F-4D97-AF65-F5344CB8AC3E}">
        <p14:creationId xmlns:p14="http://schemas.microsoft.com/office/powerpoint/2010/main" val="2123553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a corporate headquarters lease with a base term of 5 years and two 5 year renewal options….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up vs. mature company</a:t>
            </a:r>
          </a:p>
        </p:txBody>
      </p:sp>
      <p:sp>
        <p:nvSpPr>
          <p:cNvPr id="4" name="Slide Number Placeholder 3"/>
          <p:cNvSpPr>
            <a:spLocks noGrp="1"/>
          </p:cNvSpPr>
          <p:nvPr>
            <p:ph type="sldNum" sz="quarter" idx="5"/>
          </p:nvPr>
        </p:nvSpPr>
        <p:spPr/>
        <p:txBody>
          <a:bodyPr/>
          <a:lstStyle/>
          <a:p>
            <a:fld id="{F5F35AF1-88AD-47C9-9B52-12F13E1038A4}" type="slidenum">
              <a:rPr lang="en-US" smtClean="0"/>
              <a:t>20</a:t>
            </a:fld>
            <a:endParaRPr lang="en-US" dirty="0"/>
          </a:p>
        </p:txBody>
      </p:sp>
    </p:spTree>
    <p:extLst>
      <p:ext uri="{BB962C8B-B14F-4D97-AF65-F5344CB8AC3E}">
        <p14:creationId xmlns:p14="http://schemas.microsoft.com/office/powerpoint/2010/main" val="457175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classification on the balance sheet – now finance vs capital</a:t>
            </a:r>
          </a:p>
          <a:p>
            <a:endParaRPr lang="en-US" dirty="0"/>
          </a:p>
          <a:p>
            <a:r>
              <a:rPr lang="en-US" dirty="0"/>
              <a:t>Straight line rent… no changes to EBITDA</a:t>
            </a:r>
          </a:p>
          <a:p>
            <a:endParaRPr lang="en-US" dirty="0"/>
          </a:p>
          <a:p>
            <a:r>
              <a:rPr lang="en-US" dirty="0"/>
              <a:t>Mention moving capital leases and lease commitments into one footnote</a:t>
            </a:r>
          </a:p>
          <a:p>
            <a:endParaRPr lang="en-US" dirty="0"/>
          </a:p>
          <a:p>
            <a:r>
              <a:rPr lang="en-US" dirty="0"/>
              <a:t>Rules based vs principles based</a:t>
            </a:r>
          </a:p>
          <a:p>
            <a:endParaRPr lang="en-US" dirty="0"/>
          </a:p>
        </p:txBody>
      </p:sp>
      <p:sp>
        <p:nvSpPr>
          <p:cNvPr id="4" name="Slide Number Placeholder 3"/>
          <p:cNvSpPr>
            <a:spLocks noGrp="1"/>
          </p:cNvSpPr>
          <p:nvPr>
            <p:ph type="sldNum" sz="quarter" idx="5"/>
          </p:nvPr>
        </p:nvSpPr>
        <p:spPr/>
        <p:txBody>
          <a:bodyPr/>
          <a:lstStyle/>
          <a:p>
            <a:fld id="{F5F35AF1-88AD-47C9-9B52-12F13E1038A4}" type="slidenum">
              <a:rPr lang="en-US" smtClean="0"/>
              <a:t>3</a:t>
            </a:fld>
            <a:endParaRPr lang="en-US" dirty="0"/>
          </a:p>
        </p:txBody>
      </p:sp>
    </p:spTree>
    <p:extLst>
      <p:ext uri="{BB962C8B-B14F-4D97-AF65-F5344CB8AC3E}">
        <p14:creationId xmlns:p14="http://schemas.microsoft.com/office/powerpoint/2010/main" val="137575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class of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5F35AF1-88AD-47C9-9B52-12F13E1038A4}" type="slidenum">
              <a:rPr lang="en-US" smtClean="0"/>
              <a:t>21</a:t>
            </a:fld>
            <a:endParaRPr lang="en-US" dirty="0"/>
          </a:p>
        </p:txBody>
      </p:sp>
    </p:spTree>
    <p:extLst>
      <p:ext uri="{BB962C8B-B14F-4D97-AF65-F5344CB8AC3E}">
        <p14:creationId xmlns:p14="http://schemas.microsoft.com/office/powerpoint/2010/main" val="3462737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case against software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that could be deployed to some lower dollar value equipment leases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would recommend ensuring the common denominator in your portfolio is the underlying class of asset</a:t>
            </a:r>
          </a:p>
        </p:txBody>
      </p:sp>
      <p:sp>
        <p:nvSpPr>
          <p:cNvPr id="4" name="Slide Number Placeholder 3"/>
          <p:cNvSpPr>
            <a:spLocks noGrp="1"/>
          </p:cNvSpPr>
          <p:nvPr>
            <p:ph type="sldNum" sz="quarter" idx="5"/>
          </p:nvPr>
        </p:nvSpPr>
        <p:spPr/>
        <p:txBody>
          <a:bodyPr/>
          <a:lstStyle/>
          <a:p>
            <a:fld id="{F5F35AF1-88AD-47C9-9B52-12F13E1038A4}" type="slidenum">
              <a:rPr lang="en-US" smtClean="0"/>
              <a:t>22</a:t>
            </a:fld>
            <a:endParaRPr lang="en-US" dirty="0"/>
          </a:p>
        </p:txBody>
      </p:sp>
    </p:spTree>
    <p:extLst>
      <p:ext uri="{BB962C8B-B14F-4D97-AF65-F5344CB8AC3E}">
        <p14:creationId xmlns:p14="http://schemas.microsoft.com/office/powerpoint/2010/main" val="1678515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make assumptions or predictions</a:t>
            </a:r>
          </a:p>
        </p:txBody>
      </p:sp>
      <p:sp>
        <p:nvSpPr>
          <p:cNvPr id="4" name="Slide Number Placeholder 3"/>
          <p:cNvSpPr>
            <a:spLocks noGrp="1"/>
          </p:cNvSpPr>
          <p:nvPr>
            <p:ph type="sldNum" sz="quarter" idx="5"/>
          </p:nvPr>
        </p:nvSpPr>
        <p:spPr/>
        <p:txBody>
          <a:bodyPr/>
          <a:lstStyle/>
          <a:p>
            <a:fld id="{F5F35AF1-88AD-47C9-9B52-12F13E1038A4}" type="slidenum">
              <a:rPr lang="en-US" smtClean="0"/>
              <a:t>23</a:t>
            </a:fld>
            <a:endParaRPr lang="en-US" dirty="0"/>
          </a:p>
        </p:txBody>
      </p:sp>
    </p:spTree>
    <p:extLst>
      <p:ext uri="{BB962C8B-B14F-4D97-AF65-F5344CB8AC3E}">
        <p14:creationId xmlns:p14="http://schemas.microsoft.com/office/powerpoint/2010/main" val="4285991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8:45</a:t>
            </a:r>
          </a:p>
        </p:txBody>
      </p:sp>
      <p:sp>
        <p:nvSpPr>
          <p:cNvPr id="4" name="Slide Number Placeholder 3"/>
          <p:cNvSpPr>
            <a:spLocks noGrp="1"/>
          </p:cNvSpPr>
          <p:nvPr>
            <p:ph type="sldNum" sz="quarter" idx="5"/>
          </p:nvPr>
        </p:nvSpPr>
        <p:spPr/>
        <p:txBody>
          <a:bodyPr/>
          <a:lstStyle/>
          <a:p>
            <a:fld id="{F5F35AF1-88AD-47C9-9B52-12F13E1038A4}" type="slidenum">
              <a:rPr lang="en-US" smtClean="0"/>
              <a:t>24</a:t>
            </a:fld>
            <a:endParaRPr lang="en-US" dirty="0"/>
          </a:p>
        </p:txBody>
      </p:sp>
    </p:spTree>
    <p:extLst>
      <p:ext uri="{BB962C8B-B14F-4D97-AF65-F5344CB8AC3E}">
        <p14:creationId xmlns:p14="http://schemas.microsoft.com/office/powerpoint/2010/main" val="3416012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Every lease has non-lease components</a:t>
            </a:r>
            <a:r>
              <a:rPr lang="en-US" dirty="0"/>
              <a:t>… they’re typically very immaterial. </a:t>
            </a:r>
            <a:r>
              <a:rPr lang="en-US" b="1" u="sng" dirty="0"/>
              <a:t>Without this practical expedient GAAP requires us to bifurcate the lease and non-lease components.</a:t>
            </a:r>
          </a:p>
          <a:p>
            <a:endParaRPr lang="en-US" dirty="0"/>
          </a:p>
          <a:p>
            <a:r>
              <a:rPr lang="en-US" dirty="0"/>
              <a:t>However, due to the time and complexity associated with this exercise, the board provided this expedient. The intent of this expedient is to be used when the non-lease component is insignificant in proportion to the lease component. </a:t>
            </a:r>
          </a:p>
        </p:txBody>
      </p:sp>
      <p:sp>
        <p:nvSpPr>
          <p:cNvPr id="4" name="Slide Number Placeholder 3"/>
          <p:cNvSpPr>
            <a:spLocks noGrp="1"/>
          </p:cNvSpPr>
          <p:nvPr>
            <p:ph type="sldNum" sz="quarter" idx="5"/>
          </p:nvPr>
        </p:nvSpPr>
        <p:spPr/>
        <p:txBody>
          <a:bodyPr/>
          <a:lstStyle/>
          <a:p>
            <a:fld id="{F5F35AF1-88AD-47C9-9B52-12F13E1038A4}" type="slidenum">
              <a:rPr lang="en-US" smtClean="0"/>
              <a:t>25</a:t>
            </a:fld>
            <a:endParaRPr lang="en-US" dirty="0"/>
          </a:p>
        </p:txBody>
      </p:sp>
    </p:spTree>
    <p:extLst>
      <p:ext uri="{BB962C8B-B14F-4D97-AF65-F5344CB8AC3E}">
        <p14:creationId xmlns:p14="http://schemas.microsoft.com/office/powerpoint/2010/main" val="254682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35AF1-88AD-47C9-9B52-12F13E1038A4}" type="slidenum">
              <a:rPr lang="en-US" smtClean="0"/>
              <a:t>26</a:t>
            </a:fld>
            <a:endParaRPr lang="en-US" dirty="0"/>
          </a:p>
        </p:txBody>
      </p:sp>
    </p:spTree>
    <p:extLst>
      <p:ext uri="{BB962C8B-B14F-4D97-AF65-F5344CB8AC3E}">
        <p14:creationId xmlns:p14="http://schemas.microsoft.com/office/powerpoint/2010/main" val="3094484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8:50</a:t>
            </a:r>
          </a:p>
        </p:txBody>
      </p:sp>
      <p:sp>
        <p:nvSpPr>
          <p:cNvPr id="4" name="Slide Number Placeholder 3"/>
          <p:cNvSpPr>
            <a:spLocks noGrp="1"/>
          </p:cNvSpPr>
          <p:nvPr>
            <p:ph type="sldNum" sz="quarter" idx="5"/>
          </p:nvPr>
        </p:nvSpPr>
        <p:spPr/>
        <p:txBody>
          <a:bodyPr/>
          <a:lstStyle/>
          <a:p>
            <a:fld id="{F5F35AF1-88AD-47C9-9B52-12F13E1038A4}" type="slidenum">
              <a:rPr lang="en-US" smtClean="0"/>
              <a:t>27</a:t>
            </a:fld>
            <a:endParaRPr lang="en-US" dirty="0"/>
          </a:p>
        </p:txBody>
      </p:sp>
    </p:spTree>
    <p:extLst>
      <p:ext uri="{BB962C8B-B14F-4D97-AF65-F5344CB8AC3E}">
        <p14:creationId xmlns:p14="http://schemas.microsoft.com/office/powerpoint/2010/main" val="2767427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8:55</a:t>
            </a:r>
          </a:p>
        </p:txBody>
      </p:sp>
      <p:sp>
        <p:nvSpPr>
          <p:cNvPr id="4" name="Slide Number Placeholder 3"/>
          <p:cNvSpPr>
            <a:spLocks noGrp="1"/>
          </p:cNvSpPr>
          <p:nvPr>
            <p:ph type="sldNum" sz="quarter" idx="5"/>
          </p:nvPr>
        </p:nvSpPr>
        <p:spPr/>
        <p:txBody>
          <a:bodyPr/>
          <a:lstStyle/>
          <a:p>
            <a:fld id="{F5F35AF1-88AD-47C9-9B52-12F13E1038A4}" type="slidenum">
              <a:rPr lang="en-US" smtClean="0"/>
              <a:t>28</a:t>
            </a:fld>
            <a:endParaRPr lang="en-US" dirty="0"/>
          </a:p>
        </p:txBody>
      </p:sp>
    </p:spTree>
    <p:extLst>
      <p:ext uri="{BB962C8B-B14F-4D97-AF65-F5344CB8AC3E}">
        <p14:creationId xmlns:p14="http://schemas.microsoft.com/office/powerpoint/2010/main" val="3833224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8:55</a:t>
            </a:r>
          </a:p>
        </p:txBody>
      </p:sp>
      <p:sp>
        <p:nvSpPr>
          <p:cNvPr id="4" name="Slide Number Placeholder 3"/>
          <p:cNvSpPr>
            <a:spLocks noGrp="1"/>
          </p:cNvSpPr>
          <p:nvPr>
            <p:ph type="sldNum" sz="quarter" idx="5"/>
          </p:nvPr>
        </p:nvSpPr>
        <p:spPr/>
        <p:txBody>
          <a:bodyPr/>
          <a:lstStyle/>
          <a:p>
            <a:fld id="{F5F35AF1-88AD-47C9-9B52-12F13E1038A4}" type="slidenum">
              <a:rPr lang="en-US" smtClean="0"/>
              <a:t>29</a:t>
            </a:fld>
            <a:endParaRPr lang="en-US" dirty="0"/>
          </a:p>
        </p:txBody>
      </p:sp>
    </p:spTree>
    <p:extLst>
      <p:ext uri="{BB962C8B-B14F-4D97-AF65-F5344CB8AC3E}">
        <p14:creationId xmlns:p14="http://schemas.microsoft.com/office/powerpoint/2010/main" val="2925244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8:55</a:t>
            </a:r>
          </a:p>
        </p:txBody>
      </p:sp>
      <p:sp>
        <p:nvSpPr>
          <p:cNvPr id="4" name="Slide Number Placeholder 3"/>
          <p:cNvSpPr>
            <a:spLocks noGrp="1"/>
          </p:cNvSpPr>
          <p:nvPr>
            <p:ph type="sldNum" sz="quarter" idx="5"/>
          </p:nvPr>
        </p:nvSpPr>
        <p:spPr/>
        <p:txBody>
          <a:bodyPr/>
          <a:lstStyle/>
          <a:p>
            <a:fld id="{F5F35AF1-88AD-47C9-9B52-12F13E1038A4}" type="slidenum">
              <a:rPr lang="en-US" smtClean="0"/>
              <a:t>30</a:t>
            </a:fld>
            <a:endParaRPr lang="en-US" dirty="0"/>
          </a:p>
        </p:txBody>
      </p:sp>
    </p:spTree>
    <p:extLst>
      <p:ext uri="{BB962C8B-B14F-4D97-AF65-F5344CB8AC3E}">
        <p14:creationId xmlns:p14="http://schemas.microsoft.com/office/powerpoint/2010/main" val="4174112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day 2 ongoing accounting. WE WILL DISCUSS TRANSITION ACCOUNTING SHORTLY</a:t>
            </a:r>
          </a:p>
          <a:p>
            <a:endParaRPr lang="en-US" dirty="0"/>
          </a:p>
          <a:p>
            <a:r>
              <a:rPr lang="en-US" dirty="0"/>
              <a:t>Initial direct cost that are performance based… BROKERS</a:t>
            </a:r>
          </a:p>
          <a:p>
            <a:endParaRPr lang="en-US" dirty="0"/>
          </a:p>
          <a:p>
            <a:r>
              <a:rPr lang="en-US" dirty="0"/>
              <a:t>Incentives – such as an up-front refund or advance of funds</a:t>
            </a:r>
          </a:p>
          <a:p>
            <a:endParaRPr lang="en-US" dirty="0"/>
          </a:p>
          <a:p>
            <a:r>
              <a:rPr lang="en-US" dirty="0"/>
              <a:t>PREPAID RENT</a:t>
            </a:r>
          </a:p>
        </p:txBody>
      </p:sp>
      <p:sp>
        <p:nvSpPr>
          <p:cNvPr id="4" name="Slide Number Placeholder 3"/>
          <p:cNvSpPr>
            <a:spLocks noGrp="1"/>
          </p:cNvSpPr>
          <p:nvPr>
            <p:ph type="sldNum" sz="quarter" idx="5"/>
          </p:nvPr>
        </p:nvSpPr>
        <p:spPr/>
        <p:txBody>
          <a:bodyPr/>
          <a:lstStyle/>
          <a:p>
            <a:fld id="{F5F35AF1-88AD-47C9-9B52-12F13E1038A4}" type="slidenum">
              <a:rPr lang="en-US" smtClean="0"/>
              <a:t>4</a:t>
            </a:fld>
            <a:endParaRPr lang="en-US" dirty="0"/>
          </a:p>
        </p:txBody>
      </p:sp>
    </p:spTree>
    <p:extLst>
      <p:ext uri="{BB962C8B-B14F-4D97-AF65-F5344CB8AC3E}">
        <p14:creationId xmlns:p14="http://schemas.microsoft.com/office/powerpoint/2010/main" val="2614398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8:55</a:t>
            </a:r>
          </a:p>
        </p:txBody>
      </p:sp>
      <p:sp>
        <p:nvSpPr>
          <p:cNvPr id="4" name="Slide Number Placeholder 3"/>
          <p:cNvSpPr>
            <a:spLocks noGrp="1"/>
          </p:cNvSpPr>
          <p:nvPr>
            <p:ph type="sldNum" sz="quarter" idx="5"/>
          </p:nvPr>
        </p:nvSpPr>
        <p:spPr/>
        <p:txBody>
          <a:bodyPr/>
          <a:lstStyle/>
          <a:p>
            <a:fld id="{F5F35AF1-88AD-47C9-9B52-12F13E1038A4}" type="slidenum">
              <a:rPr lang="en-US" smtClean="0"/>
              <a:t>31</a:t>
            </a:fld>
            <a:endParaRPr lang="en-US" dirty="0"/>
          </a:p>
        </p:txBody>
      </p:sp>
    </p:spTree>
    <p:extLst>
      <p:ext uri="{BB962C8B-B14F-4D97-AF65-F5344CB8AC3E}">
        <p14:creationId xmlns:p14="http://schemas.microsoft.com/office/powerpoint/2010/main" val="2382539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35AF1-88AD-47C9-9B52-12F13E1038A4}" type="slidenum">
              <a:rPr lang="en-US" smtClean="0"/>
              <a:t>32</a:t>
            </a:fld>
            <a:endParaRPr lang="en-US" dirty="0"/>
          </a:p>
        </p:txBody>
      </p:sp>
    </p:spTree>
    <p:extLst>
      <p:ext uri="{BB962C8B-B14F-4D97-AF65-F5344CB8AC3E}">
        <p14:creationId xmlns:p14="http://schemas.microsoft.com/office/powerpoint/2010/main" val="388693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YEAR LEASE TERM</a:t>
            </a:r>
          </a:p>
          <a:p>
            <a:r>
              <a:rPr lang="en-US" dirty="0"/>
              <a:t>$1,200 A MONTH</a:t>
            </a:r>
          </a:p>
          <a:p>
            <a:r>
              <a:rPr lang="en-US" dirty="0"/>
              <a:t>7% INTEREST RATE</a:t>
            </a:r>
          </a:p>
          <a:p>
            <a:r>
              <a:rPr lang="en-US" dirty="0"/>
              <a:t>USING THE EXCEL PV FORMULA</a:t>
            </a:r>
          </a:p>
          <a:p>
            <a:endParaRPr lang="en-US" dirty="0"/>
          </a:p>
          <a:p>
            <a:r>
              <a:rPr lang="en-US" dirty="0"/>
              <a:t>I want to highlight that all you really need for lease measurement are 3 items… </a:t>
            </a:r>
          </a:p>
          <a:p>
            <a:endParaRPr lang="en-US" dirty="0"/>
          </a:p>
          <a:p>
            <a:r>
              <a:rPr lang="en-US" dirty="0"/>
              <a:t>A lot of people ask me if all these entries are really necessary. </a:t>
            </a:r>
            <a:r>
              <a:rPr lang="en-US" b="1" dirty="0"/>
              <a:t>Can’t we just capitalize our lease payments without discounting</a:t>
            </a:r>
            <a:r>
              <a:rPr lang="en-US" dirty="0"/>
              <a:t>? That is an option to the extent that you won’t have a material difference on your balance sheet presentation. But as the discount rate, term and payments grow; the difference can be significant. </a:t>
            </a:r>
          </a:p>
          <a:p>
            <a:endParaRPr lang="en-US" dirty="0"/>
          </a:p>
        </p:txBody>
      </p:sp>
      <p:sp>
        <p:nvSpPr>
          <p:cNvPr id="4" name="Slide Number Placeholder 3"/>
          <p:cNvSpPr>
            <a:spLocks noGrp="1"/>
          </p:cNvSpPr>
          <p:nvPr>
            <p:ph type="sldNum" sz="quarter" idx="5"/>
          </p:nvPr>
        </p:nvSpPr>
        <p:spPr/>
        <p:txBody>
          <a:bodyPr/>
          <a:lstStyle/>
          <a:p>
            <a:fld id="{F5F35AF1-88AD-47C9-9B52-12F13E1038A4}" type="slidenum">
              <a:rPr lang="en-US" smtClean="0"/>
              <a:t>5</a:t>
            </a:fld>
            <a:endParaRPr lang="en-US" dirty="0"/>
          </a:p>
        </p:txBody>
      </p:sp>
    </p:spTree>
    <p:extLst>
      <p:ext uri="{BB962C8B-B14F-4D97-AF65-F5344CB8AC3E}">
        <p14:creationId xmlns:p14="http://schemas.microsoft.com/office/powerpoint/2010/main" val="1401049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prospective transition election</a:t>
            </a:r>
          </a:p>
          <a:p>
            <a:endParaRPr lang="en-US" dirty="0"/>
          </a:p>
          <a:p>
            <a:r>
              <a:rPr lang="en-US" dirty="0"/>
              <a:t>FASB relief</a:t>
            </a:r>
          </a:p>
          <a:p>
            <a:endParaRPr lang="en-US" dirty="0"/>
          </a:p>
          <a:p>
            <a:r>
              <a:rPr lang="en-US" dirty="0"/>
              <a:t>Walk through an example</a:t>
            </a:r>
          </a:p>
        </p:txBody>
      </p:sp>
      <p:sp>
        <p:nvSpPr>
          <p:cNvPr id="4" name="Slide Number Placeholder 3"/>
          <p:cNvSpPr>
            <a:spLocks noGrp="1"/>
          </p:cNvSpPr>
          <p:nvPr>
            <p:ph type="sldNum" sz="quarter" idx="5"/>
          </p:nvPr>
        </p:nvSpPr>
        <p:spPr/>
        <p:txBody>
          <a:bodyPr/>
          <a:lstStyle/>
          <a:p>
            <a:fld id="{F5F35AF1-88AD-47C9-9B52-12F13E1038A4}" type="slidenum">
              <a:rPr lang="en-US" smtClean="0"/>
              <a:t>6</a:t>
            </a:fld>
            <a:endParaRPr lang="en-US" dirty="0"/>
          </a:p>
        </p:txBody>
      </p:sp>
    </p:spTree>
    <p:extLst>
      <p:ext uri="{BB962C8B-B14F-4D97-AF65-F5344CB8AC3E}">
        <p14:creationId xmlns:p14="http://schemas.microsoft.com/office/powerpoint/2010/main" val="188944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 1, 2022… WHO KNOWS THOUGH?!? THEY COULD KEEP EXTENDING!!!</a:t>
            </a:r>
          </a:p>
          <a:p>
            <a:endParaRPr lang="en-US" dirty="0"/>
          </a:p>
          <a:p>
            <a:r>
              <a:rPr lang="en-US" dirty="0"/>
              <a:t>Walk through an example… a lease that commenced in 1995…</a:t>
            </a:r>
          </a:p>
        </p:txBody>
      </p:sp>
      <p:sp>
        <p:nvSpPr>
          <p:cNvPr id="4" name="Slide Number Placeholder 3"/>
          <p:cNvSpPr>
            <a:spLocks noGrp="1"/>
          </p:cNvSpPr>
          <p:nvPr>
            <p:ph type="sldNum" sz="quarter" idx="5"/>
          </p:nvPr>
        </p:nvSpPr>
        <p:spPr/>
        <p:txBody>
          <a:bodyPr/>
          <a:lstStyle/>
          <a:p>
            <a:fld id="{F5F35AF1-88AD-47C9-9B52-12F13E1038A4}" type="slidenum">
              <a:rPr lang="en-US" smtClean="0"/>
              <a:t>7</a:t>
            </a:fld>
            <a:endParaRPr lang="en-US" dirty="0"/>
          </a:p>
        </p:txBody>
      </p:sp>
    </p:spTree>
    <p:extLst>
      <p:ext uri="{BB962C8B-B14F-4D97-AF65-F5344CB8AC3E}">
        <p14:creationId xmlns:p14="http://schemas.microsoft.com/office/powerpoint/2010/main" val="4196917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company that is adopting on January 1, 2021</a:t>
            </a:r>
          </a:p>
          <a:p>
            <a:endParaRPr lang="en-US" b="1" dirty="0"/>
          </a:p>
          <a:p>
            <a:r>
              <a:rPr lang="en-US" b="1" dirty="0"/>
              <a:t>I get a lot of questions about should I use the discount rate at lease commencement… lease commencement for 842 purposes is the transition date</a:t>
            </a:r>
          </a:p>
          <a:p>
            <a:endParaRPr lang="en-US" dirty="0"/>
          </a:p>
          <a:p>
            <a:r>
              <a:rPr lang="en-US" dirty="0"/>
              <a:t>Assumes no prepayments, incentives, etc.</a:t>
            </a:r>
          </a:p>
          <a:p>
            <a:endParaRPr lang="en-US" dirty="0"/>
          </a:p>
          <a:p>
            <a:r>
              <a:rPr lang="en-US" dirty="0"/>
              <a:t>Note there is </a:t>
            </a:r>
            <a:r>
              <a:rPr lang="en-US" b="1" u="sng" dirty="0"/>
              <a:t>no equity entry</a:t>
            </a:r>
            <a:r>
              <a:rPr lang="en-US" dirty="0"/>
              <a:t> with this entry – complex transactions</a:t>
            </a:r>
          </a:p>
          <a:p>
            <a:endParaRPr lang="en-US" dirty="0"/>
          </a:p>
          <a:p>
            <a:r>
              <a:rPr lang="en-US" dirty="0"/>
              <a:t>NOTE THE PRACTICAL EXPEDIENTS THAT WE WILL DISCUSS LATER</a:t>
            </a:r>
          </a:p>
        </p:txBody>
      </p:sp>
      <p:sp>
        <p:nvSpPr>
          <p:cNvPr id="4" name="Slide Number Placeholder 3"/>
          <p:cNvSpPr>
            <a:spLocks noGrp="1"/>
          </p:cNvSpPr>
          <p:nvPr>
            <p:ph type="sldNum" sz="quarter" idx="5"/>
          </p:nvPr>
        </p:nvSpPr>
        <p:spPr/>
        <p:txBody>
          <a:bodyPr/>
          <a:lstStyle/>
          <a:p>
            <a:fld id="{F5F35AF1-88AD-47C9-9B52-12F13E1038A4}" type="slidenum">
              <a:rPr lang="en-US" smtClean="0"/>
              <a:t>8</a:t>
            </a:fld>
            <a:endParaRPr lang="en-US" dirty="0"/>
          </a:p>
        </p:txBody>
      </p:sp>
    </p:spTree>
    <p:extLst>
      <p:ext uri="{BB962C8B-B14F-4D97-AF65-F5344CB8AC3E}">
        <p14:creationId xmlns:p14="http://schemas.microsoft.com/office/powerpoint/2010/main" val="4199383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could talk for an hour on discount rates, which I have. But what I want you to understand today is the impact of discount rates and your options. </a:t>
            </a:r>
          </a:p>
          <a:p>
            <a:endParaRPr lang="en-US" dirty="0"/>
          </a:p>
          <a:p>
            <a:r>
              <a:rPr lang="en-US" dirty="0"/>
              <a:t>The guidance gives us three options… Overall, the rate implicit in the lease is </a:t>
            </a:r>
            <a:r>
              <a:rPr lang="en-US" u="sng" dirty="0"/>
              <a:t>incredibly challenging to determine, especially if you have a large leasing portfolio,</a:t>
            </a:r>
            <a:endParaRPr lang="en-US" u="none" dirty="0"/>
          </a:p>
          <a:p>
            <a:endParaRPr lang="en-US" u="none" dirty="0"/>
          </a:p>
          <a:p>
            <a:r>
              <a:rPr lang="en-US" u="none" dirty="0"/>
              <a:t>Implicit rates require the assessment of fair value as well as facts about the lessors situation that wouldn’t be available to the lessee</a:t>
            </a:r>
          </a:p>
          <a:p>
            <a:endParaRPr lang="en-US" u="none" dirty="0"/>
          </a:p>
          <a:p>
            <a:r>
              <a:rPr lang="en-US" u="none" dirty="0"/>
              <a:t>IBRs are used almost exclusively in my experience… we will cover this later</a:t>
            </a:r>
          </a:p>
          <a:p>
            <a:endParaRPr lang="en-US" u="none" dirty="0"/>
          </a:p>
          <a:p>
            <a:r>
              <a:rPr lang="en-US" u="none" dirty="0"/>
              <a:t>RF is an accounting policy election for private companies</a:t>
            </a:r>
            <a:endParaRPr lang="en-US" dirty="0"/>
          </a:p>
          <a:p>
            <a:endParaRPr lang="en-US" dirty="0"/>
          </a:p>
          <a:p>
            <a:r>
              <a:rPr lang="en-US" dirty="0"/>
              <a:t>Initial measurement</a:t>
            </a:r>
          </a:p>
          <a:p>
            <a:r>
              <a:rPr lang="en-US" dirty="0"/>
              <a:t>Classification </a:t>
            </a:r>
          </a:p>
          <a:p>
            <a:r>
              <a:rPr lang="en-US" dirty="0"/>
              <a:t>Disclosure</a:t>
            </a:r>
          </a:p>
          <a:p>
            <a:endParaRPr lang="en-US" dirty="0"/>
          </a:p>
        </p:txBody>
      </p:sp>
      <p:sp>
        <p:nvSpPr>
          <p:cNvPr id="4" name="Slide Number Placeholder 3"/>
          <p:cNvSpPr>
            <a:spLocks noGrp="1"/>
          </p:cNvSpPr>
          <p:nvPr>
            <p:ph type="sldNum" sz="quarter" idx="5"/>
          </p:nvPr>
        </p:nvSpPr>
        <p:spPr/>
        <p:txBody>
          <a:bodyPr/>
          <a:lstStyle/>
          <a:p>
            <a:fld id="{F5F35AF1-88AD-47C9-9B52-12F13E1038A4}" type="slidenum">
              <a:rPr lang="en-US" smtClean="0"/>
              <a:t>9</a:t>
            </a:fld>
            <a:endParaRPr lang="en-US" dirty="0"/>
          </a:p>
        </p:txBody>
      </p:sp>
    </p:spTree>
    <p:extLst>
      <p:ext uri="{BB962C8B-B14F-4D97-AF65-F5344CB8AC3E}">
        <p14:creationId xmlns:p14="http://schemas.microsoft.com/office/powerpoint/2010/main" val="756034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Without the portfolio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FASB gave us some relief with the portfolio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that could be utilized</a:t>
            </a:r>
          </a:p>
        </p:txBody>
      </p:sp>
      <p:sp>
        <p:nvSpPr>
          <p:cNvPr id="4" name="Slide Number Placeholder 3"/>
          <p:cNvSpPr>
            <a:spLocks noGrp="1"/>
          </p:cNvSpPr>
          <p:nvPr>
            <p:ph type="sldNum" sz="quarter" idx="5"/>
          </p:nvPr>
        </p:nvSpPr>
        <p:spPr/>
        <p:txBody>
          <a:bodyPr/>
          <a:lstStyle/>
          <a:p>
            <a:fld id="{F5F35AF1-88AD-47C9-9B52-12F13E1038A4}" type="slidenum">
              <a:rPr lang="en-US" smtClean="0"/>
              <a:t>10</a:t>
            </a:fld>
            <a:endParaRPr lang="en-US" dirty="0"/>
          </a:p>
        </p:txBody>
      </p:sp>
    </p:spTree>
    <p:extLst>
      <p:ext uri="{BB962C8B-B14F-4D97-AF65-F5344CB8AC3E}">
        <p14:creationId xmlns:p14="http://schemas.microsoft.com/office/powerpoint/2010/main" val="41933342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png"/><Relationship Id="rId12"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gif"/><Relationship Id="rId10" Type="http://schemas.openxmlformats.org/officeDocument/2006/relationships/image" Target="../media/image21.jpg"/><Relationship Id="rId4" Type="http://schemas.openxmlformats.org/officeDocument/2006/relationships/image" Target="../media/image15.gif"/><Relationship Id="rId9"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0" name="Picture Placeholder 39">
            <a:extLst>
              <a:ext uri="{FF2B5EF4-FFF2-40B4-BE49-F238E27FC236}">
                <a16:creationId xmlns:a16="http://schemas.microsoft.com/office/drawing/2014/main" id="{228AB4BC-8714-49F7-B918-EA565E0E8D24}"/>
              </a:ext>
            </a:extLst>
          </p:cNvPr>
          <p:cNvSpPr>
            <a:spLocks noGrp="1"/>
          </p:cNvSpPr>
          <p:nvPr>
            <p:ph type="pic" sz="quarter" idx="26" hasCustomPrompt="1"/>
          </p:nvPr>
        </p:nvSpPr>
        <p:spPr>
          <a:xfrm>
            <a:off x="0" y="1121867"/>
            <a:ext cx="12117709" cy="5736133"/>
          </a:xfrm>
          <a:custGeom>
            <a:avLst/>
            <a:gdLst>
              <a:gd name="connsiteX0" fmla="*/ 7605740 w 12117709"/>
              <a:gd name="connsiteY0" fmla="*/ 4568465 h 5736133"/>
              <a:gd name="connsiteX1" fmla="*/ 9013500 w 12117709"/>
              <a:gd name="connsiteY1" fmla="*/ 4568465 h 5736133"/>
              <a:gd name="connsiteX2" fmla="*/ 9013500 w 12117709"/>
              <a:gd name="connsiteY2" fmla="*/ 5736133 h 5736133"/>
              <a:gd name="connsiteX3" fmla="*/ 7605740 w 12117709"/>
              <a:gd name="connsiteY3" fmla="*/ 5736133 h 5736133"/>
              <a:gd name="connsiteX4" fmla="*/ 1388986 w 12117709"/>
              <a:gd name="connsiteY4" fmla="*/ 4568465 h 5736133"/>
              <a:gd name="connsiteX5" fmla="*/ 2796747 w 12117709"/>
              <a:gd name="connsiteY5" fmla="*/ 4568465 h 5736133"/>
              <a:gd name="connsiteX6" fmla="*/ 2796747 w 12117709"/>
              <a:gd name="connsiteY6" fmla="*/ 5736133 h 5736133"/>
              <a:gd name="connsiteX7" fmla="*/ 1388986 w 12117709"/>
              <a:gd name="connsiteY7" fmla="*/ 5736133 h 5736133"/>
              <a:gd name="connsiteX8" fmla="*/ 6057805 w 12117709"/>
              <a:gd name="connsiteY8" fmla="*/ 3869880 h 5736133"/>
              <a:gd name="connsiteX9" fmla="*/ 7465565 w 12117709"/>
              <a:gd name="connsiteY9" fmla="*/ 3869880 h 5736133"/>
              <a:gd name="connsiteX10" fmla="*/ 7465565 w 12117709"/>
              <a:gd name="connsiteY10" fmla="*/ 5277640 h 5736133"/>
              <a:gd name="connsiteX11" fmla="*/ 6057805 w 12117709"/>
              <a:gd name="connsiteY11" fmla="*/ 5277640 h 5736133"/>
              <a:gd name="connsiteX12" fmla="*/ 2945259 w 12117709"/>
              <a:gd name="connsiteY12" fmla="*/ 3869880 h 5736133"/>
              <a:gd name="connsiteX13" fmla="*/ 4353019 w 12117709"/>
              <a:gd name="connsiteY13" fmla="*/ 3869880 h 5736133"/>
              <a:gd name="connsiteX14" fmla="*/ 4353019 w 12117709"/>
              <a:gd name="connsiteY14" fmla="*/ 5277640 h 5736133"/>
              <a:gd name="connsiteX15" fmla="*/ 2945259 w 12117709"/>
              <a:gd name="connsiteY15" fmla="*/ 5277640 h 5736133"/>
              <a:gd name="connsiteX16" fmla="*/ 0 w 12117709"/>
              <a:gd name="connsiteY16" fmla="*/ 3869880 h 5736133"/>
              <a:gd name="connsiteX17" fmla="*/ 1240472 w 12117709"/>
              <a:gd name="connsiteY17" fmla="*/ 3869880 h 5736133"/>
              <a:gd name="connsiteX18" fmla="*/ 1240472 w 12117709"/>
              <a:gd name="connsiteY18" fmla="*/ 5277640 h 5736133"/>
              <a:gd name="connsiteX19" fmla="*/ 0 w 12117709"/>
              <a:gd name="connsiteY19" fmla="*/ 5277640 h 5736133"/>
              <a:gd name="connsiteX20" fmla="*/ 4501532 w 12117709"/>
              <a:gd name="connsiteY20" fmla="*/ 3017172 h 5736133"/>
              <a:gd name="connsiteX21" fmla="*/ 5909292 w 12117709"/>
              <a:gd name="connsiteY21" fmla="*/ 3017172 h 5736133"/>
              <a:gd name="connsiteX22" fmla="*/ 5909292 w 12117709"/>
              <a:gd name="connsiteY22" fmla="*/ 4424932 h 5736133"/>
              <a:gd name="connsiteX23" fmla="*/ 4501532 w 12117709"/>
              <a:gd name="connsiteY23" fmla="*/ 4424932 h 5736133"/>
              <a:gd name="connsiteX24" fmla="*/ 7605740 w 12117709"/>
              <a:gd name="connsiteY24" fmla="*/ 3015778 h 5736133"/>
              <a:gd name="connsiteX25" fmla="*/ 9013500 w 12117709"/>
              <a:gd name="connsiteY25" fmla="*/ 3015778 h 5736133"/>
              <a:gd name="connsiteX26" fmla="*/ 9013500 w 12117709"/>
              <a:gd name="connsiteY26" fmla="*/ 4423538 h 5736133"/>
              <a:gd name="connsiteX27" fmla="*/ 7605740 w 12117709"/>
              <a:gd name="connsiteY27" fmla="*/ 4423538 h 5736133"/>
              <a:gd name="connsiteX28" fmla="*/ 1388986 w 12117709"/>
              <a:gd name="connsiteY28" fmla="*/ 3015778 h 5736133"/>
              <a:gd name="connsiteX29" fmla="*/ 2796747 w 12117709"/>
              <a:gd name="connsiteY29" fmla="*/ 3015778 h 5736133"/>
              <a:gd name="connsiteX30" fmla="*/ 2796747 w 12117709"/>
              <a:gd name="connsiteY30" fmla="*/ 4423538 h 5736133"/>
              <a:gd name="connsiteX31" fmla="*/ 1388986 w 12117709"/>
              <a:gd name="connsiteY31" fmla="*/ 4423538 h 5736133"/>
              <a:gd name="connsiteX32" fmla="*/ 9153676 w 12117709"/>
              <a:gd name="connsiteY32" fmla="*/ 2290382 h 5736133"/>
              <a:gd name="connsiteX33" fmla="*/ 10561436 w 12117709"/>
              <a:gd name="connsiteY33" fmla="*/ 2290382 h 5736133"/>
              <a:gd name="connsiteX34" fmla="*/ 10561436 w 12117709"/>
              <a:gd name="connsiteY34" fmla="*/ 3698142 h 5736133"/>
              <a:gd name="connsiteX35" fmla="*/ 9153676 w 12117709"/>
              <a:gd name="connsiteY35" fmla="*/ 3698142 h 5736133"/>
              <a:gd name="connsiteX36" fmla="*/ 6057805 w 12117709"/>
              <a:gd name="connsiteY36" fmla="*/ 2290382 h 5736133"/>
              <a:gd name="connsiteX37" fmla="*/ 7465565 w 12117709"/>
              <a:gd name="connsiteY37" fmla="*/ 2290382 h 5736133"/>
              <a:gd name="connsiteX38" fmla="*/ 7465565 w 12117709"/>
              <a:gd name="connsiteY38" fmla="*/ 3698142 h 5736133"/>
              <a:gd name="connsiteX39" fmla="*/ 6057805 w 12117709"/>
              <a:gd name="connsiteY39" fmla="*/ 3698142 h 5736133"/>
              <a:gd name="connsiteX40" fmla="*/ 10709949 w 12117709"/>
              <a:gd name="connsiteY40" fmla="*/ 1547359 h 5736133"/>
              <a:gd name="connsiteX41" fmla="*/ 12117709 w 12117709"/>
              <a:gd name="connsiteY41" fmla="*/ 1547359 h 5736133"/>
              <a:gd name="connsiteX42" fmla="*/ 12117709 w 12117709"/>
              <a:gd name="connsiteY42" fmla="*/ 2955119 h 5736133"/>
              <a:gd name="connsiteX43" fmla="*/ 10709949 w 12117709"/>
              <a:gd name="connsiteY43" fmla="*/ 2955119 h 5736133"/>
              <a:gd name="connsiteX44" fmla="*/ 7605740 w 12117709"/>
              <a:gd name="connsiteY44" fmla="*/ 1476179 h 5736133"/>
              <a:gd name="connsiteX45" fmla="*/ 9013500 w 12117709"/>
              <a:gd name="connsiteY45" fmla="*/ 1476179 h 5736133"/>
              <a:gd name="connsiteX46" fmla="*/ 9013500 w 12117709"/>
              <a:gd name="connsiteY46" fmla="*/ 2883939 h 5736133"/>
              <a:gd name="connsiteX47" fmla="*/ 7605740 w 12117709"/>
              <a:gd name="connsiteY47" fmla="*/ 2883939 h 5736133"/>
              <a:gd name="connsiteX48" fmla="*/ 1388986 w 12117709"/>
              <a:gd name="connsiteY48" fmla="*/ 1476179 h 5736133"/>
              <a:gd name="connsiteX49" fmla="*/ 2796746 w 12117709"/>
              <a:gd name="connsiteY49" fmla="*/ 1476179 h 5736133"/>
              <a:gd name="connsiteX50" fmla="*/ 2796746 w 12117709"/>
              <a:gd name="connsiteY50" fmla="*/ 2883939 h 5736133"/>
              <a:gd name="connsiteX51" fmla="*/ 1388986 w 12117709"/>
              <a:gd name="connsiteY51" fmla="*/ 2883939 h 5736133"/>
              <a:gd name="connsiteX52" fmla="*/ 10709949 w 12117709"/>
              <a:gd name="connsiteY52" fmla="*/ 0 h 5736133"/>
              <a:gd name="connsiteX53" fmla="*/ 12117709 w 12117709"/>
              <a:gd name="connsiteY53" fmla="*/ 0 h 5736133"/>
              <a:gd name="connsiteX54" fmla="*/ 12117709 w 12117709"/>
              <a:gd name="connsiteY54" fmla="*/ 1407760 h 5736133"/>
              <a:gd name="connsiteX55" fmla="*/ 10709949 w 12117709"/>
              <a:gd name="connsiteY55" fmla="*/ 1407760 h 573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17709" h="5736133">
                <a:moveTo>
                  <a:pt x="7605740" y="4568465"/>
                </a:moveTo>
                <a:lnTo>
                  <a:pt x="9013500" y="4568465"/>
                </a:lnTo>
                <a:lnTo>
                  <a:pt x="9013500" y="5736133"/>
                </a:lnTo>
                <a:lnTo>
                  <a:pt x="7605740" y="5736133"/>
                </a:lnTo>
                <a:close/>
                <a:moveTo>
                  <a:pt x="1388986" y="4568465"/>
                </a:moveTo>
                <a:lnTo>
                  <a:pt x="2796747" y="4568465"/>
                </a:lnTo>
                <a:lnTo>
                  <a:pt x="2796747" y="5736133"/>
                </a:lnTo>
                <a:lnTo>
                  <a:pt x="1388986" y="5736133"/>
                </a:lnTo>
                <a:close/>
                <a:moveTo>
                  <a:pt x="6057805" y="3869880"/>
                </a:moveTo>
                <a:lnTo>
                  <a:pt x="7465565" y="3869880"/>
                </a:lnTo>
                <a:lnTo>
                  <a:pt x="7465565" y="5277640"/>
                </a:lnTo>
                <a:lnTo>
                  <a:pt x="6057805" y="5277640"/>
                </a:lnTo>
                <a:close/>
                <a:moveTo>
                  <a:pt x="2945259" y="3869880"/>
                </a:moveTo>
                <a:lnTo>
                  <a:pt x="4353019" y="3869880"/>
                </a:lnTo>
                <a:lnTo>
                  <a:pt x="4353019" y="5277640"/>
                </a:lnTo>
                <a:lnTo>
                  <a:pt x="2945259" y="5277640"/>
                </a:lnTo>
                <a:close/>
                <a:moveTo>
                  <a:pt x="0" y="3869880"/>
                </a:moveTo>
                <a:lnTo>
                  <a:pt x="1240472" y="3869880"/>
                </a:lnTo>
                <a:lnTo>
                  <a:pt x="1240472" y="5277640"/>
                </a:lnTo>
                <a:lnTo>
                  <a:pt x="0" y="5277640"/>
                </a:lnTo>
                <a:close/>
                <a:moveTo>
                  <a:pt x="4501532" y="3017172"/>
                </a:moveTo>
                <a:lnTo>
                  <a:pt x="5909292" y="3017172"/>
                </a:lnTo>
                <a:lnTo>
                  <a:pt x="5909292" y="4424932"/>
                </a:lnTo>
                <a:lnTo>
                  <a:pt x="4501532" y="4424932"/>
                </a:lnTo>
                <a:close/>
                <a:moveTo>
                  <a:pt x="7605740" y="3015778"/>
                </a:moveTo>
                <a:lnTo>
                  <a:pt x="9013500" y="3015778"/>
                </a:lnTo>
                <a:lnTo>
                  <a:pt x="9013500" y="4423538"/>
                </a:lnTo>
                <a:lnTo>
                  <a:pt x="7605740" y="4423538"/>
                </a:lnTo>
                <a:close/>
                <a:moveTo>
                  <a:pt x="1388986" y="3015778"/>
                </a:moveTo>
                <a:lnTo>
                  <a:pt x="2796747" y="3015778"/>
                </a:lnTo>
                <a:lnTo>
                  <a:pt x="2796747" y="4423538"/>
                </a:lnTo>
                <a:lnTo>
                  <a:pt x="1388986" y="4423538"/>
                </a:lnTo>
                <a:close/>
                <a:moveTo>
                  <a:pt x="9153676" y="2290382"/>
                </a:moveTo>
                <a:lnTo>
                  <a:pt x="10561436" y="2290382"/>
                </a:lnTo>
                <a:lnTo>
                  <a:pt x="10561436" y="3698142"/>
                </a:lnTo>
                <a:lnTo>
                  <a:pt x="9153676" y="3698142"/>
                </a:lnTo>
                <a:close/>
                <a:moveTo>
                  <a:pt x="6057805" y="2290382"/>
                </a:moveTo>
                <a:lnTo>
                  <a:pt x="7465565" y="2290382"/>
                </a:lnTo>
                <a:lnTo>
                  <a:pt x="7465565" y="3698142"/>
                </a:lnTo>
                <a:lnTo>
                  <a:pt x="6057805" y="3698142"/>
                </a:lnTo>
                <a:close/>
                <a:moveTo>
                  <a:pt x="10709949" y="1547359"/>
                </a:moveTo>
                <a:lnTo>
                  <a:pt x="12117709" y="1547359"/>
                </a:lnTo>
                <a:lnTo>
                  <a:pt x="12117709" y="2955119"/>
                </a:lnTo>
                <a:lnTo>
                  <a:pt x="10709949" y="2955119"/>
                </a:lnTo>
                <a:close/>
                <a:moveTo>
                  <a:pt x="7605740" y="1476179"/>
                </a:moveTo>
                <a:lnTo>
                  <a:pt x="9013500" y="1476179"/>
                </a:lnTo>
                <a:lnTo>
                  <a:pt x="9013500" y="2883939"/>
                </a:lnTo>
                <a:lnTo>
                  <a:pt x="7605740" y="2883939"/>
                </a:lnTo>
                <a:close/>
                <a:moveTo>
                  <a:pt x="1388986" y="1476179"/>
                </a:moveTo>
                <a:lnTo>
                  <a:pt x="2796746" y="1476179"/>
                </a:lnTo>
                <a:lnTo>
                  <a:pt x="2796746" y="2883939"/>
                </a:lnTo>
                <a:lnTo>
                  <a:pt x="1388986" y="2883939"/>
                </a:lnTo>
                <a:close/>
                <a:moveTo>
                  <a:pt x="10709949" y="0"/>
                </a:moveTo>
                <a:lnTo>
                  <a:pt x="12117709" y="0"/>
                </a:lnTo>
                <a:lnTo>
                  <a:pt x="12117709" y="1407760"/>
                </a:lnTo>
                <a:lnTo>
                  <a:pt x="10709949" y="1407760"/>
                </a:lnTo>
                <a:close/>
              </a:path>
            </a:pathLst>
          </a:custGeom>
          <a:ln w="19050">
            <a:solidFill>
              <a:schemeClr val="tx1"/>
            </a:solidFill>
          </a:ln>
        </p:spPr>
        <p:txBody>
          <a:bodyPr wrap="square" anchor="ctr">
            <a:noAutofit/>
          </a:bodyPr>
          <a:lstStyle>
            <a:lvl1pPr algn="ctr">
              <a:defRPr b="1"/>
            </a:lvl1pPr>
          </a:lstStyle>
          <a:p>
            <a:r>
              <a:rPr lang="en-US" dirty="0"/>
              <a:t>Click to add picture</a:t>
            </a:r>
          </a:p>
        </p:txBody>
      </p:sp>
      <p:sp>
        <p:nvSpPr>
          <p:cNvPr id="2" name="Title 1">
            <a:extLst>
              <a:ext uri="{FF2B5EF4-FFF2-40B4-BE49-F238E27FC236}">
                <a16:creationId xmlns:a16="http://schemas.microsoft.com/office/drawing/2014/main" id="{553C5944-D4D2-4101-85AB-6578EB2D73CD}"/>
              </a:ext>
            </a:extLst>
          </p:cNvPr>
          <p:cNvSpPr>
            <a:spLocks noGrp="1"/>
          </p:cNvSpPr>
          <p:nvPr>
            <p:ph type="ctrTitle" hasCustomPrompt="1"/>
          </p:nvPr>
        </p:nvSpPr>
        <p:spPr>
          <a:xfrm>
            <a:off x="330630" y="248175"/>
            <a:ext cx="9056190" cy="914198"/>
          </a:xfrm>
          <a:prstGeom prst="rect">
            <a:avLst/>
          </a:prstGeom>
        </p:spPr>
        <p:txBody>
          <a:bodyPr anchor="t"/>
          <a:lstStyle>
            <a:lvl1pPr algn="l">
              <a:defRPr sz="5400">
                <a:solidFill>
                  <a:schemeClr val="tx2"/>
                </a:solidFill>
              </a:defRPr>
            </a:lvl1pPr>
          </a:lstStyle>
          <a:p>
            <a:r>
              <a:rPr lang="en-US" dirty="0"/>
              <a:t>TITLE</a:t>
            </a:r>
          </a:p>
        </p:txBody>
      </p:sp>
      <p:sp>
        <p:nvSpPr>
          <p:cNvPr id="3" name="Subtitle 2">
            <a:extLst>
              <a:ext uri="{FF2B5EF4-FFF2-40B4-BE49-F238E27FC236}">
                <a16:creationId xmlns:a16="http://schemas.microsoft.com/office/drawing/2014/main" id="{7AF864A7-1BA4-4743-8553-CD7292175BC0}"/>
              </a:ext>
            </a:extLst>
          </p:cNvPr>
          <p:cNvSpPr>
            <a:spLocks noGrp="1"/>
          </p:cNvSpPr>
          <p:nvPr>
            <p:ph type="subTitle" idx="1" hasCustomPrompt="1"/>
          </p:nvPr>
        </p:nvSpPr>
        <p:spPr>
          <a:xfrm>
            <a:off x="330630" y="1162373"/>
            <a:ext cx="9056190" cy="391005"/>
          </a:xfrm>
          <a:prstGeom prst="rect">
            <a:avLst/>
          </a:prstGeom>
        </p:spPr>
        <p:txBody>
          <a:bodyPr anchor="t"/>
          <a:lstStyle>
            <a:lvl1pPr marL="0" indent="0" algn="l">
              <a:buNone/>
              <a:defRPr sz="2400" b="1"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54" name="Subtitle 2">
            <a:extLst>
              <a:ext uri="{FF2B5EF4-FFF2-40B4-BE49-F238E27FC236}">
                <a16:creationId xmlns:a16="http://schemas.microsoft.com/office/drawing/2014/main" id="{DD4A7B5E-8B30-41A5-B392-20C6D508545F}"/>
              </a:ext>
            </a:extLst>
          </p:cNvPr>
          <p:cNvSpPr txBox="1">
            <a:spLocks/>
          </p:cNvSpPr>
          <p:nvPr userDrawn="1"/>
        </p:nvSpPr>
        <p:spPr>
          <a:xfrm>
            <a:off x="9156361" y="5161401"/>
            <a:ext cx="1706110" cy="35010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Wingdings" panose="05000000000000000000" pitchFamily="2" charset="2"/>
              <a:buNone/>
              <a:defRPr sz="2400" kern="1200" baseline="0">
                <a:solidFill>
                  <a:schemeClr val="bg2"/>
                </a:solidFill>
                <a:latin typeface="+mn-lt"/>
                <a:ea typeface="+mn-ea"/>
                <a:cs typeface="+mn-cs"/>
              </a:defRPr>
            </a:lvl1pPr>
            <a:lvl2pPr marL="457200" indent="0" algn="ctr" defTabSz="914400" rtl="0" eaLnBrk="1" latinLnBrk="0" hangingPunct="1">
              <a:lnSpc>
                <a:spcPct val="90000"/>
              </a:lnSpc>
              <a:spcBef>
                <a:spcPts val="500"/>
              </a:spcBef>
              <a:buFont typeface="Courier New" panose="02070309020205020404" pitchFamily="49" charset="0"/>
              <a:buNone/>
              <a:defRPr sz="2000" kern="1200" baseline="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baseline="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2000" b="1" i="0" dirty="0">
                <a:solidFill>
                  <a:schemeClr val="tx2"/>
                </a:solidFill>
                <a:latin typeface="+mn-lt"/>
              </a:rPr>
              <a:t>Presented By:</a:t>
            </a:r>
          </a:p>
          <a:p>
            <a:endParaRPr lang="en-US" b="1" i="0" dirty="0">
              <a:solidFill>
                <a:schemeClr val="accent4"/>
              </a:solidFill>
            </a:endParaRPr>
          </a:p>
        </p:txBody>
      </p:sp>
      <p:sp>
        <p:nvSpPr>
          <p:cNvPr id="55" name="TextBox 54">
            <a:extLst>
              <a:ext uri="{FF2B5EF4-FFF2-40B4-BE49-F238E27FC236}">
                <a16:creationId xmlns:a16="http://schemas.microsoft.com/office/drawing/2014/main" id="{C0BADF9B-EF62-4C95-A825-8E642B6C9F22}"/>
              </a:ext>
            </a:extLst>
          </p:cNvPr>
          <p:cNvSpPr txBox="1"/>
          <p:nvPr userDrawn="1"/>
        </p:nvSpPr>
        <p:spPr>
          <a:xfrm>
            <a:off x="347680" y="1635439"/>
            <a:ext cx="2382073" cy="369332"/>
          </a:xfrm>
          <a:prstGeom prst="rect">
            <a:avLst/>
          </a:prstGeom>
          <a:noFill/>
        </p:spPr>
        <p:txBody>
          <a:bodyPr wrap="square" rtlCol="0">
            <a:spAutoFit/>
          </a:bodyPr>
          <a:lstStyle/>
          <a:p>
            <a:fld id="{25C5C0BF-A659-4642-9B59-36691FC3EB3C}" type="datetime4">
              <a:rPr lang="en-US" b="1" i="0" smtClean="0">
                <a:solidFill>
                  <a:schemeClr val="tx2"/>
                </a:solidFill>
              </a:rPr>
              <a:t>May 12, 2022</a:t>
            </a:fld>
            <a:endParaRPr lang="en-US" b="1" i="0" dirty="0">
              <a:solidFill>
                <a:schemeClr val="tx2"/>
              </a:solidFill>
            </a:endParaRPr>
          </a:p>
        </p:txBody>
      </p:sp>
      <p:sp>
        <p:nvSpPr>
          <p:cNvPr id="57" name="Text Placeholder 56">
            <a:extLst>
              <a:ext uri="{FF2B5EF4-FFF2-40B4-BE49-F238E27FC236}">
                <a16:creationId xmlns:a16="http://schemas.microsoft.com/office/drawing/2014/main" id="{8D29CA6F-FAAD-42B0-B413-52C7EB6977DD}"/>
              </a:ext>
            </a:extLst>
          </p:cNvPr>
          <p:cNvSpPr>
            <a:spLocks noGrp="1"/>
          </p:cNvSpPr>
          <p:nvPr>
            <p:ph type="body" sz="quarter" idx="11" hasCustomPrompt="1"/>
          </p:nvPr>
        </p:nvSpPr>
        <p:spPr>
          <a:xfrm>
            <a:off x="9160191" y="5511852"/>
            <a:ext cx="2317124" cy="306064"/>
          </a:xfrm>
        </p:spPr>
        <p:txBody>
          <a:bodyPr anchor="t">
            <a:normAutofit/>
          </a:bodyPr>
          <a:lstStyle>
            <a:lvl1pPr>
              <a:spcBef>
                <a:spcPts val="0"/>
              </a:spcBef>
              <a:defRPr sz="1600" b="1" i="0">
                <a:solidFill>
                  <a:schemeClr val="tx1"/>
                </a:solidFill>
              </a:defRPr>
            </a:lvl1pPr>
          </a:lstStyle>
          <a:p>
            <a:pPr lvl="0"/>
            <a:r>
              <a:rPr lang="en-US" dirty="0"/>
              <a:t>Name</a:t>
            </a:r>
          </a:p>
        </p:txBody>
      </p:sp>
      <p:sp>
        <p:nvSpPr>
          <p:cNvPr id="58" name="Text Placeholder 56">
            <a:extLst>
              <a:ext uri="{FF2B5EF4-FFF2-40B4-BE49-F238E27FC236}">
                <a16:creationId xmlns:a16="http://schemas.microsoft.com/office/drawing/2014/main" id="{ECFE6F6F-6668-48D2-AD49-B777D255EAD3}"/>
              </a:ext>
            </a:extLst>
          </p:cNvPr>
          <p:cNvSpPr>
            <a:spLocks noGrp="1"/>
          </p:cNvSpPr>
          <p:nvPr>
            <p:ph type="body" sz="quarter" idx="12" hasCustomPrompt="1"/>
          </p:nvPr>
        </p:nvSpPr>
        <p:spPr>
          <a:xfrm>
            <a:off x="9160191" y="5817916"/>
            <a:ext cx="2317124" cy="679423"/>
          </a:xfrm>
        </p:spPr>
        <p:txBody>
          <a:bodyPr anchor="t">
            <a:normAutofit/>
          </a:bodyPr>
          <a:lstStyle>
            <a:lvl1pPr>
              <a:spcBef>
                <a:spcPts val="0"/>
              </a:spcBef>
              <a:defRPr sz="1400" b="0" i="1">
                <a:solidFill>
                  <a:schemeClr val="tx1"/>
                </a:solidFill>
              </a:defRPr>
            </a:lvl1pPr>
          </a:lstStyle>
          <a:p>
            <a:pPr lvl="0"/>
            <a:r>
              <a:rPr lang="en-US" dirty="0"/>
              <a:t>Title</a:t>
            </a:r>
          </a:p>
        </p:txBody>
      </p:sp>
      <p:pic>
        <p:nvPicPr>
          <p:cNvPr id="12" name="Picture 11">
            <a:extLst>
              <a:ext uri="{FF2B5EF4-FFF2-40B4-BE49-F238E27FC236}">
                <a16:creationId xmlns:a16="http://schemas.microsoft.com/office/drawing/2014/main" id="{07D79CD1-662C-417C-9EFE-FDD65977F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8831" y="133142"/>
            <a:ext cx="563438" cy="116702"/>
          </a:xfrm>
          <a:prstGeom prst="rect">
            <a:avLst/>
          </a:prstGeom>
        </p:spPr>
      </p:pic>
      <p:sp>
        <p:nvSpPr>
          <p:cNvPr id="8" name="Rectangle 7">
            <a:extLst>
              <a:ext uri="{FF2B5EF4-FFF2-40B4-BE49-F238E27FC236}">
                <a16:creationId xmlns:a16="http://schemas.microsoft.com/office/drawing/2014/main" id="{CA08EDBB-6636-48AD-89AA-BF4D3699F76D}"/>
              </a:ext>
            </a:extLst>
          </p:cNvPr>
          <p:cNvSpPr/>
          <p:nvPr userDrawn="1"/>
        </p:nvSpPr>
        <p:spPr>
          <a:xfrm>
            <a:off x="2945259" y="3435159"/>
            <a:ext cx="1407760" cy="140776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DFDAFB2-9665-46C7-A71E-52055FEA8B16}"/>
              </a:ext>
            </a:extLst>
          </p:cNvPr>
          <p:cNvSpPr/>
          <p:nvPr userDrawn="1"/>
        </p:nvSpPr>
        <p:spPr>
          <a:xfrm>
            <a:off x="4501532" y="5695627"/>
            <a:ext cx="1407760" cy="1162373"/>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D78F19B-66CD-44F6-BC74-F725CC4E02D2}"/>
              </a:ext>
            </a:extLst>
          </p:cNvPr>
          <p:cNvSpPr/>
          <p:nvPr userDrawn="1"/>
        </p:nvSpPr>
        <p:spPr>
          <a:xfrm>
            <a:off x="9153676" y="1864802"/>
            <a:ext cx="1407760" cy="140776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70B8433-76B7-45E4-918A-B382ADC3D613}"/>
              </a:ext>
            </a:extLst>
          </p:cNvPr>
          <p:cNvSpPr/>
          <p:nvPr userDrawn="1"/>
        </p:nvSpPr>
        <p:spPr>
          <a:xfrm>
            <a:off x="0" y="3433765"/>
            <a:ext cx="1257148" cy="140776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6092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 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15" name="Text Placeholder 4">
            <a:extLst>
              <a:ext uri="{FF2B5EF4-FFF2-40B4-BE49-F238E27FC236}">
                <a16:creationId xmlns:a16="http://schemas.microsoft.com/office/drawing/2014/main" id="{85EDA3D6-1E60-4687-89EA-157FAAC24814}"/>
              </a:ext>
            </a:extLst>
          </p:cNvPr>
          <p:cNvSpPr>
            <a:spLocks noGrp="1"/>
          </p:cNvSpPr>
          <p:nvPr>
            <p:ph type="body" sz="quarter" idx="25" hasCustomPrompt="1"/>
          </p:nvPr>
        </p:nvSpPr>
        <p:spPr>
          <a:xfrm>
            <a:off x="634091" y="1178358"/>
            <a:ext cx="7505074" cy="5298401"/>
          </a:xfrm>
        </p:spPr>
        <p:txBody>
          <a:bodyPr>
            <a:normAutofit/>
          </a:bodyPr>
          <a:lstStyle>
            <a:lvl1pPr marL="342900" indent="-342900">
              <a:buClr>
                <a:schemeClr val="tx2"/>
              </a:buClr>
              <a:buFont typeface="Wingdings" panose="05000000000000000000" pitchFamily="2" charset="2"/>
              <a:buChar char="Ø"/>
              <a:defRPr sz="2200" b="0"/>
            </a:lvl1pPr>
            <a:lvl2pPr marL="457200" indent="0">
              <a:buClr>
                <a:schemeClr val="tx2"/>
              </a:buClr>
              <a:buFont typeface="Wingdings" panose="05000000000000000000" pitchFamily="2" charset="2"/>
              <a:buNone/>
              <a:defRPr sz="2500">
                <a:solidFill>
                  <a:schemeClr val="bg1"/>
                </a:solidFill>
              </a:defRPr>
            </a:lvl2pPr>
            <a:lvl3pPr marL="914400" indent="0">
              <a:buClr>
                <a:schemeClr val="tx2"/>
              </a:buClr>
              <a:buFont typeface="Arial" panose="020B0604020202020204" pitchFamily="34" charset="0"/>
              <a:buNone/>
              <a:defRPr sz="2500">
                <a:solidFill>
                  <a:schemeClr val="bg1"/>
                </a:solidFill>
              </a:defRPr>
            </a:lvl3pPr>
            <a:lvl4pPr marL="1371600" indent="0">
              <a:buClr>
                <a:schemeClr val="tx2"/>
              </a:buClr>
              <a:buNone/>
              <a:defRPr sz="2500">
                <a:solidFill>
                  <a:schemeClr val="bg1"/>
                </a:solidFill>
              </a:defRPr>
            </a:lvl4pPr>
            <a:lvl5pPr>
              <a:buClr>
                <a:schemeClr val="tx2"/>
              </a:buClr>
              <a:defRPr sz="2500">
                <a:solidFill>
                  <a:schemeClr val="bg1"/>
                </a:solidFill>
              </a:defRPr>
            </a:lvl5pPr>
          </a:lstStyle>
          <a:p>
            <a:pPr lvl="0"/>
            <a:r>
              <a:rPr lang="en-US" dirty="0"/>
              <a:t>List</a:t>
            </a:r>
          </a:p>
          <a:p>
            <a:pPr lvl="0"/>
            <a:endParaRPr lang="en-US" dirty="0"/>
          </a:p>
          <a:p>
            <a:pPr lvl="0"/>
            <a:endParaRPr lang="en-US" dirty="0"/>
          </a:p>
        </p:txBody>
      </p:sp>
      <p:sp>
        <p:nvSpPr>
          <p:cNvPr id="17" name="Title 1">
            <a:extLst>
              <a:ext uri="{FF2B5EF4-FFF2-40B4-BE49-F238E27FC236}">
                <a16:creationId xmlns:a16="http://schemas.microsoft.com/office/drawing/2014/main" id="{4D8A575A-EEB5-42D1-8F01-5FED2065D3D6}"/>
              </a:ext>
            </a:extLst>
          </p:cNvPr>
          <p:cNvSpPr>
            <a:spLocks noGrp="1"/>
          </p:cNvSpPr>
          <p:nvPr>
            <p:ph type="title" hasCustomPrompt="1"/>
          </p:nvPr>
        </p:nvSpPr>
        <p:spPr>
          <a:xfrm>
            <a:off x="634092" y="390836"/>
            <a:ext cx="9591316" cy="718551"/>
          </a:xfrm>
        </p:spPr>
        <p:txBody>
          <a:bodyPr anchor="ctr"/>
          <a:lstStyle>
            <a:lvl1pPr>
              <a:defRPr>
                <a:solidFill>
                  <a:schemeClr val="tx2"/>
                </a:solidFill>
              </a:defRPr>
            </a:lvl1pPr>
          </a:lstStyle>
          <a:p>
            <a:r>
              <a:rPr lang="en-US" dirty="0"/>
              <a:t>TITLE</a:t>
            </a:r>
          </a:p>
        </p:txBody>
      </p:sp>
      <p:sp>
        <p:nvSpPr>
          <p:cNvPr id="27" name="Rectangle 26">
            <a:extLst>
              <a:ext uri="{FF2B5EF4-FFF2-40B4-BE49-F238E27FC236}">
                <a16:creationId xmlns:a16="http://schemas.microsoft.com/office/drawing/2014/main" id="{35A06A38-AF8F-4B24-AD3C-AC4BAD7D2862}"/>
              </a:ext>
            </a:extLst>
          </p:cNvPr>
          <p:cNvSpPr/>
          <p:nvPr userDrawn="1"/>
        </p:nvSpPr>
        <p:spPr>
          <a:xfrm>
            <a:off x="8156369" y="5273385"/>
            <a:ext cx="1407760" cy="140776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33">
            <a:extLst>
              <a:ext uri="{FF2B5EF4-FFF2-40B4-BE49-F238E27FC236}">
                <a16:creationId xmlns:a16="http://schemas.microsoft.com/office/drawing/2014/main" id="{03AF9E57-92D3-413E-A0FD-9EE4D9A00B79}"/>
              </a:ext>
            </a:extLst>
          </p:cNvPr>
          <p:cNvSpPr>
            <a:spLocks noGrp="1"/>
          </p:cNvSpPr>
          <p:nvPr>
            <p:ph type="pic" sz="quarter" idx="30" hasCustomPrompt="1"/>
          </p:nvPr>
        </p:nvSpPr>
        <p:spPr>
          <a:xfrm>
            <a:off x="6634663" y="1897430"/>
            <a:ext cx="5557337" cy="4960570"/>
          </a:xfrm>
          <a:custGeom>
            <a:avLst/>
            <a:gdLst>
              <a:gd name="connsiteX0" fmla="*/ 0 w 5557337"/>
              <a:gd name="connsiteY0" fmla="*/ 4101633 h 4960570"/>
              <a:gd name="connsiteX1" fmla="*/ 1409700 w 5557337"/>
              <a:gd name="connsiteY1" fmla="*/ 4101633 h 4960570"/>
              <a:gd name="connsiteX2" fmla="*/ 1409700 w 5557337"/>
              <a:gd name="connsiteY2" fmla="*/ 4960570 h 4960570"/>
              <a:gd name="connsiteX3" fmla="*/ 0 w 5557337"/>
              <a:gd name="connsiteY3" fmla="*/ 4960570 h 4960570"/>
              <a:gd name="connsiteX4" fmla="*/ 4574205 w 5557337"/>
              <a:gd name="connsiteY4" fmla="*/ 3068017 h 4960570"/>
              <a:gd name="connsiteX5" fmla="*/ 5557337 w 5557337"/>
              <a:gd name="connsiteY5" fmla="*/ 3068017 h 4960570"/>
              <a:gd name="connsiteX6" fmla="*/ 5557337 w 5557337"/>
              <a:gd name="connsiteY6" fmla="*/ 4476129 h 4960570"/>
              <a:gd name="connsiteX7" fmla="*/ 4574205 w 5557337"/>
              <a:gd name="connsiteY7" fmla="*/ 4476129 h 4960570"/>
              <a:gd name="connsiteX8" fmla="*/ 3043412 w 5557337"/>
              <a:gd name="connsiteY8" fmla="*/ 2598266 h 4960570"/>
              <a:gd name="connsiteX9" fmla="*/ 4453112 w 5557337"/>
              <a:gd name="connsiteY9" fmla="*/ 2598266 h 4960570"/>
              <a:gd name="connsiteX10" fmla="*/ 4453112 w 5557337"/>
              <a:gd name="connsiteY10" fmla="*/ 4006378 h 4960570"/>
              <a:gd name="connsiteX11" fmla="*/ 3043412 w 5557337"/>
              <a:gd name="connsiteY11" fmla="*/ 4006378 h 4960570"/>
              <a:gd name="connsiteX12" fmla="*/ 1520736 w 5557337"/>
              <a:gd name="connsiteY12" fmla="*/ 1838283 h 4960570"/>
              <a:gd name="connsiteX13" fmla="*/ 2930436 w 5557337"/>
              <a:gd name="connsiteY13" fmla="*/ 1838283 h 4960570"/>
              <a:gd name="connsiteX14" fmla="*/ 2930436 w 5557337"/>
              <a:gd name="connsiteY14" fmla="*/ 3246395 h 4960570"/>
              <a:gd name="connsiteX15" fmla="*/ 1520736 w 5557337"/>
              <a:gd name="connsiteY15" fmla="*/ 3246395 h 4960570"/>
              <a:gd name="connsiteX16" fmla="*/ 3043412 w 5557337"/>
              <a:gd name="connsiteY16" fmla="*/ 1061716 h 4960570"/>
              <a:gd name="connsiteX17" fmla="*/ 4453112 w 5557337"/>
              <a:gd name="connsiteY17" fmla="*/ 1061716 h 4960570"/>
              <a:gd name="connsiteX18" fmla="*/ 4453112 w 5557337"/>
              <a:gd name="connsiteY18" fmla="*/ 2469828 h 4960570"/>
              <a:gd name="connsiteX19" fmla="*/ 3043412 w 5557337"/>
              <a:gd name="connsiteY19" fmla="*/ 2469828 h 4960570"/>
              <a:gd name="connsiteX20" fmla="*/ 4574205 w 5557337"/>
              <a:gd name="connsiteY20" fmla="*/ 0 h 4960570"/>
              <a:gd name="connsiteX21" fmla="*/ 5557337 w 5557337"/>
              <a:gd name="connsiteY21" fmla="*/ 0 h 4960570"/>
              <a:gd name="connsiteX22" fmla="*/ 5557337 w 5557337"/>
              <a:gd name="connsiteY22" fmla="*/ 1408112 h 4960570"/>
              <a:gd name="connsiteX23" fmla="*/ 4574205 w 5557337"/>
              <a:gd name="connsiteY23" fmla="*/ 1408112 h 496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7337" h="4960570">
                <a:moveTo>
                  <a:pt x="0" y="4101633"/>
                </a:moveTo>
                <a:lnTo>
                  <a:pt x="1409700" y="4101633"/>
                </a:lnTo>
                <a:lnTo>
                  <a:pt x="1409700" y="4960570"/>
                </a:lnTo>
                <a:lnTo>
                  <a:pt x="0" y="4960570"/>
                </a:lnTo>
                <a:close/>
                <a:moveTo>
                  <a:pt x="4574205" y="3068017"/>
                </a:moveTo>
                <a:lnTo>
                  <a:pt x="5557337" y="3068017"/>
                </a:lnTo>
                <a:lnTo>
                  <a:pt x="5557337" y="4476129"/>
                </a:lnTo>
                <a:lnTo>
                  <a:pt x="4574205" y="4476129"/>
                </a:lnTo>
                <a:close/>
                <a:moveTo>
                  <a:pt x="3043412" y="2598266"/>
                </a:moveTo>
                <a:lnTo>
                  <a:pt x="4453112" y="2598266"/>
                </a:lnTo>
                <a:lnTo>
                  <a:pt x="4453112" y="4006378"/>
                </a:lnTo>
                <a:lnTo>
                  <a:pt x="3043412" y="4006378"/>
                </a:lnTo>
                <a:close/>
                <a:moveTo>
                  <a:pt x="1520736" y="1838283"/>
                </a:moveTo>
                <a:lnTo>
                  <a:pt x="2930436" y="1838283"/>
                </a:lnTo>
                <a:lnTo>
                  <a:pt x="2930436" y="3246395"/>
                </a:lnTo>
                <a:lnTo>
                  <a:pt x="1520736" y="3246395"/>
                </a:lnTo>
                <a:close/>
                <a:moveTo>
                  <a:pt x="3043412" y="1061716"/>
                </a:moveTo>
                <a:lnTo>
                  <a:pt x="4453112" y="1061716"/>
                </a:lnTo>
                <a:lnTo>
                  <a:pt x="4453112" y="2469828"/>
                </a:lnTo>
                <a:lnTo>
                  <a:pt x="3043412" y="2469828"/>
                </a:lnTo>
                <a:close/>
                <a:moveTo>
                  <a:pt x="4574205" y="0"/>
                </a:moveTo>
                <a:lnTo>
                  <a:pt x="5557337" y="0"/>
                </a:lnTo>
                <a:lnTo>
                  <a:pt x="5557337" y="1408112"/>
                </a:lnTo>
                <a:lnTo>
                  <a:pt x="4574205" y="1408112"/>
                </a:lnTo>
                <a:close/>
              </a:path>
            </a:pathLst>
          </a:custGeom>
          <a:ln w="19050">
            <a:solidFill>
              <a:schemeClr val="tx1"/>
            </a:solidFill>
          </a:ln>
        </p:spPr>
        <p:txBody>
          <a:bodyPr wrap="square" anchor="ctr">
            <a:noAutofit/>
          </a:bodyPr>
          <a:lstStyle>
            <a:lvl1pPr algn="ctr">
              <a:defRPr b="1"/>
            </a:lvl1pPr>
          </a:lstStyle>
          <a:p>
            <a:r>
              <a:rPr lang="en-US" dirty="0"/>
              <a:t>Click to add Picture</a:t>
            </a:r>
          </a:p>
        </p:txBody>
      </p:sp>
      <p:sp>
        <p:nvSpPr>
          <p:cNvPr id="32" name="Rectangle 31">
            <a:extLst>
              <a:ext uri="{FF2B5EF4-FFF2-40B4-BE49-F238E27FC236}">
                <a16:creationId xmlns:a16="http://schemas.microsoft.com/office/drawing/2014/main" id="{3B440E69-5B95-4399-9D74-4C6508D3FAC9}"/>
              </a:ext>
            </a:extLst>
          </p:cNvPr>
          <p:cNvSpPr/>
          <p:nvPr userDrawn="1"/>
        </p:nvSpPr>
        <p:spPr>
          <a:xfrm>
            <a:off x="11209838" y="3439060"/>
            <a:ext cx="982162" cy="140776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138BE62-CD83-46A4-9D7A-0B1D45514C04}"/>
              </a:ext>
            </a:extLst>
          </p:cNvPr>
          <p:cNvSpPr txBox="1"/>
          <p:nvPr userDrawn="1"/>
        </p:nvSpPr>
        <p:spPr>
          <a:xfrm>
            <a:off x="5290739"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180856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 Text / 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144" name="Text Placeholder 4">
            <a:extLst>
              <a:ext uri="{FF2B5EF4-FFF2-40B4-BE49-F238E27FC236}">
                <a16:creationId xmlns:a16="http://schemas.microsoft.com/office/drawing/2014/main" id="{E724BF50-73F7-4EBD-A679-E7B5533A7D23}"/>
              </a:ext>
            </a:extLst>
          </p:cNvPr>
          <p:cNvSpPr>
            <a:spLocks noGrp="1"/>
          </p:cNvSpPr>
          <p:nvPr>
            <p:ph type="body" sz="quarter" idx="21" hasCustomPrompt="1"/>
          </p:nvPr>
        </p:nvSpPr>
        <p:spPr>
          <a:xfrm>
            <a:off x="634091" y="2165921"/>
            <a:ext cx="7548617" cy="4244184"/>
          </a:xfrm>
        </p:spPr>
        <p:txBody>
          <a:bodyPr/>
          <a:lstStyle>
            <a:lvl1pPr marL="342900" indent="-342900">
              <a:buClr>
                <a:schemeClr val="tx2"/>
              </a:buClr>
              <a:buFont typeface="Wingdings" panose="05000000000000000000" pitchFamily="2" charset="2"/>
              <a:buChar char="Ø"/>
              <a:defRPr sz="2200" b="0"/>
            </a:lvl1pPr>
            <a:lvl2pPr marL="457200" indent="0">
              <a:buClr>
                <a:schemeClr val="tx2"/>
              </a:buClr>
              <a:buFont typeface="Wingdings" panose="05000000000000000000" pitchFamily="2" charset="2"/>
              <a:buNone/>
              <a:defRPr sz="2500">
                <a:solidFill>
                  <a:schemeClr val="bg1"/>
                </a:solidFill>
              </a:defRPr>
            </a:lvl2pPr>
            <a:lvl3pPr marL="914400" indent="0">
              <a:buClr>
                <a:schemeClr val="tx2"/>
              </a:buClr>
              <a:buFont typeface="Arial" panose="020B0604020202020204" pitchFamily="34" charset="0"/>
              <a:buNone/>
              <a:defRPr sz="2500">
                <a:solidFill>
                  <a:schemeClr val="bg1"/>
                </a:solidFill>
              </a:defRPr>
            </a:lvl3pPr>
            <a:lvl4pPr marL="1371600" indent="0">
              <a:buClr>
                <a:schemeClr val="tx2"/>
              </a:buClr>
              <a:buNone/>
              <a:defRPr sz="2500">
                <a:solidFill>
                  <a:schemeClr val="bg1"/>
                </a:solidFill>
              </a:defRPr>
            </a:lvl4pPr>
            <a:lvl5pPr>
              <a:buClr>
                <a:schemeClr val="tx2"/>
              </a:buClr>
              <a:defRPr sz="2500">
                <a:solidFill>
                  <a:schemeClr val="bg1"/>
                </a:solidFill>
              </a:defRPr>
            </a:lvl5pPr>
          </a:lstStyle>
          <a:p>
            <a:pPr lvl="0"/>
            <a:r>
              <a:rPr lang="en-US" dirty="0"/>
              <a:t>List</a:t>
            </a:r>
          </a:p>
          <a:p>
            <a:pPr lvl="0"/>
            <a:endParaRPr lang="en-US" dirty="0"/>
          </a:p>
          <a:p>
            <a:pPr lvl="0"/>
            <a:endParaRPr lang="en-US" dirty="0"/>
          </a:p>
        </p:txBody>
      </p:sp>
      <p:sp>
        <p:nvSpPr>
          <p:cNvPr id="145" name="Text Placeholder 6">
            <a:extLst>
              <a:ext uri="{FF2B5EF4-FFF2-40B4-BE49-F238E27FC236}">
                <a16:creationId xmlns:a16="http://schemas.microsoft.com/office/drawing/2014/main" id="{DA79DD4C-E9BE-4F14-99A1-F8CC4F287117}"/>
              </a:ext>
            </a:extLst>
          </p:cNvPr>
          <p:cNvSpPr>
            <a:spLocks noGrp="1"/>
          </p:cNvSpPr>
          <p:nvPr>
            <p:ph type="body" sz="quarter" idx="22" hasCustomPrompt="1"/>
          </p:nvPr>
        </p:nvSpPr>
        <p:spPr>
          <a:xfrm>
            <a:off x="634091" y="1154046"/>
            <a:ext cx="10846789" cy="961635"/>
          </a:xfrm>
        </p:spPr>
        <p:txBody>
          <a:bodyPr/>
          <a:lstStyle>
            <a:lvl1pPr marL="0" indent="0" algn="l">
              <a:buFont typeface="Wingdings" panose="05000000000000000000" pitchFamily="2" charset="2"/>
              <a:buNone/>
              <a:defRPr sz="2200"/>
            </a:lvl1pPr>
            <a:lvl2pPr>
              <a:defRPr sz="2500" i="0">
                <a:solidFill>
                  <a:schemeClr val="bg1"/>
                </a:solidFill>
              </a:defRPr>
            </a:lvl2pPr>
            <a:lvl3pPr>
              <a:defRPr sz="2500" i="0">
                <a:solidFill>
                  <a:schemeClr val="bg1"/>
                </a:solidFill>
              </a:defRPr>
            </a:lvl3pPr>
            <a:lvl4pPr>
              <a:defRPr sz="2500" i="0">
                <a:solidFill>
                  <a:schemeClr val="bg1"/>
                </a:solidFill>
              </a:defRPr>
            </a:lvl4pPr>
            <a:lvl5pPr>
              <a:defRPr sz="2500" i="0">
                <a:solidFill>
                  <a:schemeClr val="bg1"/>
                </a:solidFill>
              </a:defRPr>
            </a:lvl5pPr>
          </a:lstStyle>
          <a:p>
            <a:pPr lvl="0"/>
            <a:r>
              <a:rPr lang="en-US" dirty="0"/>
              <a:t>Text</a:t>
            </a:r>
          </a:p>
          <a:p>
            <a:pPr lvl="0"/>
            <a:endParaRPr lang="en-US" dirty="0"/>
          </a:p>
        </p:txBody>
      </p:sp>
      <p:sp>
        <p:nvSpPr>
          <p:cNvPr id="158" name="Title 1">
            <a:extLst>
              <a:ext uri="{FF2B5EF4-FFF2-40B4-BE49-F238E27FC236}">
                <a16:creationId xmlns:a16="http://schemas.microsoft.com/office/drawing/2014/main" id="{FACF2305-76B4-443B-B97F-D51913FD29B8}"/>
              </a:ext>
            </a:extLst>
          </p:cNvPr>
          <p:cNvSpPr>
            <a:spLocks noGrp="1"/>
          </p:cNvSpPr>
          <p:nvPr>
            <p:ph type="title" hasCustomPrompt="1"/>
          </p:nvPr>
        </p:nvSpPr>
        <p:spPr>
          <a:xfrm>
            <a:off x="634092" y="390836"/>
            <a:ext cx="9591316" cy="718551"/>
          </a:xfrm>
        </p:spPr>
        <p:txBody>
          <a:bodyPr anchor="ctr"/>
          <a:lstStyle>
            <a:lvl1pPr>
              <a:defRPr>
                <a:solidFill>
                  <a:schemeClr val="tx2"/>
                </a:solidFill>
              </a:defRPr>
            </a:lvl1pPr>
          </a:lstStyle>
          <a:p>
            <a:r>
              <a:rPr lang="en-US" dirty="0"/>
              <a:t>TITLE</a:t>
            </a:r>
          </a:p>
        </p:txBody>
      </p:sp>
      <p:sp>
        <p:nvSpPr>
          <p:cNvPr id="25" name="Rectangle 24">
            <a:extLst>
              <a:ext uri="{FF2B5EF4-FFF2-40B4-BE49-F238E27FC236}">
                <a16:creationId xmlns:a16="http://schemas.microsoft.com/office/drawing/2014/main" id="{7B3847ED-96C1-482B-BED5-6ABDDAE393B0}"/>
              </a:ext>
            </a:extLst>
          </p:cNvPr>
          <p:cNvSpPr/>
          <p:nvPr userDrawn="1"/>
        </p:nvSpPr>
        <p:spPr>
          <a:xfrm>
            <a:off x="8156369" y="5273385"/>
            <a:ext cx="1407760" cy="140776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25">
            <a:extLst>
              <a:ext uri="{FF2B5EF4-FFF2-40B4-BE49-F238E27FC236}">
                <a16:creationId xmlns:a16="http://schemas.microsoft.com/office/drawing/2014/main" id="{3C65E17F-9BEC-4C7B-AE60-034D815F4067}"/>
              </a:ext>
            </a:extLst>
          </p:cNvPr>
          <p:cNvSpPr>
            <a:spLocks noGrp="1"/>
          </p:cNvSpPr>
          <p:nvPr>
            <p:ph type="pic" sz="quarter" idx="30" hasCustomPrompt="1"/>
          </p:nvPr>
        </p:nvSpPr>
        <p:spPr>
          <a:xfrm>
            <a:off x="6634663" y="1897430"/>
            <a:ext cx="5557337" cy="4960570"/>
          </a:xfrm>
          <a:custGeom>
            <a:avLst/>
            <a:gdLst>
              <a:gd name="connsiteX0" fmla="*/ 0 w 5557337"/>
              <a:gd name="connsiteY0" fmla="*/ 4101633 h 4960570"/>
              <a:gd name="connsiteX1" fmla="*/ 1409700 w 5557337"/>
              <a:gd name="connsiteY1" fmla="*/ 4101633 h 4960570"/>
              <a:gd name="connsiteX2" fmla="*/ 1409700 w 5557337"/>
              <a:gd name="connsiteY2" fmla="*/ 4960570 h 4960570"/>
              <a:gd name="connsiteX3" fmla="*/ 0 w 5557337"/>
              <a:gd name="connsiteY3" fmla="*/ 4960570 h 4960570"/>
              <a:gd name="connsiteX4" fmla="*/ 4574205 w 5557337"/>
              <a:gd name="connsiteY4" fmla="*/ 3068017 h 4960570"/>
              <a:gd name="connsiteX5" fmla="*/ 5557337 w 5557337"/>
              <a:gd name="connsiteY5" fmla="*/ 3068017 h 4960570"/>
              <a:gd name="connsiteX6" fmla="*/ 5557337 w 5557337"/>
              <a:gd name="connsiteY6" fmla="*/ 4476129 h 4960570"/>
              <a:gd name="connsiteX7" fmla="*/ 4574205 w 5557337"/>
              <a:gd name="connsiteY7" fmla="*/ 4476129 h 4960570"/>
              <a:gd name="connsiteX8" fmla="*/ 3043412 w 5557337"/>
              <a:gd name="connsiteY8" fmla="*/ 2598266 h 4960570"/>
              <a:gd name="connsiteX9" fmla="*/ 4453112 w 5557337"/>
              <a:gd name="connsiteY9" fmla="*/ 2598266 h 4960570"/>
              <a:gd name="connsiteX10" fmla="*/ 4453112 w 5557337"/>
              <a:gd name="connsiteY10" fmla="*/ 4006378 h 4960570"/>
              <a:gd name="connsiteX11" fmla="*/ 3043412 w 5557337"/>
              <a:gd name="connsiteY11" fmla="*/ 4006378 h 4960570"/>
              <a:gd name="connsiteX12" fmla="*/ 1520736 w 5557337"/>
              <a:gd name="connsiteY12" fmla="*/ 1838283 h 4960570"/>
              <a:gd name="connsiteX13" fmla="*/ 2930436 w 5557337"/>
              <a:gd name="connsiteY13" fmla="*/ 1838283 h 4960570"/>
              <a:gd name="connsiteX14" fmla="*/ 2930436 w 5557337"/>
              <a:gd name="connsiteY14" fmla="*/ 3246395 h 4960570"/>
              <a:gd name="connsiteX15" fmla="*/ 1520736 w 5557337"/>
              <a:gd name="connsiteY15" fmla="*/ 3246395 h 4960570"/>
              <a:gd name="connsiteX16" fmla="*/ 3043412 w 5557337"/>
              <a:gd name="connsiteY16" fmla="*/ 1061716 h 4960570"/>
              <a:gd name="connsiteX17" fmla="*/ 4453112 w 5557337"/>
              <a:gd name="connsiteY17" fmla="*/ 1061716 h 4960570"/>
              <a:gd name="connsiteX18" fmla="*/ 4453112 w 5557337"/>
              <a:gd name="connsiteY18" fmla="*/ 2469828 h 4960570"/>
              <a:gd name="connsiteX19" fmla="*/ 3043412 w 5557337"/>
              <a:gd name="connsiteY19" fmla="*/ 2469828 h 4960570"/>
              <a:gd name="connsiteX20" fmla="*/ 4574205 w 5557337"/>
              <a:gd name="connsiteY20" fmla="*/ 0 h 4960570"/>
              <a:gd name="connsiteX21" fmla="*/ 5557337 w 5557337"/>
              <a:gd name="connsiteY21" fmla="*/ 0 h 4960570"/>
              <a:gd name="connsiteX22" fmla="*/ 5557337 w 5557337"/>
              <a:gd name="connsiteY22" fmla="*/ 1408112 h 4960570"/>
              <a:gd name="connsiteX23" fmla="*/ 4574205 w 5557337"/>
              <a:gd name="connsiteY23" fmla="*/ 1408112 h 496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7337" h="4960570">
                <a:moveTo>
                  <a:pt x="0" y="4101633"/>
                </a:moveTo>
                <a:lnTo>
                  <a:pt x="1409700" y="4101633"/>
                </a:lnTo>
                <a:lnTo>
                  <a:pt x="1409700" y="4960570"/>
                </a:lnTo>
                <a:lnTo>
                  <a:pt x="0" y="4960570"/>
                </a:lnTo>
                <a:close/>
                <a:moveTo>
                  <a:pt x="4574205" y="3068017"/>
                </a:moveTo>
                <a:lnTo>
                  <a:pt x="5557337" y="3068017"/>
                </a:lnTo>
                <a:lnTo>
                  <a:pt x="5557337" y="4476129"/>
                </a:lnTo>
                <a:lnTo>
                  <a:pt x="4574205" y="4476129"/>
                </a:lnTo>
                <a:close/>
                <a:moveTo>
                  <a:pt x="3043412" y="2598266"/>
                </a:moveTo>
                <a:lnTo>
                  <a:pt x="4453112" y="2598266"/>
                </a:lnTo>
                <a:lnTo>
                  <a:pt x="4453112" y="4006378"/>
                </a:lnTo>
                <a:lnTo>
                  <a:pt x="3043412" y="4006378"/>
                </a:lnTo>
                <a:close/>
                <a:moveTo>
                  <a:pt x="1520736" y="1838283"/>
                </a:moveTo>
                <a:lnTo>
                  <a:pt x="2930436" y="1838283"/>
                </a:lnTo>
                <a:lnTo>
                  <a:pt x="2930436" y="3246395"/>
                </a:lnTo>
                <a:lnTo>
                  <a:pt x="1520736" y="3246395"/>
                </a:lnTo>
                <a:close/>
                <a:moveTo>
                  <a:pt x="3043412" y="1061716"/>
                </a:moveTo>
                <a:lnTo>
                  <a:pt x="4453112" y="1061716"/>
                </a:lnTo>
                <a:lnTo>
                  <a:pt x="4453112" y="2469828"/>
                </a:lnTo>
                <a:lnTo>
                  <a:pt x="3043412" y="2469828"/>
                </a:lnTo>
                <a:close/>
                <a:moveTo>
                  <a:pt x="4574205" y="0"/>
                </a:moveTo>
                <a:lnTo>
                  <a:pt x="5557337" y="0"/>
                </a:lnTo>
                <a:lnTo>
                  <a:pt x="5557337" y="1408112"/>
                </a:lnTo>
                <a:lnTo>
                  <a:pt x="4574205" y="1408112"/>
                </a:lnTo>
                <a:close/>
              </a:path>
            </a:pathLst>
          </a:custGeom>
          <a:ln w="19050">
            <a:solidFill>
              <a:schemeClr val="tx1"/>
            </a:solidFill>
          </a:ln>
        </p:spPr>
        <p:txBody>
          <a:bodyPr wrap="square" anchor="ctr">
            <a:noAutofit/>
          </a:bodyPr>
          <a:lstStyle>
            <a:lvl1pPr algn="ctr">
              <a:defRPr b="1"/>
            </a:lvl1pPr>
          </a:lstStyle>
          <a:p>
            <a:r>
              <a:rPr lang="en-US" dirty="0"/>
              <a:t>Click to add Picture</a:t>
            </a:r>
          </a:p>
        </p:txBody>
      </p:sp>
      <p:sp>
        <p:nvSpPr>
          <p:cNvPr id="27" name="Rectangle 26">
            <a:extLst>
              <a:ext uri="{FF2B5EF4-FFF2-40B4-BE49-F238E27FC236}">
                <a16:creationId xmlns:a16="http://schemas.microsoft.com/office/drawing/2014/main" id="{A7E6CE6C-BCBC-4781-A4E3-02EC941FE482}"/>
              </a:ext>
            </a:extLst>
          </p:cNvPr>
          <p:cNvSpPr/>
          <p:nvPr userDrawn="1"/>
        </p:nvSpPr>
        <p:spPr>
          <a:xfrm>
            <a:off x="11209838" y="3439060"/>
            <a:ext cx="982162" cy="140776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34EF125-BF7D-4A0F-AF67-7CFCAB4C093D}"/>
              </a:ext>
            </a:extLst>
          </p:cNvPr>
          <p:cNvSpPr txBox="1"/>
          <p:nvPr userDrawn="1"/>
        </p:nvSpPr>
        <p:spPr>
          <a:xfrm>
            <a:off x="5298691"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108295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ject / 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44" name="Text Placeholder 4">
            <a:extLst>
              <a:ext uri="{FF2B5EF4-FFF2-40B4-BE49-F238E27FC236}">
                <a16:creationId xmlns:a16="http://schemas.microsoft.com/office/drawing/2014/main" id="{9E08D578-DDF7-450F-8A19-200BEB0432A6}"/>
              </a:ext>
            </a:extLst>
          </p:cNvPr>
          <p:cNvSpPr>
            <a:spLocks noGrp="1"/>
          </p:cNvSpPr>
          <p:nvPr>
            <p:ph type="body" sz="quarter" idx="21" hasCustomPrompt="1"/>
          </p:nvPr>
        </p:nvSpPr>
        <p:spPr>
          <a:xfrm>
            <a:off x="634092" y="1173860"/>
            <a:ext cx="5461907" cy="5252299"/>
          </a:xfrm>
        </p:spPr>
        <p:txBody>
          <a:bodyPr anchor="ctr"/>
          <a:lstStyle>
            <a:lvl1pPr marL="342900" indent="-342900">
              <a:buClr>
                <a:schemeClr val="tx2"/>
              </a:buClr>
              <a:buFont typeface="Wingdings" panose="05000000000000000000" pitchFamily="2" charset="2"/>
              <a:buChar char="Ø"/>
              <a:defRPr sz="2200" b="0"/>
            </a:lvl1pPr>
            <a:lvl2pPr marL="457200" indent="0">
              <a:buClr>
                <a:schemeClr val="tx2"/>
              </a:buClr>
              <a:buFont typeface="Wingdings" panose="05000000000000000000" pitchFamily="2" charset="2"/>
              <a:buNone/>
              <a:defRPr sz="2500">
                <a:solidFill>
                  <a:schemeClr val="bg1"/>
                </a:solidFill>
              </a:defRPr>
            </a:lvl2pPr>
            <a:lvl3pPr marL="914400" indent="0">
              <a:buClr>
                <a:schemeClr val="tx2"/>
              </a:buClr>
              <a:buFont typeface="Arial" panose="020B0604020202020204" pitchFamily="34" charset="0"/>
              <a:buNone/>
              <a:defRPr sz="2500">
                <a:solidFill>
                  <a:schemeClr val="bg1"/>
                </a:solidFill>
              </a:defRPr>
            </a:lvl3pPr>
            <a:lvl4pPr marL="1371600" indent="0">
              <a:buClr>
                <a:schemeClr val="tx2"/>
              </a:buClr>
              <a:buNone/>
              <a:defRPr sz="2500">
                <a:solidFill>
                  <a:schemeClr val="bg1"/>
                </a:solidFill>
              </a:defRPr>
            </a:lvl4pPr>
            <a:lvl5pPr>
              <a:buClr>
                <a:schemeClr val="tx2"/>
              </a:buClr>
              <a:defRPr sz="2500">
                <a:solidFill>
                  <a:schemeClr val="bg1"/>
                </a:solidFill>
              </a:defRPr>
            </a:lvl5pPr>
          </a:lstStyle>
          <a:p>
            <a:pPr lvl="0"/>
            <a:r>
              <a:rPr lang="en-US" dirty="0"/>
              <a:t>List</a:t>
            </a:r>
          </a:p>
        </p:txBody>
      </p:sp>
      <p:sp>
        <p:nvSpPr>
          <p:cNvPr id="45" name="Content Placeholder 5">
            <a:extLst>
              <a:ext uri="{FF2B5EF4-FFF2-40B4-BE49-F238E27FC236}">
                <a16:creationId xmlns:a16="http://schemas.microsoft.com/office/drawing/2014/main" id="{3F5FFF0C-4ED5-4149-B0F5-4DCD399FA37D}"/>
              </a:ext>
            </a:extLst>
          </p:cNvPr>
          <p:cNvSpPr>
            <a:spLocks noGrp="1"/>
          </p:cNvSpPr>
          <p:nvPr>
            <p:ph sz="quarter" idx="23" hasCustomPrompt="1"/>
          </p:nvPr>
        </p:nvSpPr>
        <p:spPr>
          <a:xfrm>
            <a:off x="6179126" y="1173860"/>
            <a:ext cx="5263573" cy="5252300"/>
          </a:xfrm>
          <a:ln w="19050">
            <a:noFill/>
          </a:ln>
        </p:spPr>
        <p:txBody>
          <a:bodyPr anchor="ctr"/>
          <a:lstStyle>
            <a:lvl1pPr algn="ctr">
              <a:defRPr b="1">
                <a:solidFill>
                  <a:schemeClr val="tx1"/>
                </a:solidFill>
              </a:defRPr>
            </a:lvl1pPr>
          </a:lstStyle>
          <a:p>
            <a:pPr lvl="0"/>
            <a:r>
              <a:rPr lang="en-US" dirty="0"/>
              <a:t>Click to add Pic, Chart or Table</a:t>
            </a:r>
          </a:p>
        </p:txBody>
      </p:sp>
      <p:sp>
        <p:nvSpPr>
          <p:cNvPr id="51" name="Title 1">
            <a:extLst>
              <a:ext uri="{FF2B5EF4-FFF2-40B4-BE49-F238E27FC236}">
                <a16:creationId xmlns:a16="http://schemas.microsoft.com/office/drawing/2014/main" id="{3D309297-324B-4F17-AAFE-284F8F0633FA}"/>
              </a:ext>
            </a:extLst>
          </p:cNvPr>
          <p:cNvSpPr>
            <a:spLocks noGrp="1"/>
          </p:cNvSpPr>
          <p:nvPr>
            <p:ph type="title" hasCustomPrompt="1"/>
          </p:nvPr>
        </p:nvSpPr>
        <p:spPr>
          <a:xfrm>
            <a:off x="634092" y="390836"/>
            <a:ext cx="9591316" cy="718551"/>
          </a:xfrm>
        </p:spPr>
        <p:txBody>
          <a:bodyPr anchor="ctr"/>
          <a:lstStyle>
            <a:lvl1pPr>
              <a:defRPr>
                <a:solidFill>
                  <a:schemeClr val="tx2"/>
                </a:solidFill>
              </a:defRPr>
            </a:lvl1pPr>
          </a:lstStyle>
          <a:p>
            <a:r>
              <a:rPr lang="en-US" dirty="0"/>
              <a:t>TITLE</a:t>
            </a:r>
          </a:p>
        </p:txBody>
      </p:sp>
      <p:sp>
        <p:nvSpPr>
          <p:cNvPr id="6" name="TextBox 5">
            <a:extLst>
              <a:ext uri="{FF2B5EF4-FFF2-40B4-BE49-F238E27FC236}">
                <a16:creationId xmlns:a16="http://schemas.microsoft.com/office/drawing/2014/main" id="{DCBB314B-BE42-4910-830D-5F663C2E9CBB}"/>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1113648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 / Text / 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5" name="Text Placeholder 4">
            <a:extLst>
              <a:ext uri="{FF2B5EF4-FFF2-40B4-BE49-F238E27FC236}">
                <a16:creationId xmlns:a16="http://schemas.microsoft.com/office/drawing/2014/main" id="{E7D4A7C1-2E05-4A27-846C-F97F36C8D3B5}"/>
              </a:ext>
            </a:extLst>
          </p:cNvPr>
          <p:cNvSpPr>
            <a:spLocks noGrp="1"/>
          </p:cNvSpPr>
          <p:nvPr>
            <p:ph type="body" sz="quarter" idx="21" hasCustomPrompt="1"/>
          </p:nvPr>
        </p:nvSpPr>
        <p:spPr>
          <a:xfrm>
            <a:off x="634092" y="2659924"/>
            <a:ext cx="5461907" cy="3807240"/>
          </a:xfrm>
        </p:spPr>
        <p:txBody>
          <a:bodyPr>
            <a:normAutofit/>
          </a:bodyPr>
          <a:lstStyle>
            <a:lvl1pPr marL="342900" indent="-342900">
              <a:buClr>
                <a:schemeClr val="tx2"/>
              </a:buClr>
              <a:buFont typeface="Wingdings" panose="05000000000000000000" pitchFamily="2" charset="2"/>
              <a:buChar char="Ø"/>
              <a:defRPr sz="2200" b="0"/>
            </a:lvl1pPr>
            <a:lvl2pPr marL="457200" indent="0">
              <a:buClr>
                <a:schemeClr val="tx2"/>
              </a:buClr>
              <a:buFont typeface="Wingdings" panose="05000000000000000000" pitchFamily="2" charset="2"/>
              <a:buNone/>
              <a:defRPr sz="2500">
                <a:solidFill>
                  <a:schemeClr val="bg1"/>
                </a:solidFill>
              </a:defRPr>
            </a:lvl2pPr>
            <a:lvl3pPr marL="914400" indent="0">
              <a:buClr>
                <a:schemeClr val="tx2"/>
              </a:buClr>
              <a:buFont typeface="Arial" panose="020B0604020202020204" pitchFamily="34" charset="0"/>
              <a:buNone/>
              <a:defRPr sz="2500">
                <a:solidFill>
                  <a:schemeClr val="bg1"/>
                </a:solidFill>
              </a:defRPr>
            </a:lvl3pPr>
            <a:lvl4pPr marL="1371600" indent="0">
              <a:buClr>
                <a:schemeClr val="tx2"/>
              </a:buClr>
              <a:buNone/>
              <a:defRPr sz="2500">
                <a:solidFill>
                  <a:schemeClr val="bg1"/>
                </a:solidFill>
              </a:defRPr>
            </a:lvl4pPr>
            <a:lvl5pPr>
              <a:buClr>
                <a:schemeClr val="tx2"/>
              </a:buClr>
              <a:defRPr sz="2500">
                <a:solidFill>
                  <a:schemeClr val="bg1"/>
                </a:solidFill>
              </a:defRPr>
            </a:lvl5pPr>
          </a:lstStyle>
          <a:p>
            <a:pPr lvl="0"/>
            <a:r>
              <a:rPr lang="en-US" dirty="0"/>
              <a:t>List</a:t>
            </a:r>
          </a:p>
          <a:p>
            <a:pPr lvl="0"/>
            <a:endParaRPr lang="en-US" dirty="0"/>
          </a:p>
        </p:txBody>
      </p:sp>
      <p:sp>
        <p:nvSpPr>
          <p:cNvPr id="7" name="Text Placeholder 6">
            <a:extLst>
              <a:ext uri="{FF2B5EF4-FFF2-40B4-BE49-F238E27FC236}">
                <a16:creationId xmlns:a16="http://schemas.microsoft.com/office/drawing/2014/main" id="{53E9E28E-5F8F-453A-9293-ED9710F03D4D}"/>
              </a:ext>
            </a:extLst>
          </p:cNvPr>
          <p:cNvSpPr>
            <a:spLocks noGrp="1"/>
          </p:cNvSpPr>
          <p:nvPr>
            <p:ph type="body" sz="quarter" idx="22" hasCustomPrompt="1"/>
          </p:nvPr>
        </p:nvSpPr>
        <p:spPr>
          <a:xfrm>
            <a:off x="634093" y="1194238"/>
            <a:ext cx="5461906" cy="1368436"/>
          </a:xfrm>
        </p:spPr>
        <p:txBody>
          <a:bodyPr/>
          <a:lstStyle>
            <a:lvl1pPr marL="0" indent="0" algn="l">
              <a:buFont typeface="Wingdings" panose="05000000000000000000" pitchFamily="2" charset="2"/>
              <a:buNone/>
              <a:defRPr sz="2200"/>
            </a:lvl1pPr>
            <a:lvl2pPr>
              <a:defRPr sz="2500" i="0">
                <a:solidFill>
                  <a:schemeClr val="bg1"/>
                </a:solidFill>
              </a:defRPr>
            </a:lvl2pPr>
            <a:lvl3pPr>
              <a:defRPr sz="2500" i="0">
                <a:solidFill>
                  <a:schemeClr val="bg1"/>
                </a:solidFill>
              </a:defRPr>
            </a:lvl3pPr>
            <a:lvl4pPr>
              <a:defRPr sz="2500" i="0">
                <a:solidFill>
                  <a:schemeClr val="bg1"/>
                </a:solidFill>
              </a:defRPr>
            </a:lvl4pPr>
            <a:lvl5pPr>
              <a:defRPr sz="2500" i="0">
                <a:solidFill>
                  <a:schemeClr val="bg1"/>
                </a:solidFill>
              </a:defRPr>
            </a:lvl5pPr>
          </a:lstStyle>
          <a:p>
            <a:pPr lvl="0"/>
            <a:r>
              <a:rPr lang="en-US" dirty="0"/>
              <a:t>Text</a:t>
            </a:r>
          </a:p>
        </p:txBody>
      </p:sp>
      <p:sp>
        <p:nvSpPr>
          <p:cNvPr id="45" name="Title 1">
            <a:extLst>
              <a:ext uri="{FF2B5EF4-FFF2-40B4-BE49-F238E27FC236}">
                <a16:creationId xmlns:a16="http://schemas.microsoft.com/office/drawing/2014/main" id="{11824B69-2D57-400C-AFA5-51DD3EA09234}"/>
              </a:ext>
            </a:extLst>
          </p:cNvPr>
          <p:cNvSpPr>
            <a:spLocks noGrp="1"/>
          </p:cNvSpPr>
          <p:nvPr>
            <p:ph type="title" hasCustomPrompt="1"/>
          </p:nvPr>
        </p:nvSpPr>
        <p:spPr>
          <a:xfrm>
            <a:off x="634092" y="390836"/>
            <a:ext cx="9591316" cy="718551"/>
          </a:xfrm>
        </p:spPr>
        <p:txBody>
          <a:bodyPr anchor="ctr"/>
          <a:lstStyle>
            <a:lvl1pPr>
              <a:defRPr>
                <a:solidFill>
                  <a:schemeClr val="tx2"/>
                </a:solidFill>
              </a:defRPr>
            </a:lvl1pPr>
          </a:lstStyle>
          <a:p>
            <a:r>
              <a:rPr lang="en-US" dirty="0"/>
              <a:t>TITLE</a:t>
            </a:r>
          </a:p>
        </p:txBody>
      </p:sp>
      <p:sp>
        <p:nvSpPr>
          <p:cNvPr id="12" name="Content Placeholder 5">
            <a:extLst>
              <a:ext uri="{FF2B5EF4-FFF2-40B4-BE49-F238E27FC236}">
                <a16:creationId xmlns:a16="http://schemas.microsoft.com/office/drawing/2014/main" id="{42CAC3E6-D5DF-4FBE-A133-DF2D2699B96D}"/>
              </a:ext>
            </a:extLst>
          </p:cNvPr>
          <p:cNvSpPr>
            <a:spLocks noGrp="1"/>
          </p:cNvSpPr>
          <p:nvPr>
            <p:ph sz="quarter" idx="23" hasCustomPrompt="1"/>
          </p:nvPr>
        </p:nvSpPr>
        <p:spPr>
          <a:xfrm>
            <a:off x="6179126" y="1193956"/>
            <a:ext cx="5263573" cy="5252300"/>
          </a:xfrm>
          <a:ln w="19050">
            <a:noFill/>
          </a:ln>
        </p:spPr>
        <p:txBody>
          <a:bodyPr anchor="ctr"/>
          <a:lstStyle>
            <a:lvl1pPr algn="ctr">
              <a:defRPr b="1">
                <a:solidFill>
                  <a:schemeClr val="tx1"/>
                </a:solidFill>
              </a:defRPr>
            </a:lvl1pPr>
          </a:lstStyle>
          <a:p>
            <a:pPr lvl="0"/>
            <a:r>
              <a:rPr lang="en-US" dirty="0"/>
              <a:t>Click to add Pic, Chart or Table</a:t>
            </a:r>
          </a:p>
        </p:txBody>
      </p:sp>
      <p:sp>
        <p:nvSpPr>
          <p:cNvPr id="8" name="TextBox 7">
            <a:extLst>
              <a:ext uri="{FF2B5EF4-FFF2-40B4-BE49-F238E27FC236}">
                <a16:creationId xmlns:a16="http://schemas.microsoft.com/office/drawing/2014/main" id="{DCC316A4-81A8-426C-A299-0D3FD8F8E971}"/>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487471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bject / 3 Item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21" name="Text Placeholder 18">
            <a:extLst>
              <a:ext uri="{FF2B5EF4-FFF2-40B4-BE49-F238E27FC236}">
                <a16:creationId xmlns:a16="http://schemas.microsoft.com/office/drawing/2014/main" id="{274360FA-6FB1-42B2-90EC-3DC5A5515ECA}"/>
              </a:ext>
            </a:extLst>
          </p:cNvPr>
          <p:cNvSpPr>
            <a:spLocks noGrp="1"/>
          </p:cNvSpPr>
          <p:nvPr>
            <p:ph type="body" sz="quarter" idx="16" hasCustomPrompt="1"/>
          </p:nvPr>
        </p:nvSpPr>
        <p:spPr>
          <a:xfrm>
            <a:off x="1205899" y="1249260"/>
            <a:ext cx="4576026" cy="433805"/>
          </a:xfrm>
        </p:spPr>
        <p:txBody>
          <a:bodyPr>
            <a:noAutofit/>
          </a:bodyPr>
          <a:lstStyle>
            <a:lvl1pPr>
              <a:defRPr sz="25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a:t>
            </a:r>
          </a:p>
        </p:txBody>
      </p:sp>
      <p:sp>
        <p:nvSpPr>
          <p:cNvPr id="22" name="Text Placeholder 18">
            <a:extLst>
              <a:ext uri="{FF2B5EF4-FFF2-40B4-BE49-F238E27FC236}">
                <a16:creationId xmlns:a16="http://schemas.microsoft.com/office/drawing/2014/main" id="{F354E8D4-7CB3-4F38-ACB3-6D7127CBF8FF}"/>
              </a:ext>
            </a:extLst>
          </p:cNvPr>
          <p:cNvSpPr>
            <a:spLocks noGrp="1"/>
          </p:cNvSpPr>
          <p:nvPr>
            <p:ph type="body" sz="quarter" idx="17" hasCustomPrompt="1"/>
          </p:nvPr>
        </p:nvSpPr>
        <p:spPr>
          <a:xfrm>
            <a:off x="1205899" y="1727183"/>
            <a:ext cx="4576026" cy="1090192"/>
          </a:xfrm>
        </p:spPr>
        <p:txBody>
          <a:bodyPr>
            <a:normAutofit/>
          </a:bodyPr>
          <a:lstStyle>
            <a:lvl1pPr algn="l">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3" name="Text Placeholder 18">
            <a:extLst>
              <a:ext uri="{FF2B5EF4-FFF2-40B4-BE49-F238E27FC236}">
                <a16:creationId xmlns:a16="http://schemas.microsoft.com/office/drawing/2014/main" id="{0000E8C0-83AD-4A02-993B-0DA5B967B569}"/>
              </a:ext>
            </a:extLst>
          </p:cNvPr>
          <p:cNvSpPr>
            <a:spLocks noGrp="1"/>
          </p:cNvSpPr>
          <p:nvPr>
            <p:ph type="body" sz="quarter" idx="18" hasCustomPrompt="1"/>
          </p:nvPr>
        </p:nvSpPr>
        <p:spPr>
          <a:xfrm>
            <a:off x="1205899" y="3027736"/>
            <a:ext cx="4576026" cy="433805"/>
          </a:xfrm>
        </p:spPr>
        <p:txBody>
          <a:bodyPr>
            <a:noAutofit/>
          </a:bodyPr>
          <a:lstStyle>
            <a:lvl1pPr>
              <a:defRPr sz="25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a:t>
            </a:r>
          </a:p>
        </p:txBody>
      </p:sp>
      <p:sp>
        <p:nvSpPr>
          <p:cNvPr id="24" name="Text Placeholder 18">
            <a:extLst>
              <a:ext uri="{FF2B5EF4-FFF2-40B4-BE49-F238E27FC236}">
                <a16:creationId xmlns:a16="http://schemas.microsoft.com/office/drawing/2014/main" id="{BC450A17-5B3B-4E63-9C5B-72326761D686}"/>
              </a:ext>
            </a:extLst>
          </p:cNvPr>
          <p:cNvSpPr>
            <a:spLocks noGrp="1"/>
          </p:cNvSpPr>
          <p:nvPr>
            <p:ph type="body" sz="quarter" idx="19" hasCustomPrompt="1"/>
          </p:nvPr>
        </p:nvSpPr>
        <p:spPr>
          <a:xfrm>
            <a:off x="1205899" y="3505659"/>
            <a:ext cx="4576026" cy="1090192"/>
          </a:xfrm>
        </p:spPr>
        <p:txBody>
          <a:bodyPr>
            <a:normAutofit/>
          </a:bodyPr>
          <a:lstStyle>
            <a:lvl1pPr algn="l">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5" name="Text Placeholder 18">
            <a:extLst>
              <a:ext uri="{FF2B5EF4-FFF2-40B4-BE49-F238E27FC236}">
                <a16:creationId xmlns:a16="http://schemas.microsoft.com/office/drawing/2014/main" id="{264048EE-787C-4EB3-A1D4-23F5A43CC992}"/>
              </a:ext>
            </a:extLst>
          </p:cNvPr>
          <p:cNvSpPr>
            <a:spLocks noGrp="1"/>
          </p:cNvSpPr>
          <p:nvPr>
            <p:ph type="body" sz="quarter" idx="21" hasCustomPrompt="1"/>
          </p:nvPr>
        </p:nvSpPr>
        <p:spPr>
          <a:xfrm>
            <a:off x="1205899" y="4822604"/>
            <a:ext cx="4576026" cy="433805"/>
          </a:xfrm>
        </p:spPr>
        <p:txBody>
          <a:bodyPr>
            <a:noAutofit/>
          </a:bodyPr>
          <a:lstStyle>
            <a:lvl1pPr>
              <a:defRPr sz="25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a:t>
            </a:r>
          </a:p>
        </p:txBody>
      </p:sp>
      <p:sp>
        <p:nvSpPr>
          <p:cNvPr id="26" name="Text Placeholder 18">
            <a:extLst>
              <a:ext uri="{FF2B5EF4-FFF2-40B4-BE49-F238E27FC236}">
                <a16:creationId xmlns:a16="http://schemas.microsoft.com/office/drawing/2014/main" id="{A74BD7C2-79CD-43F4-92EF-B0A44CE5706F}"/>
              </a:ext>
            </a:extLst>
          </p:cNvPr>
          <p:cNvSpPr>
            <a:spLocks noGrp="1"/>
          </p:cNvSpPr>
          <p:nvPr>
            <p:ph type="body" sz="quarter" idx="22" hasCustomPrompt="1"/>
          </p:nvPr>
        </p:nvSpPr>
        <p:spPr>
          <a:xfrm>
            <a:off x="1205899" y="5300527"/>
            <a:ext cx="4576026" cy="1090192"/>
          </a:xfrm>
        </p:spPr>
        <p:txBody>
          <a:bodyPr>
            <a:normAutofit/>
          </a:bodyPr>
          <a:lstStyle>
            <a:lvl1pPr algn="l">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0" name="Content Placeholder 5">
            <a:extLst>
              <a:ext uri="{FF2B5EF4-FFF2-40B4-BE49-F238E27FC236}">
                <a16:creationId xmlns:a16="http://schemas.microsoft.com/office/drawing/2014/main" id="{BAA1392E-40F2-402B-96DA-C8F8D376728F}"/>
              </a:ext>
            </a:extLst>
          </p:cNvPr>
          <p:cNvSpPr>
            <a:spLocks noGrp="1"/>
          </p:cNvSpPr>
          <p:nvPr>
            <p:ph sz="quarter" idx="23" hasCustomPrompt="1"/>
          </p:nvPr>
        </p:nvSpPr>
        <p:spPr>
          <a:xfrm>
            <a:off x="5937659" y="1249259"/>
            <a:ext cx="5499084" cy="5141459"/>
          </a:xfrm>
          <a:noFill/>
          <a:ln w="19050">
            <a:noFill/>
          </a:ln>
        </p:spPr>
        <p:txBody>
          <a:bodyPr anchor="ctr"/>
          <a:lstStyle>
            <a:lvl1pPr algn="ctr">
              <a:defRPr b="1">
                <a:solidFill>
                  <a:schemeClr val="tx1"/>
                </a:solidFill>
              </a:defRPr>
            </a:lvl1pPr>
          </a:lstStyle>
          <a:p>
            <a:pPr lvl="0"/>
            <a:r>
              <a:rPr lang="en-US" dirty="0"/>
              <a:t>Click to add Pic, Chart or Table</a:t>
            </a:r>
          </a:p>
        </p:txBody>
      </p:sp>
      <p:sp>
        <p:nvSpPr>
          <p:cNvPr id="32" name="Title 1">
            <a:extLst>
              <a:ext uri="{FF2B5EF4-FFF2-40B4-BE49-F238E27FC236}">
                <a16:creationId xmlns:a16="http://schemas.microsoft.com/office/drawing/2014/main" id="{8C347AD7-3536-4758-9008-93B1A3B5A90B}"/>
              </a:ext>
            </a:extLst>
          </p:cNvPr>
          <p:cNvSpPr>
            <a:spLocks noGrp="1"/>
          </p:cNvSpPr>
          <p:nvPr>
            <p:ph type="title" hasCustomPrompt="1"/>
          </p:nvPr>
        </p:nvSpPr>
        <p:spPr>
          <a:xfrm>
            <a:off x="634092" y="390836"/>
            <a:ext cx="9591316" cy="718551"/>
          </a:xfrm>
        </p:spPr>
        <p:txBody>
          <a:bodyPr anchor="ctr"/>
          <a:lstStyle>
            <a:lvl1pPr>
              <a:defRPr>
                <a:solidFill>
                  <a:schemeClr val="tx2"/>
                </a:solidFill>
              </a:defRPr>
            </a:lvl1pPr>
          </a:lstStyle>
          <a:p>
            <a:r>
              <a:rPr lang="en-US" dirty="0"/>
              <a:t>TITLE</a:t>
            </a:r>
          </a:p>
        </p:txBody>
      </p:sp>
      <p:sp>
        <p:nvSpPr>
          <p:cNvPr id="2" name="TextBox 1">
            <a:extLst>
              <a:ext uri="{FF2B5EF4-FFF2-40B4-BE49-F238E27FC236}">
                <a16:creationId xmlns:a16="http://schemas.microsoft.com/office/drawing/2014/main" id="{1AFE82E6-FF96-48A2-92F7-41474F39C3C2}"/>
              </a:ext>
            </a:extLst>
          </p:cNvPr>
          <p:cNvSpPr txBox="1"/>
          <p:nvPr userDrawn="1"/>
        </p:nvSpPr>
        <p:spPr>
          <a:xfrm>
            <a:off x="553155" y="1109387"/>
            <a:ext cx="652743" cy="646331"/>
          </a:xfrm>
          <a:prstGeom prst="rect">
            <a:avLst/>
          </a:prstGeom>
          <a:noFill/>
        </p:spPr>
        <p:txBody>
          <a:bodyPr wrap="none" rtlCol="0">
            <a:spAutoFit/>
          </a:bodyPr>
          <a:lstStyle/>
          <a:p>
            <a:r>
              <a:rPr lang="en-US" sz="3600" b="1" dirty="0">
                <a:latin typeface="+mj-lt"/>
              </a:rPr>
              <a:t>01</a:t>
            </a:r>
          </a:p>
        </p:txBody>
      </p:sp>
      <p:sp>
        <p:nvSpPr>
          <p:cNvPr id="33" name="TextBox 32">
            <a:extLst>
              <a:ext uri="{FF2B5EF4-FFF2-40B4-BE49-F238E27FC236}">
                <a16:creationId xmlns:a16="http://schemas.microsoft.com/office/drawing/2014/main" id="{E6D8BABF-995A-4AB3-A3D9-AB52F81BA01D}"/>
              </a:ext>
            </a:extLst>
          </p:cNvPr>
          <p:cNvSpPr txBox="1"/>
          <p:nvPr userDrawn="1"/>
        </p:nvSpPr>
        <p:spPr>
          <a:xfrm>
            <a:off x="553155" y="2921472"/>
            <a:ext cx="652743" cy="646331"/>
          </a:xfrm>
          <a:prstGeom prst="rect">
            <a:avLst/>
          </a:prstGeom>
          <a:noFill/>
        </p:spPr>
        <p:txBody>
          <a:bodyPr wrap="none" rtlCol="0">
            <a:spAutoFit/>
          </a:bodyPr>
          <a:lstStyle/>
          <a:p>
            <a:r>
              <a:rPr lang="en-US" sz="3600" b="1" dirty="0">
                <a:latin typeface="+mj-lt"/>
              </a:rPr>
              <a:t>02</a:t>
            </a:r>
          </a:p>
        </p:txBody>
      </p:sp>
      <p:sp>
        <p:nvSpPr>
          <p:cNvPr id="34" name="TextBox 33">
            <a:extLst>
              <a:ext uri="{FF2B5EF4-FFF2-40B4-BE49-F238E27FC236}">
                <a16:creationId xmlns:a16="http://schemas.microsoft.com/office/drawing/2014/main" id="{3D76C86E-39EF-42D2-87AD-547EAF979E63}"/>
              </a:ext>
            </a:extLst>
          </p:cNvPr>
          <p:cNvSpPr txBox="1"/>
          <p:nvPr userDrawn="1"/>
        </p:nvSpPr>
        <p:spPr>
          <a:xfrm>
            <a:off x="553155" y="4716340"/>
            <a:ext cx="652743" cy="646331"/>
          </a:xfrm>
          <a:prstGeom prst="rect">
            <a:avLst/>
          </a:prstGeom>
          <a:noFill/>
        </p:spPr>
        <p:txBody>
          <a:bodyPr wrap="none" rtlCol="0">
            <a:spAutoFit/>
          </a:bodyPr>
          <a:lstStyle/>
          <a:p>
            <a:r>
              <a:rPr lang="en-US" sz="3600" b="1" dirty="0">
                <a:latin typeface="+mj-lt"/>
              </a:rPr>
              <a:t>03</a:t>
            </a:r>
          </a:p>
        </p:txBody>
      </p:sp>
      <p:cxnSp>
        <p:nvCxnSpPr>
          <p:cNvPr id="5" name="Straight Connector 4">
            <a:extLst>
              <a:ext uri="{FF2B5EF4-FFF2-40B4-BE49-F238E27FC236}">
                <a16:creationId xmlns:a16="http://schemas.microsoft.com/office/drawing/2014/main" id="{5322E3C5-697C-47F9-B5A4-8B5C27E56303}"/>
              </a:ext>
            </a:extLst>
          </p:cNvPr>
          <p:cNvCxnSpPr>
            <a:stCxn id="2" idx="2"/>
            <a:endCxn id="33" idx="0"/>
          </p:cNvCxnSpPr>
          <p:nvPr userDrawn="1"/>
        </p:nvCxnSpPr>
        <p:spPr>
          <a:xfrm>
            <a:off x="879527" y="1755718"/>
            <a:ext cx="0" cy="116575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8377AEE-C45D-4E65-B9CA-E0AA91C269DB}"/>
              </a:ext>
            </a:extLst>
          </p:cNvPr>
          <p:cNvCxnSpPr/>
          <p:nvPr userDrawn="1"/>
        </p:nvCxnSpPr>
        <p:spPr>
          <a:xfrm>
            <a:off x="879527" y="3550586"/>
            <a:ext cx="0" cy="116575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999B7D9-FE35-45A1-9717-7CF1D758AA64}"/>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4273205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37" name="Text Placeholder 18">
            <a:extLst>
              <a:ext uri="{FF2B5EF4-FFF2-40B4-BE49-F238E27FC236}">
                <a16:creationId xmlns:a16="http://schemas.microsoft.com/office/drawing/2014/main" id="{0D47F90D-46CC-418E-9D08-4B7DC43C3C94}"/>
              </a:ext>
            </a:extLst>
          </p:cNvPr>
          <p:cNvSpPr>
            <a:spLocks noGrp="1"/>
          </p:cNvSpPr>
          <p:nvPr>
            <p:ph type="body" sz="quarter" idx="18" hasCustomPrompt="1"/>
          </p:nvPr>
        </p:nvSpPr>
        <p:spPr>
          <a:xfrm>
            <a:off x="1088858" y="3666632"/>
            <a:ext cx="2324100" cy="397606"/>
          </a:xfrm>
        </p:spPr>
        <p:txBody>
          <a:bodyPr>
            <a:noAutofit/>
          </a:bodyPr>
          <a:lstStyle>
            <a:lvl1pPr algn="ctr">
              <a:defRPr sz="25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a:t>
            </a:r>
          </a:p>
        </p:txBody>
      </p:sp>
      <p:sp>
        <p:nvSpPr>
          <p:cNvPr id="38" name="Text Placeholder 18">
            <a:extLst>
              <a:ext uri="{FF2B5EF4-FFF2-40B4-BE49-F238E27FC236}">
                <a16:creationId xmlns:a16="http://schemas.microsoft.com/office/drawing/2014/main" id="{75BC870E-A08C-4683-9314-4285C4D5F3A3}"/>
              </a:ext>
            </a:extLst>
          </p:cNvPr>
          <p:cNvSpPr>
            <a:spLocks noGrp="1"/>
          </p:cNvSpPr>
          <p:nvPr>
            <p:ph type="body" sz="quarter" idx="27" hasCustomPrompt="1"/>
          </p:nvPr>
        </p:nvSpPr>
        <p:spPr>
          <a:xfrm>
            <a:off x="634092" y="4151566"/>
            <a:ext cx="3252108" cy="2329795"/>
          </a:xfrm>
        </p:spPr>
        <p:txBody>
          <a:bodyPr>
            <a:noAutofit/>
          </a:bodyPr>
          <a:lstStyle>
            <a:lvl1pPr algn="ctr">
              <a:spcBef>
                <a:spcPts val="1000"/>
              </a:spcBef>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0"/>
            <a:endParaRPr lang="en-US" dirty="0"/>
          </a:p>
        </p:txBody>
      </p:sp>
      <p:sp>
        <p:nvSpPr>
          <p:cNvPr id="39" name="Text Placeholder 18">
            <a:extLst>
              <a:ext uri="{FF2B5EF4-FFF2-40B4-BE49-F238E27FC236}">
                <a16:creationId xmlns:a16="http://schemas.microsoft.com/office/drawing/2014/main" id="{A7D525C7-785E-4876-B488-DB5D06670DF8}"/>
              </a:ext>
            </a:extLst>
          </p:cNvPr>
          <p:cNvSpPr>
            <a:spLocks noGrp="1"/>
          </p:cNvSpPr>
          <p:nvPr>
            <p:ph type="body" sz="quarter" idx="28" hasCustomPrompt="1"/>
          </p:nvPr>
        </p:nvSpPr>
        <p:spPr>
          <a:xfrm>
            <a:off x="4767608" y="3666632"/>
            <a:ext cx="2324100" cy="397606"/>
          </a:xfrm>
        </p:spPr>
        <p:txBody>
          <a:bodyPr>
            <a:noAutofit/>
          </a:bodyPr>
          <a:lstStyle>
            <a:lvl1pPr algn="ctr">
              <a:defRPr sz="25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a:t>
            </a:r>
          </a:p>
        </p:txBody>
      </p:sp>
      <p:sp>
        <p:nvSpPr>
          <p:cNvPr id="40" name="Text Placeholder 18">
            <a:extLst>
              <a:ext uri="{FF2B5EF4-FFF2-40B4-BE49-F238E27FC236}">
                <a16:creationId xmlns:a16="http://schemas.microsoft.com/office/drawing/2014/main" id="{CBE92B9C-AC2E-4053-AD8A-61794E5AB875}"/>
              </a:ext>
            </a:extLst>
          </p:cNvPr>
          <p:cNvSpPr>
            <a:spLocks noGrp="1"/>
          </p:cNvSpPr>
          <p:nvPr>
            <p:ph type="body" sz="quarter" idx="29" hasCustomPrompt="1"/>
          </p:nvPr>
        </p:nvSpPr>
        <p:spPr>
          <a:xfrm>
            <a:off x="4312842" y="4151566"/>
            <a:ext cx="3252108" cy="2322559"/>
          </a:xfrm>
        </p:spPr>
        <p:txBody>
          <a:bodyPr>
            <a:noAutofit/>
          </a:bodyPr>
          <a:lstStyle>
            <a:lvl1pPr algn="ctr">
              <a:spcBef>
                <a:spcPts val="1000"/>
              </a:spcBef>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0"/>
            <a:endParaRPr lang="en-US" dirty="0"/>
          </a:p>
        </p:txBody>
      </p:sp>
      <p:sp>
        <p:nvSpPr>
          <p:cNvPr id="41" name="Text Placeholder 18">
            <a:extLst>
              <a:ext uri="{FF2B5EF4-FFF2-40B4-BE49-F238E27FC236}">
                <a16:creationId xmlns:a16="http://schemas.microsoft.com/office/drawing/2014/main" id="{74DFE09C-1A31-4AE4-8487-6D6761F110DF}"/>
              </a:ext>
            </a:extLst>
          </p:cNvPr>
          <p:cNvSpPr>
            <a:spLocks noGrp="1"/>
          </p:cNvSpPr>
          <p:nvPr>
            <p:ph type="body" sz="quarter" idx="30" hasCustomPrompt="1"/>
          </p:nvPr>
        </p:nvSpPr>
        <p:spPr>
          <a:xfrm>
            <a:off x="8492958" y="3673576"/>
            <a:ext cx="2324100" cy="397606"/>
          </a:xfrm>
        </p:spPr>
        <p:txBody>
          <a:bodyPr>
            <a:noAutofit/>
          </a:bodyPr>
          <a:lstStyle>
            <a:lvl1pPr algn="ctr">
              <a:defRPr sz="25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a:t>
            </a:r>
          </a:p>
        </p:txBody>
      </p:sp>
      <p:sp>
        <p:nvSpPr>
          <p:cNvPr id="42" name="Text Placeholder 18">
            <a:extLst>
              <a:ext uri="{FF2B5EF4-FFF2-40B4-BE49-F238E27FC236}">
                <a16:creationId xmlns:a16="http://schemas.microsoft.com/office/drawing/2014/main" id="{13628293-038D-42A9-AA43-46EDF0DEFE61}"/>
              </a:ext>
            </a:extLst>
          </p:cNvPr>
          <p:cNvSpPr>
            <a:spLocks noGrp="1"/>
          </p:cNvSpPr>
          <p:nvPr>
            <p:ph type="body" sz="quarter" idx="31" hasCustomPrompt="1"/>
          </p:nvPr>
        </p:nvSpPr>
        <p:spPr>
          <a:xfrm>
            <a:off x="8038192" y="4158510"/>
            <a:ext cx="3252108" cy="2322559"/>
          </a:xfrm>
        </p:spPr>
        <p:txBody>
          <a:bodyPr>
            <a:noAutofit/>
          </a:bodyPr>
          <a:lstStyle>
            <a:lvl1pPr algn="ctr">
              <a:spcBef>
                <a:spcPts val="1000"/>
              </a:spcBef>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58" name="Title 1">
            <a:extLst>
              <a:ext uri="{FF2B5EF4-FFF2-40B4-BE49-F238E27FC236}">
                <a16:creationId xmlns:a16="http://schemas.microsoft.com/office/drawing/2014/main" id="{4913937D-2D16-4D49-9FF9-8863064104B2}"/>
              </a:ext>
            </a:extLst>
          </p:cNvPr>
          <p:cNvSpPr>
            <a:spLocks noGrp="1"/>
          </p:cNvSpPr>
          <p:nvPr>
            <p:ph type="title" hasCustomPrompt="1"/>
          </p:nvPr>
        </p:nvSpPr>
        <p:spPr>
          <a:xfrm>
            <a:off x="634092" y="390836"/>
            <a:ext cx="9591316" cy="718551"/>
          </a:xfrm>
        </p:spPr>
        <p:txBody>
          <a:bodyPr anchor="ctr"/>
          <a:lstStyle>
            <a:lvl1pPr>
              <a:defRPr>
                <a:solidFill>
                  <a:schemeClr val="tx2"/>
                </a:solidFill>
              </a:defRPr>
            </a:lvl1pPr>
          </a:lstStyle>
          <a:p>
            <a:r>
              <a:rPr lang="en-US" dirty="0"/>
              <a:t>TITLE</a:t>
            </a:r>
          </a:p>
        </p:txBody>
      </p:sp>
      <p:sp>
        <p:nvSpPr>
          <p:cNvPr id="18" name="Picture Placeholder 3">
            <a:extLst>
              <a:ext uri="{FF2B5EF4-FFF2-40B4-BE49-F238E27FC236}">
                <a16:creationId xmlns:a16="http://schemas.microsoft.com/office/drawing/2014/main" id="{E3197592-18C7-4AFE-A6E3-37E2B3E609E7}"/>
              </a:ext>
            </a:extLst>
          </p:cNvPr>
          <p:cNvSpPr>
            <a:spLocks noGrp="1"/>
          </p:cNvSpPr>
          <p:nvPr>
            <p:ph type="pic" sz="quarter" idx="38" hasCustomPrompt="1"/>
          </p:nvPr>
        </p:nvSpPr>
        <p:spPr>
          <a:xfrm>
            <a:off x="1088858" y="1251586"/>
            <a:ext cx="2324100" cy="2322559"/>
          </a:xfrm>
          <a:ln w="19050">
            <a:solidFill>
              <a:schemeClr val="tx1"/>
            </a:solidFill>
          </a:ln>
        </p:spPr>
        <p:txBody>
          <a:bodyPr anchor="ctr"/>
          <a:lstStyle>
            <a:lvl1pPr algn="ctr">
              <a:defRPr b="1">
                <a:solidFill>
                  <a:schemeClr val="tx1"/>
                </a:solidFill>
              </a:defRPr>
            </a:lvl1pPr>
          </a:lstStyle>
          <a:p>
            <a:r>
              <a:rPr lang="en-US" dirty="0"/>
              <a:t>Click to add Picture</a:t>
            </a:r>
          </a:p>
        </p:txBody>
      </p:sp>
      <p:sp>
        <p:nvSpPr>
          <p:cNvPr id="19" name="Picture Placeholder 3">
            <a:extLst>
              <a:ext uri="{FF2B5EF4-FFF2-40B4-BE49-F238E27FC236}">
                <a16:creationId xmlns:a16="http://schemas.microsoft.com/office/drawing/2014/main" id="{01774ED3-0E02-4B09-9A09-B17A4852AB83}"/>
              </a:ext>
            </a:extLst>
          </p:cNvPr>
          <p:cNvSpPr>
            <a:spLocks noGrp="1"/>
          </p:cNvSpPr>
          <p:nvPr>
            <p:ph type="pic" sz="quarter" idx="39" hasCustomPrompt="1"/>
          </p:nvPr>
        </p:nvSpPr>
        <p:spPr>
          <a:xfrm>
            <a:off x="4776846" y="1251586"/>
            <a:ext cx="2324100" cy="2322559"/>
          </a:xfrm>
          <a:ln w="19050">
            <a:solidFill>
              <a:schemeClr val="tx1"/>
            </a:solidFill>
          </a:ln>
        </p:spPr>
        <p:txBody>
          <a:bodyPr anchor="ctr"/>
          <a:lstStyle>
            <a:lvl1pPr algn="ctr">
              <a:defRPr b="1">
                <a:solidFill>
                  <a:schemeClr val="tx1"/>
                </a:solidFill>
              </a:defRPr>
            </a:lvl1pPr>
          </a:lstStyle>
          <a:p>
            <a:r>
              <a:rPr lang="en-US" dirty="0"/>
              <a:t>Click to add Picture</a:t>
            </a:r>
          </a:p>
        </p:txBody>
      </p:sp>
      <p:sp>
        <p:nvSpPr>
          <p:cNvPr id="20" name="Picture Placeholder 3">
            <a:extLst>
              <a:ext uri="{FF2B5EF4-FFF2-40B4-BE49-F238E27FC236}">
                <a16:creationId xmlns:a16="http://schemas.microsoft.com/office/drawing/2014/main" id="{7BF62418-2377-4510-A131-93B1893009FF}"/>
              </a:ext>
            </a:extLst>
          </p:cNvPr>
          <p:cNvSpPr>
            <a:spLocks noGrp="1"/>
          </p:cNvSpPr>
          <p:nvPr>
            <p:ph type="pic" sz="quarter" idx="40" hasCustomPrompt="1"/>
          </p:nvPr>
        </p:nvSpPr>
        <p:spPr>
          <a:xfrm>
            <a:off x="8502196" y="1251586"/>
            <a:ext cx="2324100" cy="2322559"/>
          </a:xfrm>
          <a:ln w="19050">
            <a:solidFill>
              <a:schemeClr val="tx1"/>
            </a:solidFill>
          </a:ln>
        </p:spPr>
        <p:txBody>
          <a:bodyPr anchor="ctr"/>
          <a:lstStyle>
            <a:lvl1pPr algn="ctr">
              <a:defRPr b="1">
                <a:solidFill>
                  <a:schemeClr val="tx1"/>
                </a:solidFill>
              </a:defRPr>
            </a:lvl1pPr>
          </a:lstStyle>
          <a:p>
            <a:r>
              <a:rPr lang="en-US" dirty="0"/>
              <a:t>Click to add Picture</a:t>
            </a:r>
          </a:p>
        </p:txBody>
      </p:sp>
      <p:sp>
        <p:nvSpPr>
          <p:cNvPr id="13" name="TextBox 12">
            <a:extLst>
              <a:ext uri="{FF2B5EF4-FFF2-40B4-BE49-F238E27FC236}">
                <a16:creationId xmlns:a16="http://schemas.microsoft.com/office/drawing/2014/main" id="{281E7C19-7A64-4602-8FD1-0CAE63EEE9D4}"/>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677262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7" name="Text Placeholder 6">
            <a:extLst>
              <a:ext uri="{FF2B5EF4-FFF2-40B4-BE49-F238E27FC236}">
                <a16:creationId xmlns:a16="http://schemas.microsoft.com/office/drawing/2014/main" id="{53E9E28E-5F8F-453A-9293-ED9710F03D4D}"/>
              </a:ext>
            </a:extLst>
          </p:cNvPr>
          <p:cNvSpPr>
            <a:spLocks noGrp="1"/>
          </p:cNvSpPr>
          <p:nvPr>
            <p:ph type="body" sz="quarter" idx="22" hasCustomPrompt="1"/>
          </p:nvPr>
        </p:nvSpPr>
        <p:spPr>
          <a:xfrm>
            <a:off x="634091" y="1154046"/>
            <a:ext cx="10819219" cy="928754"/>
          </a:xfrm>
        </p:spPr>
        <p:txBody>
          <a:bodyPr/>
          <a:lstStyle>
            <a:lvl1pPr marL="0" indent="0" algn="just">
              <a:buFont typeface="Wingdings" panose="05000000000000000000" pitchFamily="2" charset="2"/>
              <a:buNone/>
              <a:defRPr/>
            </a:lvl1pPr>
            <a:lvl2pPr>
              <a:defRPr sz="2500" i="0">
                <a:solidFill>
                  <a:schemeClr val="bg1"/>
                </a:solidFill>
              </a:defRPr>
            </a:lvl2pPr>
            <a:lvl3pPr>
              <a:defRPr sz="2500" i="0">
                <a:solidFill>
                  <a:schemeClr val="bg1"/>
                </a:solidFill>
              </a:defRPr>
            </a:lvl3pPr>
            <a:lvl4pPr>
              <a:defRPr sz="2500" i="0">
                <a:solidFill>
                  <a:schemeClr val="bg1"/>
                </a:solidFill>
              </a:defRPr>
            </a:lvl4pPr>
            <a:lvl5pPr>
              <a:defRPr sz="2500" i="0">
                <a:solidFill>
                  <a:schemeClr val="bg1"/>
                </a:solidFill>
              </a:defRPr>
            </a:lvl5pPr>
          </a:lstStyle>
          <a:p>
            <a:pPr lvl="0"/>
            <a:r>
              <a:rPr lang="en-US" dirty="0"/>
              <a:t>Text</a:t>
            </a:r>
          </a:p>
        </p:txBody>
      </p:sp>
      <p:sp>
        <p:nvSpPr>
          <p:cNvPr id="19" name="Text Placeholder 18">
            <a:extLst>
              <a:ext uri="{FF2B5EF4-FFF2-40B4-BE49-F238E27FC236}">
                <a16:creationId xmlns:a16="http://schemas.microsoft.com/office/drawing/2014/main" id="{12B4693B-1D5E-4E49-9CC7-3E65ECB87C9E}"/>
              </a:ext>
            </a:extLst>
          </p:cNvPr>
          <p:cNvSpPr>
            <a:spLocks noGrp="1"/>
          </p:cNvSpPr>
          <p:nvPr>
            <p:ph type="body" sz="quarter" idx="18" hasCustomPrompt="1"/>
          </p:nvPr>
        </p:nvSpPr>
        <p:spPr>
          <a:xfrm>
            <a:off x="616618" y="4584287"/>
            <a:ext cx="2393282" cy="402278"/>
          </a:xfrm>
        </p:spPr>
        <p:txBody>
          <a:bodyPr>
            <a:noAutofit/>
          </a:bodyPr>
          <a:lstStyle>
            <a:lvl1pPr algn="ctr">
              <a:defRPr sz="25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a:t>
            </a:r>
          </a:p>
        </p:txBody>
      </p:sp>
      <p:sp>
        <p:nvSpPr>
          <p:cNvPr id="20" name="Text Placeholder 18">
            <a:extLst>
              <a:ext uri="{FF2B5EF4-FFF2-40B4-BE49-F238E27FC236}">
                <a16:creationId xmlns:a16="http://schemas.microsoft.com/office/drawing/2014/main" id="{2031C90E-EBA7-4930-9C03-0E4970824AE9}"/>
              </a:ext>
            </a:extLst>
          </p:cNvPr>
          <p:cNvSpPr>
            <a:spLocks noGrp="1"/>
          </p:cNvSpPr>
          <p:nvPr>
            <p:ph type="body" sz="quarter" idx="27" hasCustomPrompt="1"/>
          </p:nvPr>
        </p:nvSpPr>
        <p:spPr>
          <a:xfrm>
            <a:off x="616618" y="5046853"/>
            <a:ext cx="2393282" cy="1419858"/>
          </a:xfrm>
        </p:spPr>
        <p:txBody>
          <a:bodyPr>
            <a:noAutofit/>
          </a:bodyPr>
          <a:lstStyle>
            <a:lvl1pPr algn="ctr">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1" name="Text Placeholder 18">
            <a:extLst>
              <a:ext uri="{FF2B5EF4-FFF2-40B4-BE49-F238E27FC236}">
                <a16:creationId xmlns:a16="http://schemas.microsoft.com/office/drawing/2014/main" id="{4CFB3CEE-B0AD-481D-8187-85CF8576EDDA}"/>
              </a:ext>
            </a:extLst>
          </p:cNvPr>
          <p:cNvSpPr>
            <a:spLocks noGrp="1"/>
          </p:cNvSpPr>
          <p:nvPr>
            <p:ph type="body" sz="quarter" idx="28" hasCustomPrompt="1"/>
          </p:nvPr>
        </p:nvSpPr>
        <p:spPr>
          <a:xfrm>
            <a:off x="3442285" y="4584287"/>
            <a:ext cx="2393282" cy="402278"/>
          </a:xfrm>
        </p:spPr>
        <p:txBody>
          <a:bodyPr>
            <a:noAutofit/>
          </a:bodyPr>
          <a:lstStyle>
            <a:lvl1pPr algn="ctr">
              <a:defRPr sz="25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a:t>
            </a:r>
          </a:p>
        </p:txBody>
      </p:sp>
      <p:sp>
        <p:nvSpPr>
          <p:cNvPr id="22" name="Text Placeholder 18">
            <a:extLst>
              <a:ext uri="{FF2B5EF4-FFF2-40B4-BE49-F238E27FC236}">
                <a16:creationId xmlns:a16="http://schemas.microsoft.com/office/drawing/2014/main" id="{ED352CA6-C54A-493B-8A54-D318B804C8E2}"/>
              </a:ext>
            </a:extLst>
          </p:cNvPr>
          <p:cNvSpPr>
            <a:spLocks noGrp="1"/>
          </p:cNvSpPr>
          <p:nvPr>
            <p:ph type="body" sz="quarter" idx="29" hasCustomPrompt="1"/>
          </p:nvPr>
        </p:nvSpPr>
        <p:spPr>
          <a:xfrm>
            <a:off x="3442285" y="5046853"/>
            <a:ext cx="2393282" cy="1419858"/>
          </a:xfrm>
        </p:spPr>
        <p:txBody>
          <a:bodyPr>
            <a:noAutofit/>
          </a:bodyPr>
          <a:lstStyle>
            <a:lvl1pPr algn="ctr">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0"/>
            <a:endParaRPr lang="en-US" dirty="0"/>
          </a:p>
        </p:txBody>
      </p:sp>
      <p:sp>
        <p:nvSpPr>
          <p:cNvPr id="23" name="Text Placeholder 18">
            <a:extLst>
              <a:ext uri="{FF2B5EF4-FFF2-40B4-BE49-F238E27FC236}">
                <a16:creationId xmlns:a16="http://schemas.microsoft.com/office/drawing/2014/main" id="{818DDB6B-AA76-4242-B296-5CDE1D0559D4}"/>
              </a:ext>
            </a:extLst>
          </p:cNvPr>
          <p:cNvSpPr>
            <a:spLocks noGrp="1"/>
          </p:cNvSpPr>
          <p:nvPr>
            <p:ph type="body" sz="quarter" idx="30" hasCustomPrompt="1"/>
          </p:nvPr>
        </p:nvSpPr>
        <p:spPr>
          <a:xfrm>
            <a:off x="6234362" y="4612572"/>
            <a:ext cx="2393282" cy="402278"/>
          </a:xfrm>
        </p:spPr>
        <p:txBody>
          <a:bodyPr>
            <a:noAutofit/>
          </a:bodyPr>
          <a:lstStyle>
            <a:lvl1pPr algn="ctr">
              <a:defRPr sz="25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a:t>
            </a:r>
          </a:p>
        </p:txBody>
      </p:sp>
      <p:sp>
        <p:nvSpPr>
          <p:cNvPr id="24" name="Text Placeholder 18">
            <a:extLst>
              <a:ext uri="{FF2B5EF4-FFF2-40B4-BE49-F238E27FC236}">
                <a16:creationId xmlns:a16="http://schemas.microsoft.com/office/drawing/2014/main" id="{0592A3B8-0EE0-48E8-8585-93FDA26A7C43}"/>
              </a:ext>
            </a:extLst>
          </p:cNvPr>
          <p:cNvSpPr>
            <a:spLocks noGrp="1"/>
          </p:cNvSpPr>
          <p:nvPr>
            <p:ph type="body" sz="quarter" idx="31" hasCustomPrompt="1"/>
          </p:nvPr>
        </p:nvSpPr>
        <p:spPr>
          <a:xfrm>
            <a:off x="6234362" y="5075138"/>
            <a:ext cx="2393282" cy="1371929"/>
          </a:xfrm>
        </p:spPr>
        <p:txBody>
          <a:bodyPr>
            <a:noAutofit/>
          </a:bodyPr>
          <a:lstStyle>
            <a:lvl1pPr algn="ctr">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0"/>
            <a:endParaRPr lang="en-US" dirty="0"/>
          </a:p>
        </p:txBody>
      </p:sp>
      <p:sp>
        <p:nvSpPr>
          <p:cNvPr id="26" name="Text Placeholder 18">
            <a:extLst>
              <a:ext uri="{FF2B5EF4-FFF2-40B4-BE49-F238E27FC236}">
                <a16:creationId xmlns:a16="http://schemas.microsoft.com/office/drawing/2014/main" id="{61C4519B-C33B-4793-ACD1-B3C008462A06}"/>
              </a:ext>
            </a:extLst>
          </p:cNvPr>
          <p:cNvSpPr>
            <a:spLocks noGrp="1"/>
          </p:cNvSpPr>
          <p:nvPr>
            <p:ph type="body" sz="quarter" idx="32" hasCustomPrompt="1"/>
          </p:nvPr>
        </p:nvSpPr>
        <p:spPr>
          <a:xfrm>
            <a:off x="9060029" y="4612572"/>
            <a:ext cx="2393282" cy="402278"/>
          </a:xfrm>
        </p:spPr>
        <p:txBody>
          <a:bodyPr>
            <a:noAutofit/>
          </a:bodyPr>
          <a:lstStyle>
            <a:lvl1pPr algn="ctr">
              <a:defRPr sz="25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a:t>
            </a:r>
          </a:p>
        </p:txBody>
      </p:sp>
      <p:sp>
        <p:nvSpPr>
          <p:cNvPr id="27" name="Text Placeholder 18">
            <a:extLst>
              <a:ext uri="{FF2B5EF4-FFF2-40B4-BE49-F238E27FC236}">
                <a16:creationId xmlns:a16="http://schemas.microsoft.com/office/drawing/2014/main" id="{86B826FB-5160-45F5-B535-F127C9086538}"/>
              </a:ext>
            </a:extLst>
          </p:cNvPr>
          <p:cNvSpPr>
            <a:spLocks noGrp="1"/>
          </p:cNvSpPr>
          <p:nvPr>
            <p:ph type="body" sz="quarter" idx="33" hasCustomPrompt="1"/>
          </p:nvPr>
        </p:nvSpPr>
        <p:spPr>
          <a:xfrm>
            <a:off x="9060029" y="5075138"/>
            <a:ext cx="2393282" cy="1371929"/>
          </a:xfrm>
        </p:spPr>
        <p:txBody>
          <a:bodyPr>
            <a:noAutofit/>
          </a:bodyPr>
          <a:lstStyle>
            <a:lvl1pPr algn="ctr">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0"/>
            <a:endParaRPr lang="en-US" dirty="0"/>
          </a:p>
        </p:txBody>
      </p:sp>
      <p:sp>
        <p:nvSpPr>
          <p:cNvPr id="61" name="Title 1">
            <a:extLst>
              <a:ext uri="{FF2B5EF4-FFF2-40B4-BE49-F238E27FC236}">
                <a16:creationId xmlns:a16="http://schemas.microsoft.com/office/drawing/2014/main" id="{4C2FDF3E-A886-4F4E-A2C8-208FFAE96450}"/>
              </a:ext>
            </a:extLst>
          </p:cNvPr>
          <p:cNvSpPr>
            <a:spLocks noGrp="1"/>
          </p:cNvSpPr>
          <p:nvPr>
            <p:ph type="title" hasCustomPrompt="1"/>
          </p:nvPr>
        </p:nvSpPr>
        <p:spPr>
          <a:xfrm>
            <a:off x="634092" y="390836"/>
            <a:ext cx="9591316" cy="718551"/>
          </a:xfrm>
        </p:spPr>
        <p:txBody>
          <a:bodyPr anchor="ctr"/>
          <a:lstStyle>
            <a:lvl1pPr>
              <a:defRPr>
                <a:solidFill>
                  <a:schemeClr val="tx2"/>
                </a:solidFill>
              </a:defRPr>
            </a:lvl1pPr>
          </a:lstStyle>
          <a:p>
            <a:r>
              <a:rPr lang="en-US" dirty="0"/>
              <a:t>TITLE</a:t>
            </a:r>
          </a:p>
        </p:txBody>
      </p:sp>
      <p:sp>
        <p:nvSpPr>
          <p:cNvPr id="4" name="Picture Placeholder 3">
            <a:extLst>
              <a:ext uri="{FF2B5EF4-FFF2-40B4-BE49-F238E27FC236}">
                <a16:creationId xmlns:a16="http://schemas.microsoft.com/office/drawing/2014/main" id="{A2E3F655-853D-4EFA-9849-0EAE5C97231B}"/>
              </a:ext>
            </a:extLst>
          </p:cNvPr>
          <p:cNvSpPr>
            <a:spLocks noGrp="1"/>
          </p:cNvSpPr>
          <p:nvPr>
            <p:ph type="pic" sz="quarter" idx="38" hasCustomPrompt="1"/>
          </p:nvPr>
        </p:nvSpPr>
        <p:spPr>
          <a:xfrm>
            <a:off x="634091" y="2166249"/>
            <a:ext cx="2393950" cy="2392363"/>
          </a:xfrm>
          <a:ln w="19050">
            <a:solidFill>
              <a:schemeClr val="tx1"/>
            </a:solidFill>
          </a:ln>
        </p:spPr>
        <p:txBody>
          <a:bodyPr anchor="ctr"/>
          <a:lstStyle>
            <a:lvl1pPr algn="ctr">
              <a:defRPr b="1">
                <a:solidFill>
                  <a:schemeClr val="tx1"/>
                </a:solidFill>
              </a:defRPr>
            </a:lvl1pPr>
          </a:lstStyle>
          <a:p>
            <a:r>
              <a:rPr lang="en-US" dirty="0"/>
              <a:t>Click to add Picture</a:t>
            </a:r>
          </a:p>
        </p:txBody>
      </p:sp>
      <p:sp>
        <p:nvSpPr>
          <p:cNvPr id="25" name="Picture Placeholder 3">
            <a:extLst>
              <a:ext uri="{FF2B5EF4-FFF2-40B4-BE49-F238E27FC236}">
                <a16:creationId xmlns:a16="http://schemas.microsoft.com/office/drawing/2014/main" id="{6D88DF5A-DC76-48F3-B3C7-A7458A4E58E0}"/>
              </a:ext>
            </a:extLst>
          </p:cNvPr>
          <p:cNvSpPr>
            <a:spLocks noGrp="1"/>
          </p:cNvSpPr>
          <p:nvPr>
            <p:ph type="pic" sz="quarter" idx="39" hasCustomPrompt="1"/>
          </p:nvPr>
        </p:nvSpPr>
        <p:spPr>
          <a:xfrm>
            <a:off x="3441617" y="2166249"/>
            <a:ext cx="2393950" cy="2392363"/>
          </a:xfrm>
          <a:ln w="19050">
            <a:solidFill>
              <a:schemeClr val="tx1"/>
            </a:solidFill>
          </a:ln>
        </p:spPr>
        <p:txBody>
          <a:bodyPr anchor="ctr"/>
          <a:lstStyle>
            <a:lvl1pPr algn="ctr">
              <a:defRPr b="1">
                <a:solidFill>
                  <a:schemeClr val="tx1"/>
                </a:solidFill>
              </a:defRPr>
            </a:lvl1pPr>
          </a:lstStyle>
          <a:p>
            <a:r>
              <a:rPr lang="en-US" dirty="0"/>
              <a:t>Click to add Picture</a:t>
            </a:r>
          </a:p>
        </p:txBody>
      </p:sp>
      <p:sp>
        <p:nvSpPr>
          <p:cNvPr id="28" name="Picture Placeholder 3">
            <a:extLst>
              <a:ext uri="{FF2B5EF4-FFF2-40B4-BE49-F238E27FC236}">
                <a16:creationId xmlns:a16="http://schemas.microsoft.com/office/drawing/2014/main" id="{2B2B881E-62B4-45E3-8611-4F7E4BF1E571}"/>
              </a:ext>
            </a:extLst>
          </p:cNvPr>
          <p:cNvSpPr>
            <a:spLocks noGrp="1"/>
          </p:cNvSpPr>
          <p:nvPr>
            <p:ph type="pic" sz="quarter" idx="40" hasCustomPrompt="1"/>
          </p:nvPr>
        </p:nvSpPr>
        <p:spPr>
          <a:xfrm>
            <a:off x="6230142" y="2166249"/>
            <a:ext cx="2393950" cy="2392363"/>
          </a:xfrm>
          <a:ln w="19050">
            <a:solidFill>
              <a:schemeClr val="tx1"/>
            </a:solidFill>
          </a:ln>
        </p:spPr>
        <p:txBody>
          <a:bodyPr anchor="ctr"/>
          <a:lstStyle>
            <a:lvl1pPr algn="ctr">
              <a:defRPr b="1">
                <a:solidFill>
                  <a:schemeClr val="tx1"/>
                </a:solidFill>
              </a:defRPr>
            </a:lvl1pPr>
          </a:lstStyle>
          <a:p>
            <a:r>
              <a:rPr lang="en-US" dirty="0"/>
              <a:t>Click to add Picture</a:t>
            </a:r>
          </a:p>
        </p:txBody>
      </p:sp>
      <p:sp>
        <p:nvSpPr>
          <p:cNvPr id="29" name="Picture Placeholder 3">
            <a:extLst>
              <a:ext uri="{FF2B5EF4-FFF2-40B4-BE49-F238E27FC236}">
                <a16:creationId xmlns:a16="http://schemas.microsoft.com/office/drawing/2014/main" id="{470F204B-9CC4-431D-894D-FA2665F95FD5}"/>
              </a:ext>
            </a:extLst>
          </p:cNvPr>
          <p:cNvSpPr>
            <a:spLocks noGrp="1"/>
          </p:cNvSpPr>
          <p:nvPr>
            <p:ph type="pic" sz="quarter" idx="41" hasCustomPrompt="1"/>
          </p:nvPr>
        </p:nvSpPr>
        <p:spPr>
          <a:xfrm>
            <a:off x="9092321" y="2166249"/>
            <a:ext cx="2393950" cy="2392363"/>
          </a:xfrm>
          <a:ln w="19050">
            <a:solidFill>
              <a:schemeClr val="tx1"/>
            </a:solidFill>
          </a:ln>
        </p:spPr>
        <p:txBody>
          <a:bodyPr anchor="ctr"/>
          <a:lstStyle>
            <a:lvl1pPr algn="ctr">
              <a:defRPr b="1">
                <a:solidFill>
                  <a:schemeClr val="tx1"/>
                </a:solidFill>
              </a:defRPr>
            </a:lvl1pPr>
          </a:lstStyle>
          <a:p>
            <a:r>
              <a:rPr lang="en-US" dirty="0"/>
              <a:t>Click to add Picture</a:t>
            </a:r>
          </a:p>
        </p:txBody>
      </p:sp>
      <p:sp>
        <p:nvSpPr>
          <p:cNvPr id="17" name="TextBox 16">
            <a:extLst>
              <a:ext uri="{FF2B5EF4-FFF2-40B4-BE49-F238E27FC236}">
                <a16:creationId xmlns:a16="http://schemas.microsoft.com/office/drawing/2014/main" id="{19F5661A-2B1B-4EEE-AE2F-8636B032F0C4}"/>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2329684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17" name="Picture Placeholder 4">
            <a:extLst>
              <a:ext uri="{FF2B5EF4-FFF2-40B4-BE49-F238E27FC236}">
                <a16:creationId xmlns:a16="http://schemas.microsoft.com/office/drawing/2014/main" id="{1FD248C1-3EC0-4BE8-92FD-F9F44C04CA87}"/>
              </a:ext>
            </a:extLst>
          </p:cNvPr>
          <p:cNvSpPr>
            <a:spLocks noGrp="1"/>
          </p:cNvSpPr>
          <p:nvPr>
            <p:ph type="pic" sz="quarter" idx="26" hasCustomPrompt="1"/>
          </p:nvPr>
        </p:nvSpPr>
        <p:spPr>
          <a:xfrm>
            <a:off x="1047228" y="1166407"/>
            <a:ext cx="1394891" cy="1394892"/>
          </a:xfrm>
          <a:ln w="19050">
            <a:noFill/>
          </a:ln>
        </p:spPr>
        <p:txBody>
          <a:bodyPr anchor="ctr"/>
          <a:lstStyle>
            <a:lvl1pPr algn="ctr">
              <a:defRPr b="1">
                <a:solidFill>
                  <a:schemeClr val="tx1"/>
                </a:solidFill>
              </a:defRPr>
            </a:lvl1pPr>
          </a:lstStyle>
          <a:p>
            <a:r>
              <a:rPr lang="en-US" dirty="0"/>
              <a:t>Click to add Picture</a:t>
            </a:r>
          </a:p>
        </p:txBody>
      </p:sp>
      <p:sp>
        <p:nvSpPr>
          <p:cNvPr id="27" name="Text Placeholder 18">
            <a:extLst>
              <a:ext uri="{FF2B5EF4-FFF2-40B4-BE49-F238E27FC236}">
                <a16:creationId xmlns:a16="http://schemas.microsoft.com/office/drawing/2014/main" id="{86B826FB-5160-45F5-B535-F127C9086538}"/>
              </a:ext>
            </a:extLst>
          </p:cNvPr>
          <p:cNvSpPr>
            <a:spLocks noGrp="1"/>
          </p:cNvSpPr>
          <p:nvPr>
            <p:ph type="body" sz="quarter" idx="33" hasCustomPrompt="1"/>
          </p:nvPr>
        </p:nvSpPr>
        <p:spPr>
          <a:xfrm>
            <a:off x="522581" y="2614053"/>
            <a:ext cx="2499402" cy="1097346"/>
          </a:xfrm>
        </p:spPr>
        <p:txBody>
          <a:bodyPr>
            <a:noAutofit/>
          </a:bodyPr>
          <a:lstStyle>
            <a:lvl1pPr algn="ctr">
              <a:defRPr sz="1800" b="1" i="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0"/>
            <a:endParaRPr lang="en-US" dirty="0"/>
          </a:p>
        </p:txBody>
      </p:sp>
      <p:sp>
        <p:nvSpPr>
          <p:cNvPr id="29" name="Picture Placeholder 4">
            <a:extLst>
              <a:ext uri="{FF2B5EF4-FFF2-40B4-BE49-F238E27FC236}">
                <a16:creationId xmlns:a16="http://schemas.microsoft.com/office/drawing/2014/main" id="{8D32AA41-A615-4D37-B927-BF791BAC6D7B}"/>
              </a:ext>
            </a:extLst>
          </p:cNvPr>
          <p:cNvSpPr>
            <a:spLocks noGrp="1"/>
          </p:cNvSpPr>
          <p:nvPr>
            <p:ph type="pic" sz="quarter" idx="34" hasCustomPrompt="1"/>
          </p:nvPr>
        </p:nvSpPr>
        <p:spPr>
          <a:xfrm>
            <a:off x="3814691" y="1166407"/>
            <a:ext cx="1394891" cy="1394892"/>
          </a:xfrm>
          <a:ln w="19050">
            <a:noFill/>
          </a:ln>
        </p:spPr>
        <p:txBody>
          <a:bodyPr anchor="ctr"/>
          <a:lstStyle>
            <a:lvl1pPr algn="ctr">
              <a:defRPr b="1">
                <a:solidFill>
                  <a:schemeClr val="tx1"/>
                </a:solidFill>
              </a:defRPr>
            </a:lvl1pPr>
          </a:lstStyle>
          <a:p>
            <a:r>
              <a:rPr lang="en-US" dirty="0"/>
              <a:t>Click to add Picture</a:t>
            </a:r>
          </a:p>
        </p:txBody>
      </p:sp>
      <p:sp>
        <p:nvSpPr>
          <p:cNvPr id="30" name="Text Placeholder 18">
            <a:extLst>
              <a:ext uri="{FF2B5EF4-FFF2-40B4-BE49-F238E27FC236}">
                <a16:creationId xmlns:a16="http://schemas.microsoft.com/office/drawing/2014/main" id="{BA6996D9-FA2B-4989-B1B0-42DF42B1FEA1}"/>
              </a:ext>
            </a:extLst>
          </p:cNvPr>
          <p:cNvSpPr>
            <a:spLocks noGrp="1"/>
          </p:cNvSpPr>
          <p:nvPr>
            <p:ph type="body" sz="quarter" idx="35" hasCustomPrompt="1"/>
          </p:nvPr>
        </p:nvSpPr>
        <p:spPr>
          <a:xfrm>
            <a:off x="3290044" y="2614053"/>
            <a:ext cx="2499402" cy="1097346"/>
          </a:xfrm>
        </p:spPr>
        <p:txBody>
          <a:bodyPr>
            <a:noAutofit/>
          </a:bodyPr>
          <a:lstStyle>
            <a:lvl1pPr algn="ctr">
              <a:defRPr sz="1800" b="1" i="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0"/>
            <a:endParaRPr lang="en-US" dirty="0"/>
          </a:p>
        </p:txBody>
      </p:sp>
      <p:sp>
        <p:nvSpPr>
          <p:cNvPr id="31" name="Picture Placeholder 4">
            <a:extLst>
              <a:ext uri="{FF2B5EF4-FFF2-40B4-BE49-F238E27FC236}">
                <a16:creationId xmlns:a16="http://schemas.microsoft.com/office/drawing/2014/main" id="{E4E03D47-ACFE-4FD6-B3B2-3DFCB28A1238}"/>
              </a:ext>
            </a:extLst>
          </p:cNvPr>
          <p:cNvSpPr>
            <a:spLocks noGrp="1"/>
          </p:cNvSpPr>
          <p:nvPr>
            <p:ph type="pic" sz="quarter" idx="36" hasCustomPrompt="1"/>
          </p:nvPr>
        </p:nvSpPr>
        <p:spPr>
          <a:xfrm>
            <a:off x="6582154" y="1166407"/>
            <a:ext cx="1394891" cy="1394892"/>
          </a:xfrm>
          <a:ln w="19050">
            <a:noFill/>
          </a:ln>
        </p:spPr>
        <p:txBody>
          <a:bodyPr anchor="ctr"/>
          <a:lstStyle>
            <a:lvl1pPr algn="ctr">
              <a:defRPr b="1">
                <a:solidFill>
                  <a:schemeClr val="tx1"/>
                </a:solidFill>
              </a:defRPr>
            </a:lvl1pPr>
          </a:lstStyle>
          <a:p>
            <a:r>
              <a:rPr lang="en-US" dirty="0"/>
              <a:t>Click to add Picture</a:t>
            </a:r>
          </a:p>
        </p:txBody>
      </p:sp>
      <p:sp>
        <p:nvSpPr>
          <p:cNvPr id="32" name="Text Placeholder 18">
            <a:extLst>
              <a:ext uri="{FF2B5EF4-FFF2-40B4-BE49-F238E27FC236}">
                <a16:creationId xmlns:a16="http://schemas.microsoft.com/office/drawing/2014/main" id="{1F4F4793-49DA-4393-87BD-0665D00CDDA5}"/>
              </a:ext>
            </a:extLst>
          </p:cNvPr>
          <p:cNvSpPr>
            <a:spLocks noGrp="1"/>
          </p:cNvSpPr>
          <p:nvPr>
            <p:ph type="body" sz="quarter" idx="37" hasCustomPrompt="1"/>
          </p:nvPr>
        </p:nvSpPr>
        <p:spPr>
          <a:xfrm>
            <a:off x="6057507" y="2614053"/>
            <a:ext cx="2499402" cy="1097346"/>
          </a:xfrm>
        </p:spPr>
        <p:txBody>
          <a:bodyPr>
            <a:noAutofit/>
          </a:bodyPr>
          <a:lstStyle>
            <a:lvl1pPr algn="ctr">
              <a:defRPr sz="1800" b="1" i="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0"/>
            <a:endParaRPr lang="en-US" dirty="0"/>
          </a:p>
        </p:txBody>
      </p:sp>
      <p:sp>
        <p:nvSpPr>
          <p:cNvPr id="33" name="Picture Placeholder 4">
            <a:extLst>
              <a:ext uri="{FF2B5EF4-FFF2-40B4-BE49-F238E27FC236}">
                <a16:creationId xmlns:a16="http://schemas.microsoft.com/office/drawing/2014/main" id="{F810F591-961B-4C47-BBA2-8BF2E06F0B3F}"/>
              </a:ext>
            </a:extLst>
          </p:cNvPr>
          <p:cNvSpPr>
            <a:spLocks noGrp="1"/>
          </p:cNvSpPr>
          <p:nvPr>
            <p:ph type="pic" sz="quarter" idx="38" hasCustomPrompt="1"/>
          </p:nvPr>
        </p:nvSpPr>
        <p:spPr>
          <a:xfrm>
            <a:off x="9349616" y="1166407"/>
            <a:ext cx="1394891" cy="1394892"/>
          </a:xfrm>
          <a:ln w="19050">
            <a:noFill/>
          </a:ln>
        </p:spPr>
        <p:txBody>
          <a:bodyPr anchor="ctr"/>
          <a:lstStyle>
            <a:lvl1pPr algn="ctr">
              <a:defRPr b="1">
                <a:solidFill>
                  <a:schemeClr val="tx1"/>
                </a:solidFill>
              </a:defRPr>
            </a:lvl1pPr>
          </a:lstStyle>
          <a:p>
            <a:r>
              <a:rPr lang="en-US" dirty="0"/>
              <a:t>Click to add Picture</a:t>
            </a:r>
          </a:p>
        </p:txBody>
      </p:sp>
      <p:sp>
        <p:nvSpPr>
          <p:cNvPr id="34" name="Text Placeholder 18">
            <a:extLst>
              <a:ext uri="{FF2B5EF4-FFF2-40B4-BE49-F238E27FC236}">
                <a16:creationId xmlns:a16="http://schemas.microsoft.com/office/drawing/2014/main" id="{60C396A9-1DD8-4B6C-B982-547C8D03308B}"/>
              </a:ext>
            </a:extLst>
          </p:cNvPr>
          <p:cNvSpPr>
            <a:spLocks noGrp="1"/>
          </p:cNvSpPr>
          <p:nvPr>
            <p:ph type="body" sz="quarter" idx="39" hasCustomPrompt="1"/>
          </p:nvPr>
        </p:nvSpPr>
        <p:spPr>
          <a:xfrm>
            <a:off x="8824969" y="2614053"/>
            <a:ext cx="2499402" cy="1097346"/>
          </a:xfrm>
        </p:spPr>
        <p:txBody>
          <a:bodyPr>
            <a:noAutofit/>
          </a:bodyPr>
          <a:lstStyle>
            <a:lvl1pPr algn="ctr">
              <a:defRPr sz="1800" b="1" i="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0"/>
            <a:endParaRPr lang="en-US" dirty="0"/>
          </a:p>
        </p:txBody>
      </p:sp>
      <p:sp>
        <p:nvSpPr>
          <p:cNvPr id="35" name="Picture Placeholder 4">
            <a:extLst>
              <a:ext uri="{FF2B5EF4-FFF2-40B4-BE49-F238E27FC236}">
                <a16:creationId xmlns:a16="http://schemas.microsoft.com/office/drawing/2014/main" id="{9541B02B-5F07-45CF-A634-DC1A584ED7CA}"/>
              </a:ext>
            </a:extLst>
          </p:cNvPr>
          <p:cNvSpPr>
            <a:spLocks noGrp="1"/>
          </p:cNvSpPr>
          <p:nvPr>
            <p:ph type="pic" sz="quarter" idx="40" hasCustomPrompt="1"/>
          </p:nvPr>
        </p:nvSpPr>
        <p:spPr>
          <a:xfrm>
            <a:off x="1047228" y="3897439"/>
            <a:ext cx="1394891" cy="1394892"/>
          </a:xfrm>
          <a:ln w="19050">
            <a:noFill/>
          </a:ln>
        </p:spPr>
        <p:txBody>
          <a:bodyPr anchor="ctr"/>
          <a:lstStyle>
            <a:lvl1pPr algn="ctr">
              <a:defRPr b="1">
                <a:solidFill>
                  <a:schemeClr val="tx1"/>
                </a:solidFill>
              </a:defRPr>
            </a:lvl1pPr>
          </a:lstStyle>
          <a:p>
            <a:r>
              <a:rPr lang="en-US" dirty="0"/>
              <a:t>Click to add Picture</a:t>
            </a:r>
          </a:p>
        </p:txBody>
      </p:sp>
      <p:sp>
        <p:nvSpPr>
          <p:cNvPr id="36" name="Text Placeholder 18">
            <a:extLst>
              <a:ext uri="{FF2B5EF4-FFF2-40B4-BE49-F238E27FC236}">
                <a16:creationId xmlns:a16="http://schemas.microsoft.com/office/drawing/2014/main" id="{34FC0CEA-B3BB-4E9F-AE8E-F78C72B7AA2B}"/>
              </a:ext>
            </a:extLst>
          </p:cNvPr>
          <p:cNvSpPr>
            <a:spLocks noGrp="1"/>
          </p:cNvSpPr>
          <p:nvPr>
            <p:ph type="body" sz="quarter" idx="41" hasCustomPrompt="1"/>
          </p:nvPr>
        </p:nvSpPr>
        <p:spPr>
          <a:xfrm>
            <a:off x="522581" y="5345085"/>
            <a:ext cx="2499402" cy="1097346"/>
          </a:xfrm>
        </p:spPr>
        <p:txBody>
          <a:bodyPr>
            <a:noAutofit/>
          </a:bodyPr>
          <a:lstStyle>
            <a:lvl1pPr algn="ctr">
              <a:defRPr sz="1800" b="1" i="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0"/>
            <a:endParaRPr lang="en-US" dirty="0"/>
          </a:p>
        </p:txBody>
      </p:sp>
      <p:sp>
        <p:nvSpPr>
          <p:cNvPr id="37" name="Picture Placeholder 4">
            <a:extLst>
              <a:ext uri="{FF2B5EF4-FFF2-40B4-BE49-F238E27FC236}">
                <a16:creationId xmlns:a16="http://schemas.microsoft.com/office/drawing/2014/main" id="{2DDBAD18-B50F-45BB-BDBE-E4EF7C445C22}"/>
              </a:ext>
            </a:extLst>
          </p:cNvPr>
          <p:cNvSpPr>
            <a:spLocks noGrp="1"/>
          </p:cNvSpPr>
          <p:nvPr>
            <p:ph type="pic" sz="quarter" idx="42" hasCustomPrompt="1"/>
          </p:nvPr>
        </p:nvSpPr>
        <p:spPr>
          <a:xfrm>
            <a:off x="3814691" y="3897439"/>
            <a:ext cx="1394891" cy="1394892"/>
          </a:xfrm>
          <a:ln w="19050">
            <a:noFill/>
          </a:ln>
        </p:spPr>
        <p:txBody>
          <a:bodyPr anchor="ctr"/>
          <a:lstStyle>
            <a:lvl1pPr algn="ctr">
              <a:defRPr b="1">
                <a:solidFill>
                  <a:schemeClr val="tx1"/>
                </a:solidFill>
              </a:defRPr>
            </a:lvl1pPr>
          </a:lstStyle>
          <a:p>
            <a:r>
              <a:rPr lang="en-US" dirty="0"/>
              <a:t>Click to add Picture</a:t>
            </a:r>
          </a:p>
        </p:txBody>
      </p:sp>
      <p:sp>
        <p:nvSpPr>
          <p:cNvPr id="38" name="Text Placeholder 18">
            <a:extLst>
              <a:ext uri="{FF2B5EF4-FFF2-40B4-BE49-F238E27FC236}">
                <a16:creationId xmlns:a16="http://schemas.microsoft.com/office/drawing/2014/main" id="{9B56E84F-AA5F-47AA-BDF0-576EABDD2BC5}"/>
              </a:ext>
            </a:extLst>
          </p:cNvPr>
          <p:cNvSpPr>
            <a:spLocks noGrp="1"/>
          </p:cNvSpPr>
          <p:nvPr>
            <p:ph type="body" sz="quarter" idx="43" hasCustomPrompt="1"/>
          </p:nvPr>
        </p:nvSpPr>
        <p:spPr>
          <a:xfrm>
            <a:off x="3290044" y="5345085"/>
            <a:ext cx="2499402" cy="1097346"/>
          </a:xfrm>
        </p:spPr>
        <p:txBody>
          <a:bodyPr>
            <a:noAutofit/>
          </a:bodyPr>
          <a:lstStyle>
            <a:lvl1pPr algn="ctr">
              <a:defRPr sz="1800" b="1" i="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0"/>
            <a:endParaRPr lang="en-US" dirty="0"/>
          </a:p>
        </p:txBody>
      </p:sp>
      <p:sp>
        <p:nvSpPr>
          <p:cNvPr id="39" name="Picture Placeholder 4">
            <a:extLst>
              <a:ext uri="{FF2B5EF4-FFF2-40B4-BE49-F238E27FC236}">
                <a16:creationId xmlns:a16="http://schemas.microsoft.com/office/drawing/2014/main" id="{C71BE228-3FBD-45E0-8B0A-7385DDF4ADF3}"/>
              </a:ext>
            </a:extLst>
          </p:cNvPr>
          <p:cNvSpPr>
            <a:spLocks noGrp="1"/>
          </p:cNvSpPr>
          <p:nvPr>
            <p:ph type="pic" sz="quarter" idx="44" hasCustomPrompt="1"/>
          </p:nvPr>
        </p:nvSpPr>
        <p:spPr>
          <a:xfrm>
            <a:off x="6582154" y="3897439"/>
            <a:ext cx="1394891" cy="1394892"/>
          </a:xfrm>
          <a:ln w="19050">
            <a:noFill/>
          </a:ln>
        </p:spPr>
        <p:txBody>
          <a:bodyPr anchor="ctr"/>
          <a:lstStyle>
            <a:lvl1pPr algn="ctr">
              <a:defRPr b="1">
                <a:solidFill>
                  <a:schemeClr val="tx1"/>
                </a:solidFill>
              </a:defRPr>
            </a:lvl1pPr>
          </a:lstStyle>
          <a:p>
            <a:r>
              <a:rPr lang="en-US" dirty="0"/>
              <a:t>Click to add Picture</a:t>
            </a:r>
          </a:p>
        </p:txBody>
      </p:sp>
      <p:sp>
        <p:nvSpPr>
          <p:cNvPr id="40" name="Text Placeholder 18">
            <a:extLst>
              <a:ext uri="{FF2B5EF4-FFF2-40B4-BE49-F238E27FC236}">
                <a16:creationId xmlns:a16="http://schemas.microsoft.com/office/drawing/2014/main" id="{96F562AA-9DC5-4E38-8DB4-B5CA6CCA08B5}"/>
              </a:ext>
            </a:extLst>
          </p:cNvPr>
          <p:cNvSpPr>
            <a:spLocks noGrp="1"/>
          </p:cNvSpPr>
          <p:nvPr>
            <p:ph type="body" sz="quarter" idx="45" hasCustomPrompt="1"/>
          </p:nvPr>
        </p:nvSpPr>
        <p:spPr>
          <a:xfrm>
            <a:off x="6057507" y="5345085"/>
            <a:ext cx="2499402" cy="1097346"/>
          </a:xfrm>
        </p:spPr>
        <p:txBody>
          <a:bodyPr>
            <a:noAutofit/>
          </a:bodyPr>
          <a:lstStyle>
            <a:lvl1pPr algn="ctr">
              <a:defRPr sz="1800" b="1" i="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0"/>
            <a:endParaRPr lang="en-US" dirty="0"/>
          </a:p>
        </p:txBody>
      </p:sp>
      <p:sp>
        <p:nvSpPr>
          <p:cNvPr id="41" name="Picture Placeholder 4">
            <a:extLst>
              <a:ext uri="{FF2B5EF4-FFF2-40B4-BE49-F238E27FC236}">
                <a16:creationId xmlns:a16="http://schemas.microsoft.com/office/drawing/2014/main" id="{0B397DDC-A259-48A3-81C2-17718E5F98F4}"/>
              </a:ext>
            </a:extLst>
          </p:cNvPr>
          <p:cNvSpPr>
            <a:spLocks noGrp="1"/>
          </p:cNvSpPr>
          <p:nvPr>
            <p:ph type="pic" sz="quarter" idx="46" hasCustomPrompt="1"/>
          </p:nvPr>
        </p:nvSpPr>
        <p:spPr>
          <a:xfrm>
            <a:off x="9349616" y="3897439"/>
            <a:ext cx="1394891" cy="1394892"/>
          </a:xfrm>
          <a:ln w="19050">
            <a:noFill/>
          </a:ln>
        </p:spPr>
        <p:txBody>
          <a:bodyPr anchor="ctr"/>
          <a:lstStyle>
            <a:lvl1pPr algn="ctr">
              <a:defRPr b="1">
                <a:solidFill>
                  <a:schemeClr val="tx1"/>
                </a:solidFill>
              </a:defRPr>
            </a:lvl1pPr>
          </a:lstStyle>
          <a:p>
            <a:r>
              <a:rPr lang="en-US" dirty="0"/>
              <a:t>Click to add Picture</a:t>
            </a:r>
          </a:p>
        </p:txBody>
      </p:sp>
      <p:sp>
        <p:nvSpPr>
          <p:cNvPr id="42" name="Text Placeholder 18">
            <a:extLst>
              <a:ext uri="{FF2B5EF4-FFF2-40B4-BE49-F238E27FC236}">
                <a16:creationId xmlns:a16="http://schemas.microsoft.com/office/drawing/2014/main" id="{A72DB554-7B9D-422E-BB36-E31AC3B089B3}"/>
              </a:ext>
            </a:extLst>
          </p:cNvPr>
          <p:cNvSpPr>
            <a:spLocks noGrp="1"/>
          </p:cNvSpPr>
          <p:nvPr>
            <p:ph type="body" sz="quarter" idx="47" hasCustomPrompt="1"/>
          </p:nvPr>
        </p:nvSpPr>
        <p:spPr>
          <a:xfrm>
            <a:off x="8824969" y="5345085"/>
            <a:ext cx="2499402" cy="1097346"/>
          </a:xfrm>
        </p:spPr>
        <p:txBody>
          <a:bodyPr>
            <a:noAutofit/>
          </a:bodyPr>
          <a:lstStyle>
            <a:lvl1pPr algn="ctr">
              <a:defRPr sz="1800" b="1" i="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a:p>
            <a:pPr lvl="0"/>
            <a:endParaRPr lang="en-US" dirty="0"/>
          </a:p>
        </p:txBody>
      </p:sp>
      <p:sp>
        <p:nvSpPr>
          <p:cNvPr id="54" name="Title 1">
            <a:extLst>
              <a:ext uri="{FF2B5EF4-FFF2-40B4-BE49-F238E27FC236}">
                <a16:creationId xmlns:a16="http://schemas.microsoft.com/office/drawing/2014/main" id="{60357057-D668-474C-A336-73A4082DA475}"/>
              </a:ext>
            </a:extLst>
          </p:cNvPr>
          <p:cNvSpPr>
            <a:spLocks noGrp="1"/>
          </p:cNvSpPr>
          <p:nvPr>
            <p:ph type="title" hasCustomPrompt="1"/>
          </p:nvPr>
        </p:nvSpPr>
        <p:spPr>
          <a:xfrm>
            <a:off x="634092" y="390836"/>
            <a:ext cx="9591316" cy="718551"/>
          </a:xfrm>
        </p:spPr>
        <p:txBody>
          <a:bodyPr anchor="ctr"/>
          <a:lstStyle>
            <a:lvl1pPr>
              <a:defRPr>
                <a:solidFill>
                  <a:schemeClr val="tx2"/>
                </a:solidFill>
              </a:defRPr>
            </a:lvl1pPr>
          </a:lstStyle>
          <a:p>
            <a:r>
              <a:rPr lang="en-US" dirty="0"/>
              <a:t>TITLE</a:t>
            </a:r>
          </a:p>
        </p:txBody>
      </p:sp>
      <p:sp>
        <p:nvSpPr>
          <p:cNvPr id="20" name="TextBox 19">
            <a:extLst>
              <a:ext uri="{FF2B5EF4-FFF2-40B4-BE49-F238E27FC236}">
                <a16:creationId xmlns:a16="http://schemas.microsoft.com/office/drawing/2014/main" id="{48657AF8-CAC9-4187-9791-1CDED48013E3}"/>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1762737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hort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F74F0B-17CE-4EC2-9293-BC5096B0E741}"/>
              </a:ext>
            </a:extLst>
          </p:cNvPr>
          <p:cNvSpPr/>
          <p:nvPr userDrawn="1"/>
        </p:nvSpPr>
        <p:spPr>
          <a:xfrm>
            <a:off x="1" y="311638"/>
            <a:ext cx="9580178" cy="805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Slide Number Placeholder 2">
            <a:extLst>
              <a:ext uri="{FF2B5EF4-FFF2-40B4-BE49-F238E27FC236}">
                <a16:creationId xmlns:a16="http://schemas.microsoft.com/office/drawing/2014/main" id="{1E3266FD-A7E9-428D-8E39-6B1E0451BD69}"/>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9" name="Hexagon 8">
            <a:extLst>
              <a:ext uri="{FF2B5EF4-FFF2-40B4-BE49-F238E27FC236}">
                <a16:creationId xmlns:a16="http://schemas.microsoft.com/office/drawing/2014/main" id="{DDF4A8F3-C9EB-413C-B864-7414E3CEA79C}"/>
              </a:ext>
            </a:extLst>
          </p:cNvPr>
          <p:cNvSpPr/>
          <p:nvPr userDrawn="1"/>
        </p:nvSpPr>
        <p:spPr>
          <a:xfrm>
            <a:off x="1608483" y="2133600"/>
            <a:ext cx="8975035" cy="360756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8">
            <a:extLst>
              <a:ext uri="{FF2B5EF4-FFF2-40B4-BE49-F238E27FC236}">
                <a16:creationId xmlns:a16="http://schemas.microsoft.com/office/drawing/2014/main" id="{A0142FEC-D58F-4820-9876-F6516142F1B3}"/>
              </a:ext>
            </a:extLst>
          </p:cNvPr>
          <p:cNvSpPr>
            <a:spLocks noGrp="1"/>
          </p:cNvSpPr>
          <p:nvPr>
            <p:ph type="body" sz="quarter" idx="12" hasCustomPrompt="1"/>
          </p:nvPr>
        </p:nvSpPr>
        <p:spPr>
          <a:xfrm>
            <a:off x="2617076" y="2301766"/>
            <a:ext cx="6968358" cy="3279227"/>
          </a:xfrm>
        </p:spPr>
        <p:txBody>
          <a:bodyPr anchor="ctr">
            <a:normAutofit/>
          </a:bodyPr>
          <a:lstStyle>
            <a:lvl1pPr algn="ctr">
              <a:defRPr sz="4000"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grpSp>
        <p:nvGrpSpPr>
          <p:cNvPr id="18" name="Group 17">
            <a:extLst>
              <a:ext uri="{FF2B5EF4-FFF2-40B4-BE49-F238E27FC236}">
                <a16:creationId xmlns:a16="http://schemas.microsoft.com/office/drawing/2014/main" id="{56EFF88B-CF5A-40D2-AC02-274CFDA8F77E}"/>
              </a:ext>
            </a:extLst>
          </p:cNvPr>
          <p:cNvGrpSpPr/>
          <p:nvPr userDrawn="1"/>
        </p:nvGrpSpPr>
        <p:grpSpPr>
          <a:xfrm>
            <a:off x="2354317" y="2301766"/>
            <a:ext cx="1943090" cy="525517"/>
            <a:chOff x="2354317" y="2301766"/>
            <a:chExt cx="1943090" cy="525517"/>
          </a:xfrm>
        </p:grpSpPr>
        <p:cxnSp>
          <p:nvCxnSpPr>
            <p:cNvPr id="15" name="Straight Connector 14">
              <a:extLst>
                <a:ext uri="{FF2B5EF4-FFF2-40B4-BE49-F238E27FC236}">
                  <a16:creationId xmlns:a16="http://schemas.microsoft.com/office/drawing/2014/main" id="{0A6F5943-D442-451E-AA89-DE9751E148A0}"/>
                </a:ext>
              </a:extLst>
            </p:cNvPr>
            <p:cNvCxnSpPr/>
            <p:nvPr userDrawn="1"/>
          </p:nvCxnSpPr>
          <p:spPr>
            <a:xfrm flipV="1">
              <a:off x="2354317" y="2301766"/>
              <a:ext cx="262759" cy="52551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93FDEB-4227-4D89-B0D1-0FC562DB849E}"/>
                </a:ext>
              </a:extLst>
            </p:cNvPr>
            <p:cNvCxnSpPr/>
            <p:nvPr userDrawn="1"/>
          </p:nvCxnSpPr>
          <p:spPr>
            <a:xfrm>
              <a:off x="2594732" y="2312938"/>
              <a:ext cx="1702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2D39C843-27A5-4852-901A-1B59CC5F2D64}"/>
              </a:ext>
            </a:extLst>
          </p:cNvPr>
          <p:cNvGrpSpPr/>
          <p:nvPr userDrawn="1"/>
        </p:nvGrpSpPr>
        <p:grpSpPr>
          <a:xfrm flipH="1" flipV="1">
            <a:off x="7899848" y="5055476"/>
            <a:ext cx="1943090" cy="525517"/>
            <a:chOff x="2354317" y="2301766"/>
            <a:chExt cx="1943090" cy="525517"/>
          </a:xfrm>
        </p:grpSpPr>
        <p:cxnSp>
          <p:nvCxnSpPr>
            <p:cNvPr id="20" name="Straight Connector 19">
              <a:extLst>
                <a:ext uri="{FF2B5EF4-FFF2-40B4-BE49-F238E27FC236}">
                  <a16:creationId xmlns:a16="http://schemas.microsoft.com/office/drawing/2014/main" id="{4683A5A4-C703-4C52-ADA1-CF59BAA38500}"/>
                </a:ext>
              </a:extLst>
            </p:cNvPr>
            <p:cNvCxnSpPr/>
            <p:nvPr userDrawn="1"/>
          </p:nvCxnSpPr>
          <p:spPr>
            <a:xfrm flipV="1">
              <a:off x="2354317" y="2301766"/>
              <a:ext cx="262759" cy="52551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DBFDE14-67DC-4BDD-928B-18DBF4765CE1}"/>
                </a:ext>
              </a:extLst>
            </p:cNvPr>
            <p:cNvCxnSpPr/>
            <p:nvPr userDrawn="1"/>
          </p:nvCxnSpPr>
          <p:spPr>
            <a:xfrm>
              <a:off x="2594732" y="2312938"/>
              <a:ext cx="1702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itle 1">
            <a:extLst>
              <a:ext uri="{FF2B5EF4-FFF2-40B4-BE49-F238E27FC236}">
                <a16:creationId xmlns:a16="http://schemas.microsoft.com/office/drawing/2014/main" id="{E1173AAB-D8BA-4054-A8A2-816AFFCC353B}"/>
              </a:ext>
            </a:extLst>
          </p:cNvPr>
          <p:cNvSpPr>
            <a:spLocks noGrp="1"/>
          </p:cNvSpPr>
          <p:nvPr>
            <p:ph type="title" hasCustomPrompt="1"/>
          </p:nvPr>
        </p:nvSpPr>
        <p:spPr>
          <a:xfrm>
            <a:off x="634092" y="390836"/>
            <a:ext cx="8777194" cy="718551"/>
          </a:xfrm>
        </p:spPr>
        <p:txBody>
          <a:bodyPr anchor="ctr"/>
          <a:lstStyle>
            <a:lvl1pPr>
              <a:defRPr>
                <a:solidFill>
                  <a:schemeClr val="bg1"/>
                </a:solidFill>
              </a:defRPr>
            </a:lvl1pPr>
          </a:lstStyle>
          <a:p>
            <a:r>
              <a:rPr lang="en-US" dirty="0"/>
              <a:t>TITLE</a:t>
            </a:r>
          </a:p>
        </p:txBody>
      </p:sp>
      <p:sp>
        <p:nvSpPr>
          <p:cNvPr id="14" name="TextBox 13">
            <a:extLst>
              <a:ext uri="{FF2B5EF4-FFF2-40B4-BE49-F238E27FC236}">
                <a16:creationId xmlns:a16="http://schemas.microsoft.com/office/drawing/2014/main" id="{B6CE479F-DF2F-4322-AF8A-54B9376BD6C3}"/>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424505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ic / Short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2E2C6EF-EF6D-431A-9698-8FEDE6FFF49E}"/>
              </a:ext>
            </a:extLst>
          </p:cNvPr>
          <p:cNvSpPr/>
          <p:nvPr userDrawn="1"/>
        </p:nvSpPr>
        <p:spPr>
          <a:xfrm>
            <a:off x="1" y="241299"/>
            <a:ext cx="6998676" cy="2794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Slide Number Placeholder 2">
            <a:extLst>
              <a:ext uri="{FF2B5EF4-FFF2-40B4-BE49-F238E27FC236}">
                <a16:creationId xmlns:a16="http://schemas.microsoft.com/office/drawing/2014/main" id="{CD0296F7-3266-4ABB-B6A6-B6FA5B65E8ED}"/>
              </a:ext>
            </a:extLst>
          </p:cNvPr>
          <p:cNvSpPr>
            <a:spLocks noGrp="1"/>
          </p:cNvSpPr>
          <p:nvPr>
            <p:ph type="sldNum" sz="quarter" idx="10"/>
          </p:nvPr>
        </p:nvSpPr>
        <p:spPr/>
        <p:txBody>
          <a:bodyPr/>
          <a:lstStyle>
            <a:lvl1pPr>
              <a:defRPr>
                <a:solidFill>
                  <a:schemeClr val="tx1"/>
                </a:solidFill>
              </a:defRPr>
            </a:lvl1pPr>
          </a:lstStyle>
          <a:p>
            <a:fld id="{BDA99C1C-4617-41EE-9964-F78D103AF674}" type="slidenum">
              <a:rPr lang="en-US" smtClean="0"/>
              <a:pPr/>
              <a:t>‹#›</a:t>
            </a:fld>
            <a:endParaRPr lang="en-US" dirty="0"/>
          </a:p>
        </p:txBody>
      </p:sp>
      <p:sp>
        <p:nvSpPr>
          <p:cNvPr id="20" name="Title 1">
            <a:extLst>
              <a:ext uri="{FF2B5EF4-FFF2-40B4-BE49-F238E27FC236}">
                <a16:creationId xmlns:a16="http://schemas.microsoft.com/office/drawing/2014/main" id="{49CFF4F7-E1D2-46AC-9FD0-1DC6C5EDF1D8}"/>
              </a:ext>
            </a:extLst>
          </p:cNvPr>
          <p:cNvSpPr>
            <a:spLocks noGrp="1"/>
          </p:cNvSpPr>
          <p:nvPr>
            <p:ph type="title" hasCustomPrompt="1"/>
          </p:nvPr>
        </p:nvSpPr>
        <p:spPr>
          <a:xfrm>
            <a:off x="430599" y="656562"/>
            <a:ext cx="6152683" cy="1994317"/>
          </a:xfrm>
        </p:spPr>
        <p:txBody>
          <a:bodyPr anchor="ctr"/>
          <a:lstStyle>
            <a:lvl1pPr algn="ctr">
              <a:defRPr baseline="0">
                <a:solidFill>
                  <a:schemeClr val="bg1"/>
                </a:solidFill>
              </a:defRPr>
            </a:lvl1pPr>
          </a:lstStyle>
          <a:p>
            <a:r>
              <a:rPr lang="en-US" dirty="0"/>
              <a:t>BIG STATEMENT</a:t>
            </a:r>
          </a:p>
        </p:txBody>
      </p:sp>
      <p:grpSp>
        <p:nvGrpSpPr>
          <p:cNvPr id="14" name="Group 13">
            <a:extLst>
              <a:ext uri="{FF2B5EF4-FFF2-40B4-BE49-F238E27FC236}">
                <a16:creationId xmlns:a16="http://schemas.microsoft.com/office/drawing/2014/main" id="{25A563AB-FB4E-4460-B178-28C94C0605CA}"/>
              </a:ext>
            </a:extLst>
          </p:cNvPr>
          <p:cNvGrpSpPr/>
          <p:nvPr userDrawn="1"/>
        </p:nvGrpSpPr>
        <p:grpSpPr>
          <a:xfrm>
            <a:off x="200614" y="474648"/>
            <a:ext cx="850900" cy="362917"/>
            <a:chOff x="99014" y="399083"/>
            <a:chExt cx="850900" cy="362917"/>
          </a:xfrm>
        </p:grpSpPr>
        <p:cxnSp>
          <p:nvCxnSpPr>
            <p:cNvPr id="10" name="Straight Connector 9">
              <a:extLst>
                <a:ext uri="{FF2B5EF4-FFF2-40B4-BE49-F238E27FC236}">
                  <a16:creationId xmlns:a16="http://schemas.microsoft.com/office/drawing/2014/main" id="{991145EB-A7A3-41A9-A0B4-E194C1D62FB3}"/>
                </a:ext>
              </a:extLst>
            </p:cNvPr>
            <p:cNvCxnSpPr/>
            <p:nvPr userDrawn="1"/>
          </p:nvCxnSpPr>
          <p:spPr>
            <a:xfrm flipV="1">
              <a:off x="127000" y="399083"/>
              <a:ext cx="0" cy="36291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2A40A2A-A84A-4863-B59D-9BECCA5B188B}"/>
                </a:ext>
              </a:extLst>
            </p:cNvPr>
            <p:cNvCxnSpPr/>
            <p:nvPr userDrawn="1"/>
          </p:nvCxnSpPr>
          <p:spPr>
            <a:xfrm>
              <a:off x="99014" y="399083"/>
              <a:ext cx="8509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AD4E56E-4715-4211-9D92-A4D759F01985}"/>
              </a:ext>
            </a:extLst>
          </p:cNvPr>
          <p:cNvGrpSpPr/>
          <p:nvPr userDrawn="1"/>
        </p:nvGrpSpPr>
        <p:grpSpPr>
          <a:xfrm flipH="1" flipV="1">
            <a:off x="5962354" y="2477803"/>
            <a:ext cx="850900" cy="362917"/>
            <a:chOff x="99014" y="399083"/>
            <a:chExt cx="850900" cy="362917"/>
          </a:xfrm>
        </p:grpSpPr>
        <p:cxnSp>
          <p:nvCxnSpPr>
            <p:cNvPr id="54" name="Straight Connector 53">
              <a:extLst>
                <a:ext uri="{FF2B5EF4-FFF2-40B4-BE49-F238E27FC236}">
                  <a16:creationId xmlns:a16="http://schemas.microsoft.com/office/drawing/2014/main" id="{2CC8E726-BA35-4275-8812-3154624B1564}"/>
                </a:ext>
              </a:extLst>
            </p:cNvPr>
            <p:cNvCxnSpPr/>
            <p:nvPr userDrawn="1"/>
          </p:nvCxnSpPr>
          <p:spPr>
            <a:xfrm flipV="1">
              <a:off x="127000" y="399083"/>
              <a:ext cx="0" cy="36291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3D619C6-4BBE-4A5F-ABC2-32D195107BA6}"/>
                </a:ext>
              </a:extLst>
            </p:cNvPr>
            <p:cNvCxnSpPr/>
            <p:nvPr userDrawn="1"/>
          </p:nvCxnSpPr>
          <p:spPr>
            <a:xfrm>
              <a:off x="99014" y="399083"/>
              <a:ext cx="8509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187C2E2F-3672-431C-9959-3AEA77EB40C4}"/>
              </a:ext>
            </a:extLst>
          </p:cNvPr>
          <p:cNvSpPr/>
          <p:nvPr userDrawn="1"/>
        </p:nvSpPr>
        <p:spPr>
          <a:xfrm>
            <a:off x="1115489" y="6392181"/>
            <a:ext cx="1407760" cy="465819"/>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Picture Placeholder 46">
            <a:extLst>
              <a:ext uri="{FF2B5EF4-FFF2-40B4-BE49-F238E27FC236}">
                <a16:creationId xmlns:a16="http://schemas.microsoft.com/office/drawing/2014/main" id="{042BDBBC-142A-4303-A1C6-7FF9637BD984}"/>
              </a:ext>
            </a:extLst>
          </p:cNvPr>
          <p:cNvSpPr>
            <a:spLocks noGrp="1"/>
          </p:cNvSpPr>
          <p:nvPr>
            <p:ph type="pic" sz="quarter" idx="11" hasCustomPrompt="1"/>
          </p:nvPr>
        </p:nvSpPr>
        <p:spPr>
          <a:xfrm>
            <a:off x="0" y="2333344"/>
            <a:ext cx="11733825" cy="4524656"/>
          </a:xfrm>
          <a:custGeom>
            <a:avLst/>
            <a:gdLst>
              <a:gd name="connsiteX0" fmla="*/ 7240487 w 11733825"/>
              <a:gd name="connsiteY0" fmla="*/ 3944652 h 4524656"/>
              <a:gd name="connsiteX1" fmla="*/ 8639075 w 11733825"/>
              <a:gd name="connsiteY1" fmla="*/ 3944652 h 4524656"/>
              <a:gd name="connsiteX2" fmla="*/ 8639075 w 11733825"/>
              <a:gd name="connsiteY2" fmla="*/ 4518588 h 4524656"/>
              <a:gd name="connsiteX3" fmla="*/ 7240487 w 11733825"/>
              <a:gd name="connsiteY3" fmla="*/ 4518588 h 4524656"/>
              <a:gd name="connsiteX4" fmla="*/ 2643301 w 11733825"/>
              <a:gd name="connsiteY4" fmla="*/ 3276302 h 4524656"/>
              <a:gd name="connsiteX5" fmla="*/ 4041888 w 11733825"/>
              <a:gd name="connsiteY5" fmla="*/ 3276302 h 4524656"/>
              <a:gd name="connsiteX6" fmla="*/ 4041888 w 11733825"/>
              <a:gd name="connsiteY6" fmla="*/ 4524656 h 4524656"/>
              <a:gd name="connsiteX7" fmla="*/ 2643301 w 11733825"/>
              <a:gd name="connsiteY7" fmla="*/ 4524656 h 4524656"/>
              <a:gd name="connsiteX8" fmla="*/ 0 w 11733825"/>
              <a:gd name="connsiteY8" fmla="*/ 3276302 h 4524656"/>
              <a:gd name="connsiteX9" fmla="*/ 983933 w 11733825"/>
              <a:gd name="connsiteY9" fmla="*/ 3276302 h 4524656"/>
              <a:gd name="connsiteX10" fmla="*/ 983933 w 11733825"/>
              <a:gd name="connsiteY10" fmla="*/ 4518587 h 4524656"/>
              <a:gd name="connsiteX11" fmla="*/ 0 w 11733825"/>
              <a:gd name="connsiteY11" fmla="*/ 4518587 h 4524656"/>
              <a:gd name="connsiteX12" fmla="*/ 8782055 w 11733825"/>
              <a:gd name="connsiteY12" fmla="*/ 3122155 h 4524656"/>
              <a:gd name="connsiteX13" fmla="*/ 10180643 w 11733825"/>
              <a:gd name="connsiteY13" fmla="*/ 3122155 h 4524656"/>
              <a:gd name="connsiteX14" fmla="*/ 10180643 w 11733825"/>
              <a:gd name="connsiteY14" fmla="*/ 4520742 h 4524656"/>
              <a:gd name="connsiteX15" fmla="*/ 8782055 w 11733825"/>
              <a:gd name="connsiteY15" fmla="*/ 4520742 h 4524656"/>
              <a:gd name="connsiteX16" fmla="*/ 1115490 w 11733825"/>
              <a:gd name="connsiteY16" fmla="*/ 2503547 h 4524656"/>
              <a:gd name="connsiteX17" fmla="*/ 2514078 w 11733825"/>
              <a:gd name="connsiteY17" fmla="*/ 2503547 h 4524656"/>
              <a:gd name="connsiteX18" fmla="*/ 2514078 w 11733825"/>
              <a:gd name="connsiteY18" fmla="*/ 3902134 h 4524656"/>
              <a:gd name="connsiteX19" fmla="*/ 1115490 w 11733825"/>
              <a:gd name="connsiteY19" fmla="*/ 3902134 h 4524656"/>
              <a:gd name="connsiteX20" fmla="*/ 7240487 w 11733825"/>
              <a:gd name="connsiteY20" fmla="*/ 2357254 h 4524656"/>
              <a:gd name="connsiteX21" fmla="*/ 8639075 w 11733825"/>
              <a:gd name="connsiteY21" fmla="*/ 2357254 h 4524656"/>
              <a:gd name="connsiteX22" fmla="*/ 8639075 w 11733825"/>
              <a:gd name="connsiteY22" fmla="*/ 3755841 h 4524656"/>
              <a:gd name="connsiteX23" fmla="*/ 7240487 w 11733825"/>
              <a:gd name="connsiteY23" fmla="*/ 3755841 h 4524656"/>
              <a:gd name="connsiteX24" fmla="*/ 10335237 w 11733825"/>
              <a:gd name="connsiteY24" fmla="*/ 2264957 h 4524656"/>
              <a:gd name="connsiteX25" fmla="*/ 11733825 w 11733825"/>
              <a:gd name="connsiteY25" fmla="*/ 2264957 h 4524656"/>
              <a:gd name="connsiteX26" fmla="*/ 11733825 w 11733825"/>
              <a:gd name="connsiteY26" fmla="*/ 3663544 h 4524656"/>
              <a:gd name="connsiteX27" fmla="*/ 10335237 w 11733825"/>
              <a:gd name="connsiteY27" fmla="*/ 3663544 h 4524656"/>
              <a:gd name="connsiteX28" fmla="*/ 2643301 w 11733825"/>
              <a:gd name="connsiteY28" fmla="*/ 1723568 h 4524656"/>
              <a:gd name="connsiteX29" fmla="*/ 4041888 w 11733825"/>
              <a:gd name="connsiteY29" fmla="*/ 1723568 h 4524656"/>
              <a:gd name="connsiteX30" fmla="*/ 4041888 w 11733825"/>
              <a:gd name="connsiteY30" fmla="*/ 3122155 h 4524656"/>
              <a:gd name="connsiteX31" fmla="*/ 2643301 w 11733825"/>
              <a:gd name="connsiteY31" fmla="*/ 3122155 h 4524656"/>
              <a:gd name="connsiteX32" fmla="*/ 5703506 w 11733825"/>
              <a:gd name="connsiteY32" fmla="*/ 1708209 h 4524656"/>
              <a:gd name="connsiteX33" fmla="*/ 7102093 w 11733825"/>
              <a:gd name="connsiteY33" fmla="*/ 1708209 h 4524656"/>
              <a:gd name="connsiteX34" fmla="*/ 7102093 w 11733825"/>
              <a:gd name="connsiteY34" fmla="*/ 3106796 h 4524656"/>
              <a:gd name="connsiteX35" fmla="*/ 5703506 w 11733825"/>
              <a:gd name="connsiteY35" fmla="*/ 3106796 h 4524656"/>
              <a:gd name="connsiteX36" fmla="*/ 7240487 w 11733825"/>
              <a:gd name="connsiteY36" fmla="*/ 822496 h 4524656"/>
              <a:gd name="connsiteX37" fmla="*/ 8639075 w 11733825"/>
              <a:gd name="connsiteY37" fmla="*/ 822496 h 4524656"/>
              <a:gd name="connsiteX38" fmla="*/ 8639075 w 11733825"/>
              <a:gd name="connsiteY38" fmla="*/ 2221083 h 4524656"/>
              <a:gd name="connsiteX39" fmla="*/ 7240487 w 11733825"/>
              <a:gd name="connsiteY39" fmla="*/ 2221083 h 4524656"/>
              <a:gd name="connsiteX40" fmla="*/ 10335237 w 11733825"/>
              <a:gd name="connsiteY40" fmla="*/ 699293 h 4524656"/>
              <a:gd name="connsiteX41" fmla="*/ 11733825 w 11733825"/>
              <a:gd name="connsiteY41" fmla="*/ 699293 h 4524656"/>
              <a:gd name="connsiteX42" fmla="*/ 11733825 w 11733825"/>
              <a:gd name="connsiteY42" fmla="*/ 2097880 h 4524656"/>
              <a:gd name="connsiteX43" fmla="*/ 10335237 w 11733825"/>
              <a:gd name="connsiteY43" fmla="*/ 2097880 h 4524656"/>
              <a:gd name="connsiteX44" fmla="*/ 8782055 w 11733825"/>
              <a:gd name="connsiteY44" fmla="*/ 0 h 4524656"/>
              <a:gd name="connsiteX45" fmla="*/ 10180643 w 11733825"/>
              <a:gd name="connsiteY45" fmla="*/ 0 h 4524656"/>
              <a:gd name="connsiteX46" fmla="*/ 10180643 w 11733825"/>
              <a:gd name="connsiteY46" fmla="*/ 1398587 h 4524656"/>
              <a:gd name="connsiteX47" fmla="*/ 8782055 w 11733825"/>
              <a:gd name="connsiteY47" fmla="*/ 1398587 h 452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3825" h="4524656">
                <a:moveTo>
                  <a:pt x="7240487" y="3944652"/>
                </a:moveTo>
                <a:lnTo>
                  <a:pt x="8639075" y="3944652"/>
                </a:lnTo>
                <a:lnTo>
                  <a:pt x="8639075" y="4518588"/>
                </a:lnTo>
                <a:lnTo>
                  <a:pt x="7240487" y="4518588"/>
                </a:lnTo>
                <a:close/>
                <a:moveTo>
                  <a:pt x="2643301" y="3276302"/>
                </a:moveTo>
                <a:lnTo>
                  <a:pt x="4041888" y="3276302"/>
                </a:lnTo>
                <a:lnTo>
                  <a:pt x="4041888" y="4524656"/>
                </a:lnTo>
                <a:lnTo>
                  <a:pt x="2643301" y="4524656"/>
                </a:lnTo>
                <a:close/>
                <a:moveTo>
                  <a:pt x="0" y="3276302"/>
                </a:moveTo>
                <a:lnTo>
                  <a:pt x="983933" y="3276302"/>
                </a:lnTo>
                <a:lnTo>
                  <a:pt x="983933" y="4518587"/>
                </a:lnTo>
                <a:lnTo>
                  <a:pt x="0" y="4518587"/>
                </a:lnTo>
                <a:close/>
                <a:moveTo>
                  <a:pt x="8782055" y="3122155"/>
                </a:moveTo>
                <a:lnTo>
                  <a:pt x="10180643" y="3122155"/>
                </a:lnTo>
                <a:lnTo>
                  <a:pt x="10180643" y="4520742"/>
                </a:lnTo>
                <a:lnTo>
                  <a:pt x="8782055" y="4520742"/>
                </a:lnTo>
                <a:close/>
                <a:moveTo>
                  <a:pt x="1115490" y="2503547"/>
                </a:moveTo>
                <a:lnTo>
                  <a:pt x="2514078" y="2503547"/>
                </a:lnTo>
                <a:lnTo>
                  <a:pt x="2514078" y="3902134"/>
                </a:lnTo>
                <a:lnTo>
                  <a:pt x="1115490" y="3902134"/>
                </a:lnTo>
                <a:close/>
                <a:moveTo>
                  <a:pt x="7240487" y="2357254"/>
                </a:moveTo>
                <a:lnTo>
                  <a:pt x="8639075" y="2357254"/>
                </a:lnTo>
                <a:lnTo>
                  <a:pt x="8639075" y="3755841"/>
                </a:lnTo>
                <a:lnTo>
                  <a:pt x="7240487" y="3755841"/>
                </a:lnTo>
                <a:close/>
                <a:moveTo>
                  <a:pt x="10335237" y="2264957"/>
                </a:moveTo>
                <a:lnTo>
                  <a:pt x="11733825" y="2264957"/>
                </a:lnTo>
                <a:lnTo>
                  <a:pt x="11733825" y="3663544"/>
                </a:lnTo>
                <a:lnTo>
                  <a:pt x="10335237" y="3663544"/>
                </a:lnTo>
                <a:close/>
                <a:moveTo>
                  <a:pt x="2643301" y="1723568"/>
                </a:moveTo>
                <a:lnTo>
                  <a:pt x="4041888" y="1723568"/>
                </a:lnTo>
                <a:lnTo>
                  <a:pt x="4041888" y="3122155"/>
                </a:lnTo>
                <a:lnTo>
                  <a:pt x="2643301" y="3122155"/>
                </a:lnTo>
                <a:close/>
                <a:moveTo>
                  <a:pt x="5703506" y="1708209"/>
                </a:moveTo>
                <a:lnTo>
                  <a:pt x="7102093" y="1708209"/>
                </a:lnTo>
                <a:lnTo>
                  <a:pt x="7102093" y="3106796"/>
                </a:lnTo>
                <a:lnTo>
                  <a:pt x="5703506" y="3106796"/>
                </a:lnTo>
                <a:close/>
                <a:moveTo>
                  <a:pt x="7240487" y="822496"/>
                </a:moveTo>
                <a:lnTo>
                  <a:pt x="8639075" y="822496"/>
                </a:lnTo>
                <a:lnTo>
                  <a:pt x="8639075" y="2221083"/>
                </a:lnTo>
                <a:lnTo>
                  <a:pt x="7240487" y="2221083"/>
                </a:lnTo>
                <a:close/>
                <a:moveTo>
                  <a:pt x="10335237" y="699293"/>
                </a:moveTo>
                <a:lnTo>
                  <a:pt x="11733825" y="699293"/>
                </a:lnTo>
                <a:lnTo>
                  <a:pt x="11733825" y="2097880"/>
                </a:lnTo>
                <a:lnTo>
                  <a:pt x="10335237" y="2097880"/>
                </a:lnTo>
                <a:close/>
                <a:moveTo>
                  <a:pt x="8782055" y="0"/>
                </a:moveTo>
                <a:lnTo>
                  <a:pt x="10180643" y="0"/>
                </a:lnTo>
                <a:lnTo>
                  <a:pt x="10180643" y="1398587"/>
                </a:lnTo>
                <a:lnTo>
                  <a:pt x="8782055" y="1398587"/>
                </a:lnTo>
                <a:close/>
              </a:path>
            </a:pathLst>
          </a:custGeom>
          <a:ln w="19050">
            <a:solidFill>
              <a:schemeClr val="tx1"/>
            </a:solidFill>
          </a:ln>
        </p:spPr>
        <p:txBody>
          <a:bodyPr wrap="square" anchor="ctr">
            <a:noAutofit/>
          </a:bodyPr>
          <a:lstStyle>
            <a:lvl1pPr algn="ctr">
              <a:defRPr b="1"/>
            </a:lvl1pPr>
          </a:lstStyle>
          <a:p>
            <a:r>
              <a:rPr lang="en-US" dirty="0"/>
              <a:t>Click to add Picture</a:t>
            </a:r>
          </a:p>
        </p:txBody>
      </p:sp>
      <p:sp>
        <p:nvSpPr>
          <p:cNvPr id="31" name="Rectangle 30">
            <a:extLst>
              <a:ext uri="{FF2B5EF4-FFF2-40B4-BE49-F238E27FC236}">
                <a16:creationId xmlns:a16="http://schemas.microsoft.com/office/drawing/2014/main" id="{3AEE91F6-E365-43E5-84C4-FC24B38A5708}"/>
              </a:ext>
            </a:extLst>
          </p:cNvPr>
          <p:cNvSpPr/>
          <p:nvPr userDrawn="1"/>
        </p:nvSpPr>
        <p:spPr>
          <a:xfrm>
            <a:off x="4171109" y="4747034"/>
            <a:ext cx="1407760" cy="140776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FC21D3A-8C9F-458A-B68E-CFACB91A2E8D}"/>
              </a:ext>
            </a:extLst>
          </p:cNvPr>
          <p:cNvSpPr/>
          <p:nvPr userDrawn="1"/>
        </p:nvSpPr>
        <p:spPr>
          <a:xfrm>
            <a:off x="5698919" y="5609646"/>
            <a:ext cx="1407760" cy="1248354"/>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95A9FF22-A631-4C24-94DB-3432F47602FB}"/>
              </a:ext>
            </a:extLst>
          </p:cNvPr>
          <p:cNvSpPr/>
          <p:nvPr userDrawn="1"/>
        </p:nvSpPr>
        <p:spPr>
          <a:xfrm>
            <a:off x="8777469" y="3889836"/>
            <a:ext cx="1407760" cy="140776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8F9DD3F6-9B01-43E4-A154-E09B342F5744}"/>
              </a:ext>
            </a:extLst>
          </p:cNvPr>
          <p:cNvSpPr/>
          <p:nvPr userDrawn="1"/>
        </p:nvSpPr>
        <p:spPr>
          <a:xfrm>
            <a:off x="11888419" y="3889623"/>
            <a:ext cx="303581" cy="140776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a:extLst>
              <a:ext uri="{FF2B5EF4-FFF2-40B4-BE49-F238E27FC236}">
                <a16:creationId xmlns:a16="http://schemas.microsoft.com/office/drawing/2014/main" id="{D7B99796-963F-48E7-86DE-3663E573D9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8831" y="133142"/>
            <a:ext cx="563438" cy="116702"/>
          </a:xfrm>
          <a:prstGeom prst="rect">
            <a:avLst/>
          </a:prstGeom>
        </p:spPr>
      </p:pic>
      <p:pic>
        <p:nvPicPr>
          <p:cNvPr id="49" name="Picture 48" descr="A picture containing table&#10;&#10;Description automatically generated">
            <a:extLst>
              <a:ext uri="{FF2B5EF4-FFF2-40B4-BE49-F238E27FC236}">
                <a16:creationId xmlns:a16="http://schemas.microsoft.com/office/drawing/2014/main" id="{4991953E-560D-4D9D-B817-A64F04C695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spTree>
    <p:extLst>
      <p:ext uri="{BB962C8B-B14F-4D97-AF65-F5344CB8AC3E}">
        <p14:creationId xmlns:p14="http://schemas.microsoft.com/office/powerpoint/2010/main" val="1786532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12" name="Picture 11" descr="A picture containing table&#10;&#10;Description automatically generated">
            <a:extLst>
              <a:ext uri="{FF2B5EF4-FFF2-40B4-BE49-F238E27FC236}">
                <a16:creationId xmlns:a16="http://schemas.microsoft.com/office/drawing/2014/main" id="{912BB1A3-1A88-4593-A115-CA5FFC3B4A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3" name="Picture 12" descr="A picture containing table, drawing&#10;&#10;Description automatically generated">
            <a:extLst>
              <a:ext uri="{FF2B5EF4-FFF2-40B4-BE49-F238E27FC236}">
                <a16:creationId xmlns:a16="http://schemas.microsoft.com/office/drawing/2014/main" id="{52C75393-8C3E-4746-B81E-E37372AA57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3" name="Slide Number Placeholder 2">
            <a:extLst>
              <a:ext uri="{FF2B5EF4-FFF2-40B4-BE49-F238E27FC236}">
                <a16:creationId xmlns:a16="http://schemas.microsoft.com/office/drawing/2014/main" id="{CD0296F7-3266-4ABB-B6A6-B6FA5B65E8ED}"/>
              </a:ext>
            </a:extLst>
          </p:cNvPr>
          <p:cNvSpPr>
            <a:spLocks noGrp="1"/>
          </p:cNvSpPr>
          <p:nvPr userDrawn="1">
            <p:ph type="sldNum" sz="quarter" idx="10"/>
          </p:nvPr>
        </p:nvSpPr>
        <p:spPr/>
        <p:txBody>
          <a:bodyPr/>
          <a:lstStyle/>
          <a:p>
            <a:fld id="{BDA99C1C-4617-41EE-9964-F78D103AF674}" type="slidenum">
              <a:rPr lang="en-US" smtClean="0"/>
              <a:pPr/>
              <a:t>‹#›</a:t>
            </a:fld>
            <a:endParaRPr lang="en-US" dirty="0"/>
          </a:p>
        </p:txBody>
      </p:sp>
      <p:sp>
        <p:nvSpPr>
          <p:cNvPr id="5" name="Text Placeholder 4">
            <a:extLst>
              <a:ext uri="{FF2B5EF4-FFF2-40B4-BE49-F238E27FC236}">
                <a16:creationId xmlns:a16="http://schemas.microsoft.com/office/drawing/2014/main" id="{E7D4A7C1-2E05-4A27-846C-F97F36C8D3B5}"/>
              </a:ext>
            </a:extLst>
          </p:cNvPr>
          <p:cNvSpPr>
            <a:spLocks noGrp="1"/>
          </p:cNvSpPr>
          <p:nvPr userDrawn="1">
            <p:ph type="body" sz="quarter" idx="21" hasCustomPrompt="1"/>
          </p:nvPr>
        </p:nvSpPr>
        <p:spPr>
          <a:xfrm>
            <a:off x="1768580" y="1275195"/>
            <a:ext cx="5075756" cy="3809422"/>
          </a:xfrm>
        </p:spPr>
        <p:txBody>
          <a:bodyPr>
            <a:normAutofit/>
          </a:bodyPr>
          <a:lstStyle>
            <a:lvl1pPr marL="0" indent="0">
              <a:lnSpc>
                <a:spcPct val="100000"/>
              </a:lnSpc>
              <a:spcBef>
                <a:spcPts val="0"/>
              </a:spcBef>
              <a:buClr>
                <a:schemeClr val="tx2"/>
              </a:buClr>
              <a:buFont typeface="Wingdings" panose="05000000000000000000" pitchFamily="2" charset="2"/>
              <a:buNone/>
              <a:defRPr sz="1600" b="0"/>
            </a:lvl1pPr>
            <a:lvl2pPr marL="457200" indent="0">
              <a:buClr>
                <a:schemeClr val="tx2"/>
              </a:buClr>
              <a:buFont typeface="Wingdings" panose="05000000000000000000" pitchFamily="2" charset="2"/>
              <a:buNone/>
              <a:defRPr sz="2500">
                <a:solidFill>
                  <a:schemeClr val="bg1"/>
                </a:solidFill>
              </a:defRPr>
            </a:lvl2pPr>
            <a:lvl3pPr marL="914400" indent="0">
              <a:buClr>
                <a:schemeClr val="tx2"/>
              </a:buClr>
              <a:buFont typeface="Arial" panose="020B0604020202020204" pitchFamily="34" charset="0"/>
              <a:buNone/>
              <a:defRPr sz="2500">
                <a:solidFill>
                  <a:schemeClr val="bg1"/>
                </a:solidFill>
              </a:defRPr>
            </a:lvl3pPr>
            <a:lvl4pPr marL="1371600" indent="0">
              <a:buClr>
                <a:schemeClr val="tx2"/>
              </a:buClr>
              <a:buNone/>
              <a:defRPr sz="2500">
                <a:solidFill>
                  <a:schemeClr val="bg1"/>
                </a:solidFill>
              </a:defRPr>
            </a:lvl4pPr>
            <a:lvl5pPr>
              <a:buClr>
                <a:schemeClr val="tx2"/>
              </a:buClr>
              <a:defRPr sz="2500">
                <a:solidFill>
                  <a:schemeClr val="bg1"/>
                </a:solidFill>
              </a:defRPr>
            </a:lvl5pPr>
          </a:lstStyle>
          <a:p>
            <a:pPr lvl="0"/>
            <a:r>
              <a:rPr lang="en-US" dirty="0"/>
              <a:t>Section A</a:t>
            </a:r>
          </a:p>
          <a:p>
            <a:pPr lvl="0"/>
            <a:endParaRPr lang="en-US" dirty="0"/>
          </a:p>
          <a:p>
            <a:pPr lvl="0"/>
            <a:r>
              <a:rPr lang="en-US" dirty="0"/>
              <a:t>Section B</a:t>
            </a:r>
            <a:br>
              <a:rPr lang="en-US" dirty="0"/>
            </a:br>
            <a:endParaRPr lang="en-US" dirty="0"/>
          </a:p>
          <a:p>
            <a:pPr lvl="0"/>
            <a:r>
              <a:rPr lang="en-US" dirty="0"/>
              <a:t>Section C</a:t>
            </a:r>
          </a:p>
          <a:p>
            <a:pPr lvl="0"/>
            <a:endParaRPr lang="en-US" dirty="0"/>
          </a:p>
          <a:p>
            <a:pPr lvl="0"/>
            <a:r>
              <a:rPr lang="en-US" dirty="0"/>
              <a:t>Section D</a:t>
            </a:r>
          </a:p>
          <a:p>
            <a:pPr lvl="0"/>
            <a:endParaRPr lang="en-US" dirty="0"/>
          </a:p>
          <a:p>
            <a:pPr lvl="0"/>
            <a:r>
              <a:rPr lang="en-US" dirty="0"/>
              <a:t>Section E</a:t>
            </a:r>
          </a:p>
          <a:p>
            <a:pPr lvl="0"/>
            <a:endParaRPr lang="en-US" dirty="0"/>
          </a:p>
          <a:p>
            <a:pPr lvl="0"/>
            <a:r>
              <a:rPr lang="en-US" dirty="0"/>
              <a:t>Section F</a:t>
            </a:r>
          </a:p>
          <a:p>
            <a:pPr lvl="0"/>
            <a:endParaRPr lang="en-US" dirty="0"/>
          </a:p>
          <a:p>
            <a:pPr lvl="0"/>
            <a:r>
              <a:rPr lang="en-US" dirty="0"/>
              <a:t>Section G</a:t>
            </a:r>
          </a:p>
          <a:p>
            <a:pPr lvl="0"/>
            <a:endParaRPr lang="en-US" dirty="0"/>
          </a:p>
          <a:p>
            <a:pPr lvl="0"/>
            <a:r>
              <a:rPr lang="en-US" dirty="0"/>
              <a:t>Section H</a:t>
            </a:r>
          </a:p>
        </p:txBody>
      </p:sp>
      <p:sp>
        <p:nvSpPr>
          <p:cNvPr id="4" name="TextBox 3">
            <a:extLst>
              <a:ext uri="{FF2B5EF4-FFF2-40B4-BE49-F238E27FC236}">
                <a16:creationId xmlns:a16="http://schemas.microsoft.com/office/drawing/2014/main" id="{6068D5ED-4DC9-4C53-835B-9CB9CD905304}"/>
              </a:ext>
            </a:extLst>
          </p:cNvPr>
          <p:cNvSpPr txBox="1"/>
          <p:nvPr userDrawn="1"/>
        </p:nvSpPr>
        <p:spPr>
          <a:xfrm>
            <a:off x="539499" y="311819"/>
            <a:ext cx="2256002" cy="784830"/>
          </a:xfrm>
          <a:prstGeom prst="rect">
            <a:avLst/>
          </a:prstGeom>
          <a:noFill/>
        </p:spPr>
        <p:txBody>
          <a:bodyPr wrap="none" rtlCol="0">
            <a:spAutoFit/>
          </a:bodyPr>
          <a:lstStyle/>
          <a:p>
            <a:r>
              <a:rPr lang="en-US" sz="4500" b="1" dirty="0">
                <a:solidFill>
                  <a:schemeClr val="tx2"/>
                </a:solidFill>
                <a:latin typeface="+mj-lt"/>
              </a:rPr>
              <a:t>AGENDA</a:t>
            </a:r>
          </a:p>
        </p:txBody>
      </p:sp>
      <p:sp>
        <p:nvSpPr>
          <p:cNvPr id="41" name="Text Placeholder 4">
            <a:extLst>
              <a:ext uri="{FF2B5EF4-FFF2-40B4-BE49-F238E27FC236}">
                <a16:creationId xmlns:a16="http://schemas.microsoft.com/office/drawing/2014/main" id="{45E08C51-0E54-4172-A68F-BD20B971BA1A}"/>
              </a:ext>
            </a:extLst>
          </p:cNvPr>
          <p:cNvSpPr>
            <a:spLocks noGrp="1"/>
          </p:cNvSpPr>
          <p:nvPr userDrawn="1">
            <p:ph type="body" sz="quarter" idx="24" hasCustomPrompt="1"/>
          </p:nvPr>
        </p:nvSpPr>
        <p:spPr>
          <a:xfrm>
            <a:off x="757988" y="1275194"/>
            <a:ext cx="559530" cy="3809423"/>
          </a:xfrm>
        </p:spPr>
        <p:txBody>
          <a:bodyPr>
            <a:normAutofit/>
          </a:bodyPr>
          <a:lstStyle>
            <a:lvl1pPr marL="0" indent="0" algn="r">
              <a:lnSpc>
                <a:spcPct val="100000"/>
              </a:lnSpc>
              <a:spcBef>
                <a:spcPts val="0"/>
              </a:spcBef>
              <a:buClr>
                <a:schemeClr val="tx2"/>
              </a:buClr>
              <a:buFont typeface="Wingdings" panose="05000000000000000000" pitchFamily="2" charset="2"/>
              <a:buNone/>
              <a:defRPr sz="1600" b="1" i="0"/>
            </a:lvl1pPr>
            <a:lvl2pPr marL="457200" indent="0">
              <a:buClr>
                <a:schemeClr val="tx2"/>
              </a:buClr>
              <a:buFont typeface="Wingdings" panose="05000000000000000000" pitchFamily="2" charset="2"/>
              <a:buNone/>
              <a:defRPr sz="2500">
                <a:solidFill>
                  <a:schemeClr val="bg1"/>
                </a:solidFill>
              </a:defRPr>
            </a:lvl2pPr>
            <a:lvl3pPr marL="914400" indent="0">
              <a:buClr>
                <a:schemeClr val="tx2"/>
              </a:buClr>
              <a:buFont typeface="Arial" panose="020B0604020202020204" pitchFamily="34" charset="0"/>
              <a:buNone/>
              <a:defRPr sz="2500">
                <a:solidFill>
                  <a:schemeClr val="bg1"/>
                </a:solidFill>
              </a:defRPr>
            </a:lvl3pPr>
            <a:lvl4pPr marL="1371600" indent="0">
              <a:buClr>
                <a:schemeClr val="tx2"/>
              </a:buClr>
              <a:buNone/>
              <a:defRPr sz="2500">
                <a:solidFill>
                  <a:schemeClr val="bg1"/>
                </a:solidFill>
              </a:defRPr>
            </a:lvl4pPr>
            <a:lvl5pPr>
              <a:buClr>
                <a:schemeClr val="tx2"/>
              </a:buClr>
              <a:defRPr sz="2500">
                <a:solidFill>
                  <a:schemeClr val="bg1"/>
                </a:solidFill>
              </a:defRPr>
            </a:lvl5pPr>
          </a:lstStyle>
          <a:p>
            <a:pPr lvl="0"/>
            <a:r>
              <a:rPr lang="en-US" dirty="0"/>
              <a:t>##</a:t>
            </a:r>
          </a:p>
          <a:p>
            <a:pPr lvl="0"/>
            <a:endParaRPr lang="en-US" dirty="0"/>
          </a:p>
          <a:p>
            <a:pPr lvl="0"/>
            <a:r>
              <a:rPr lang="en-US" dirty="0"/>
              <a:t>##</a:t>
            </a:r>
          </a:p>
          <a:p>
            <a:pPr lvl="0"/>
            <a:endParaRPr lang="en-US" dirty="0"/>
          </a:p>
          <a:p>
            <a:pPr lvl="0"/>
            <a:r>
              <a:rPr lang="en-US" dirty="0"/>
              <a:t>##</a:t>
            </a:r>
          </a:p>
          <a:p>
            <a:pPr lvl="0"/>
            <a:endParaRPr lang="en-US" dirty="0"/>
          </a:p>
          <a:p>
            <a:pPr lvl="0"/>
            <a:r>
              <a:rPr lang="en-US" dirty="0"/>
              <a:t>##</a:t>
            </a:r>
          </a:p>
          <a:p>
            <a:pPr lvl="0"/>
            <a:endParaRPr lang="en-US" dirty="0"/>
          </a:p>
          <a:p>
            <a:pPr lvl="0"/>
            <a:r>
              <a:rPr lang="en-US" dirty="0"/>
              <a:t>##</a:t>
            </a:r>
          </a:p>
          <a:p>
            <a:pPr lvl="0"/>
            <a:endParaRPr lang="en-US" dirty="0"/>
          </a:p>
          <a:p>
            <a:pPr lvl="0"/>
            <a:r>
              <a:rPr lang="en-US" dirty="0"/>
              <a:t>##</a:t>
            </a:r>
          </a:p>
          <a:p>
            <a:pPr lvl="0"/>
            <a:endParaRPr lang="en-US" dirty="0"/>
          </a:p>
          <a:p>
            <a:pPr lvl="0"/>
            <a:r>
              <a:rPr lang="en-US" dirty="0"/>
              <a:t>##</a:t>
            </a:r>
          </a:p>
          <a:p>
            <a:pPr lvl="0"/>
            <a:endParaRPr lang="en-US" dirty="0"/>
          </a:p>
          <a:p>
            <a:pPr lvl="0"/>
            <a:r>
              <a:rPr lang="en-US" dirty="0"/>
              <a:t>##</a:t>
            </a:r>
          </a:p>
        </p:txBody>
      </p:sp>
      <p:cxnSp>
        <p:nvCxnSpPr>
          <p:cNvPr id="22" name="Straight Connector 21">
            <a:extLst>
              <a:ext uri="{FF2B5EF4-FFF2-40B4-BE49-F238E27FC236}">
                <a16:creationId xmlns:a16="http://schemas.microsoft.com/office/drawing/2014/main" id="{2C691C6B-AFBC-458F-8B1D-68460E46AA25}"/>
              </a:ext>
            </a:extLst>
          </p:cNvPr>
          <p:cNvCxnSpPr>
            <a:cxnSpLocks/>
          </p:cNvCxnSpPr>
          <p:nvPr/>
        </p:nvCxnSpPr>
        <p:spPr>
          <a:xfrm>
            <a:off x="1546930" y="1275194"/>
            <a:ext cx="0" cy="5582806"/>
          </a:xfrm>
          <a:prstGeom prst="line">
            <a:avLst/>
          </a:prstGeom>
          <a:solidFill>
            <a:schemeClr val="accent4"/>
          </a:solidFill>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73DE861D-7D0E-4551-85BB-D3EDC6EFEA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98831" y="133142"/>
            <a:ext cx="563438" cy="116702"/>
          </a:xfrm>
          <a:prstGeom prst="rect">
            <a:avLst/>
          </a:prstGeom>
        </p:spPr>
      </p:pic>
      <p:sp>
        <p:nvSpPr>
          <p:cNvPr id="38" name="Rectangle 37">
            <a:extLst>
              <a:ext uri="{FF2B5EF4-FFF2-40B4-BE49-F238E27FC236}">
                <a16:creationId xmlns:a16="http://schemas.microsoft.com/office/drawing/2014/main" id="{EB68F5DF-2732-44C7-88AA-16C8B2615E48}"/>
              </a:ext>
            </a:extLst>
          </p:cNvPr>
          <p:cNvSpPr/>
          <p:nvPr userDrawn="1"/>
        </p:nvSpPr>
        <p:spPr>
          <a:xfrm>
            <a:off x="3289504" y="5079047"/>
            <a:ext cx="1407760" cy="140776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Picture Placeholder 50">
            <a:extLst>
              <a:ext uri="{FF2B5EF4-FFF2-40B4-BE49-F238E27FC236}">
                <a16:creationId xmlns:a16="http://schemas.microsoft.com/office/drawing/2014/main" id="{0DFE44E2-6824-42C7-AA6A-E254AC6964E7}"/>
              </a:ext>
            </a:extLst>
          </p:cNvPr>
          <p:cNvSpPr>
            <a:spLocks noGrp="1"/>
          </p:cNvSpPr>
          <p:nvPr>
            <p:ph type="pic" sz="quarter" idx="26" hasCustomPrompt="1"/>
          </p:nvPr>
        </p:nvSpPr>
        <p:spPr>
          <a:xfrm>
            <a:off x="4819826" y="2176785"/>
            <a:ext cx="7372174" cy="4681214"/>
          </a:xfrm>
          <a:custGeom>
            <a:avLst/>
            <a:gdLst>
              <a:gd name="connsiteX0" fmla="*/ 0 w 7372174"/>
              <a:gd name="connsiteY0" fmla="*/ 3598027 h 4681214"/>
              <a:gd name="connsiteX1" fmla="*/ 1407760 w 7372174"/>
              <a:gd name="connsiteY1" fmla="*/ 3598027 h 4681214"/>
              <a:gd name="connsiteX2" fmla="*/ 1407760 w 7372174"/>
              <a:gd name="connsiteY2" fmla="*/ 4681214 h 4681214"/>
              <a:gd name="connsiteX3" fmla="*/ 0 w 7372174"/>
              <a:gd name="connsiteY3" fmla="*/ 4681214 h 4681214"/>
              <a:gd name="connsiteX4" fmla="*/ 4615366 w 7372174"/>
              <a:gd name="connsiteY4" fmla="*/ 3149627 h 4681214"/>
              <a:gd name="connsiteX5" fmla="*/ 6023126 w 7372174"/>
              <a:gd name="connsiteY5" fmla="*/ 3149627 h 4681214"/>
              <a:gd name="connsiteX6" fmla="*/ 6023126 w 7372174"/>
              <a:gd name="connsiteY6" fmla="*/ 4573614 h 4681214"/>
              <a:gd name="connsiteX7" fmla="*/ 4615366 w 7372174"/>
              <a:gd name="connsiteY7" fmla="*/ 4573614 h 4681214"/>
              <a:gd name="connsiteX8" fmla="*/ 1542522 w 7372174"/>
              <a:gd name="connsiteY8" fmla="*/ 2896933 h 4681214"/>
              <a:gd name="connsiteX9" fmla="*/ 2950282 w 7372174"/>
              <a:gd name="connsiteY9" fmla="*/ 2896933 h 4681214"/>
              <a:gd name="connsiteX10" fmla="*/ 2950282 w 7372174"/>
              <a:gd name="connsiteY10" fmla="*/ 4320920 h 4681214"/>
              <a:gd name="connsiteX11" fmla="*/ 1542522 w 7372174"/>
              <a:gd name="connsiteY11" fmla="*/ 4320920 h 4681214"/>
              <a:gd name="connsiteX12" fmla="*/ 6157888 w 7372174"/>
              <a:gd name="connsiteY12" fmla="*/ 2200829 h 4681214"/>
              <a:gd name="connsiteX13" fmla="*/ 7372174 w 7372174"/>
              <a:gd name="connsiteY13" fmla="*/ 2200829 h 4681214"/>
              <a:gd name="connsiteX14" fmla="*/ 7372174 w 7372174"/>
              <a:gd name="connsiteY14" fmla="*/ 3624816 h 4681214"/>
              <a:gd name="connsiteX15" fmla="*/ 6157888 w 7372174"/>
              <a:gd name="connsiteY15" fmla="*/ 3624816 h 4681214"/>
              <a:gd name="connsiteX16" fmla="*/ 4615366 w 7372174"/>
              <a:gd name="connsiteY16" fmla="*/ 1566410 h 4681214"/>
              <a:gd name="connsiteX17" fmla="*/ 6023126 w 7372174"/>
              <a:gd name="connsiteY17" fmla="*/ 1566410 h 4681214"/>
              <a:gd name="connsiteX18" fmla="*/ 6023126 w 7372174"/>
              <a:gd name="connsiteY18" fmla="*/ 2990397 h 4681214"/>
              <a:gd name="connsiteX19" fmla="*/ 4615366 w 7372174"/>
              <a:gd name="connsiteY19" fmla="*/ 2990397 h 4681214"/>
              <a:gd name="connsiteX20" fmla="*/ 3072844 w 7372174"/>
              <a:gd name="connsiteY20" fmla="*/ 637358 h 4681214"/>
              <a:gd name="connsiteX21" fmla="*/ 4480604 w 7372174"/>
              <a:gd name="connsiteY21" fmla="*/ 637358 h 4681214"/>
              <a:gd name="connsiteX22" fmla="*/ 4480604 w 7372174"/>
              <a:gd name="connsiteY22" fmla="*/ 2061345 h 4681214"/>
              <a:gd name="connsiteX23" fmla="*/ 3072844 w 7372174"/>
              <a:gd name="connsiteY23" fmla="*/ 2061345 h 4681214"/>
              <a:gd name="connsiteX24" fmla="*/ 4615366 w 7372174"/>
              <a:gd name="connsiteY24" fmla="*/ 0 h 4681214"/>
              <a:gd name="connsiteX25" fmla="*/ 6023126 w 7372174"/>
              <a:gd name="connsiteY25" fmla="*/ 0 h 4681214"/>
              <a:gd name="connsiteX26" fmla="*/ 6023126 w 7372174"/>
              <a:gd name="connsiteY26" fmla="*/ 1423987 h 4681214"/>
              <a:gd name="connsiteX27" fmla="*/ 4615366 w 7372174"/>
              <a:gd name="connsiteY27" fmla="*/ 1423987 h 468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72174" h="4681214">
                <a:moveTo>
                  <a:pt x="0" y="3598027"/>
                </a:moveTo>
                <a:lnTo>
                  <a:pt x="1407760" y="3598027"/>
                </a:lnTo>
                <a:lnTo>
                  <a:pt x="1407760" y="4681214"/>
                </a:lnTo>
                <a:lnTo>
                  <a:pt x="0" y="4681214"/>
                </a:lnTo>
                <a:close/>
                <a:moveTo>
                  <a:pt x="4615366" y="3149627"/>
                </a:moveTo>
                <a:lnTo>
                  <a:pt x="6023126" y="3149627"/>
                </a:lnTo>
                <a:lnTo>
                  <a:pt x="6023126" y="4573614"/>
                </a:lnTo>
                <a:lnTo>
                  <a:pt x="4615366" y="4573614"/>
                </a:lnTo>
                <a:close/>
                <a:moveTo>
                  <a:pt x="1542522" y="2896933"/>
                </a:moveTo>
                <a:lnTo>
                  <a:pt x="2950282" y="2896933"/>
                </a:lnTo>
                <a:lnTo>
                  <a:pt x="2950282" y="4320920"/>
                </a:lnTo>
                <a:lnTo>
                  <a:pt x="1542522" y="4320920"/>
                </a:lnTo>
                <a:close/>
                <a:moveTo>
                  <a:pt x="6157888" y="2200829"/>
                </a:moveTo>
                <a:lnTo>
                  <a:pt x="7372174" y="2200829"/>
                </a:lnTo>
                <a:lnTo>
                  <a:pt x="7372174" y="3624816"/>
                </a:lnTo>
                <a:lnTo>
                  <a:pt x="6157888" y="3624816"/>
                </a:lnTo>
                <a:close/>
                <a:moveTo>
                  <a:pt x="4615366" y="1566410"/>
                </a:moveTo>
                <a:lnTo>
                  <a:pt x="6023126" y="1566410"/>
                </a:lnTo>
                <a:lnTo>
                  <a:pt x="6023126" y="2990397"/>
                </a:lnTo>
                <a:lnTo>
                  <a:pt x="4615366" y="2990397"/>
                </a:lnTo>
                <a:close/>
                <a:moveTo>
                  <a:pt x="3072844" y="637358"/>
                </a:moveTo>
                <a:lnTo>
                  <a:pt x="4480604" y="637358"/>
                </a:lnTo>
                <a:lnTo>
                  <a:pt x="4480604" y="2061345"/>
                </a:lnTo>
                <a:lnTo>
                  <a:pt x="3072844" y="2061345"/>
                </a:lnTo>
                <a:close/>
                <a:moveTo>
                  <a:pt x="4615366" y="0"/>
                </a:moveTo>
                <a:lnTo>
                  <a:pt x="6023126" y="0"/>
                </a:lnTo>
                <a:lnTo>
                  <a:pt x="6023126" y="1423987"/>
                </a:lnTo>
                <a:lnTo>
                  <a:pt x="4615366" y="1423987"/>
                </a:lnTo>
                <a:close/>
              </a:path>
            </a:pathLst>
          </a:custGeom>
          <a:ln w="19050">
            <a:solidFill>
              <a:schemeClr val="tx1"/>
            </a:solidFill>
          </a:ln>
        </p:spPr>
        <p:txBody>
          <a:bodyPr wrap="square" anchor="ctr">
            <a:noAutofit/>
          </a:bodyPr>
          <a:lstStyle>
            <a:lvl1pPr algn="ctr">
              <a:defRPr b="1"/>
            </a:lvl1pPr>
          </a:lstStyle>
          <a:p>
            <a:r>
              <a:rPr lang="en-US" dirty="0"/>
              <a:t>Click to add Picture</a:t>
            </a:r>
          </a:p>
        </p:txBody>
      </p:sp>
      <p:sp>
        <p:nvSpPr>
          <p:cNvPr id="43" name="Rectangle 42">
            <a:extLst>
              <a:ext uri="{FF2B5EF4-FFF2-40B4-BE49-F238E27FC236}">
                <a16:creationId xmlns:a16="http://schemas.microsoft.com/office/drawing/2014/main" id="{086714BB-BC2B-4C18-A1A3-DD898876A622}"/>
              </a:ext>
            </a:extLst>
          </p:cNvPr>
          <p:cNvSpPr/>
          <p:nvPr userDrawn="1"/>
        </p:nvSpPr>
        <p:spPr>
          <a:xfrm>
            <a:off x="7898770" y="4398116"/>
            <a:ext cx="1407760" cy="140776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F5A1DE66-531D-4724-B016-91FE47994970}"/>
              </a:ext>
            </a:extLst>
          </p:cNvPr>
          <p:cNvSpPr/>
          <p:nvPr userDrawn="1"/>
        </p:nvSpPr>
        <p:spPr>
          <a:xfrm>
            <a:off x="10977714" y="2802281"/>
            <a:ext cx="1214286" cy="140776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62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fade">
                                      <p:cBhvr>
                                        <p:cTn id="11" dur="500"/>
                                        <p:tgtEl>
                                          <p:spTgt spid="41">
                                            <p:txEl>
                                              <p:pRg st="0" end="0"/>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41">
                                            <p:txEl>
                                              <p:pRg st="2" end="2"/>
                                            </p:txEl>
                                          </p:spTgt>
                                        </p:tgtEl>
                                        <p:attrNameLst>
                                          <p:attrName>style.visibility</p:attrName>
                                        </p:attrNameLst>
                                      </p:cBhvr>
                                      <p:to>
                                        <p:strVal val="visible"/>
                                      </p:to>
                                    </p:set>
                                    <p:animEffect transition="in" filter="fade">
                                      <p:cBhvr>
                                        <p:cTn id="15" dur="500"/>
                                        <p:tgtEl>
                                          <p:spTgt spid="41">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1">
                                            <p:txEl>
                                              <p:pRg st="4" end="4"/>
                                            </p:txEl>
                                          </p:spTgt>
                                        </p:tgtEl>
                                        <p:attrNameLst>
                                          <p:attrName>style.visibility</p:attrName>
                                        </p:attrNameLst>
                                      </p:cBhvr>
                                      <p:to>
                                        <p:strVal val="visible"/>
                                      </p:to>
                                    </p:set>
                                    <p:animEffect transition="in" filter="fade">
                                      <p:cBhvr>
                                        <p:cTn id="19" dur="500"/>
                                        <p:tgtEl>
                                          <p:spTgt spid="41">
                                            <p:txEl>
                                              <p:pRg st="4" end="4"/>
                                            </p:txEl>
                                          </p:spTgt>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41">
                                            <p:txEl>
                                              <p:pRg st="6" end="6"/>
                                            </p:txEl>
                                          </p:spTgt>
                                        </p:tgtEl>
                                        <p:attrNameLst>
                                          <p:attrName>style.visibility</p:attrName>
                                        </p:attrNameLst>
                                      </p:cBhvr>
                                      <p:to>
                                        <p:strVal val="visible"/>
                                      </p:to>
                                    </p:set>
                                    <p:animEffect transition="in" filter="fade">
                                      <p:cBhvr>
                                        <p:cTn id="23" dur="500"/>
                                        <p:tgtEl>
                                          <p:spTgt spid="41">
                                            <p:txEl>
                                              <p:pRg st="6" end="6"/>
                                            </p:txEl>
                                          </p:spTgt>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41">
                                            <p:txEl>
                                              <p:pRg st="8" end="8"/>
                                            </p:txEl>
                                          </p:spTgt>
                                        </p:tgtEl>
                                        <p:attrNameLst>
                                          <p:attrName>style.visibility</p:attrName>
                                        </p:attrNameLst>
                                      </p:cBhvr>
                                      <p:to>
                                        <p:strVal val="visible"/>
                                      </p:to>
                                    </p:set>
                                    <p:animEffect transition="in" filter="fade">
                                      <p:cBhvr>
                                        <p:cTn id="27" dur="500"/>
                                        <p:tgtEl>
                                          <p:spTgt spid="41">
                                            <p:txEl>
                                              <p:pRg st="8" end="8"/>
                                            </p:txEl>
                                          </p:spTgt>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41">
                                            <p:txEl>
                                              <p:pRg st="10" end="10"/>
                                            </p:txEl>
                                          </p:spTgt>
                                        </p:tgtEl>
                                        <p:attrNameLst>
                                          <p:attrName>style.visibility</p:attrName>
                                        </p:attrNameLst>
                                      </p:cBhvr>
                                      <p:to>
                                        <p:strVal val="visible"/>
                                      </p:to>
                                    </p:set>
                                    <p:animEffect transition="in" filter="fade">
                                      <p:cBhvr>
                                        <p:cTn id="31" dur="500"/>
                                        <p:tgtEl>
                                          <p:spTgt spid="41">
                                            <p:txEl>
                                              <p:pRg st="10" end="10"/>
                                            </p:txEl>
                                          </p:spTgt>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41">
                                            <p:txEl>
                                              <p:pRg st="12" end="12"/>
                                            </p:txEl>
                                          </p:spTgt>
                                        </p:tgtEl>
                                        <p:attrNameLst>
                                          <p:attrName>style.visibility</p:attrName>
                                        </p:attrNameLst>
                                      </p:cBhvr>
                                      <p:to>
                                        <p:strVal val="visible"/>
                                      </p:to>
                                    </p:set>
                                    <p:animEffect transition="in" filter="fade">
                                      <p:cBhvr>
                                        <p:cTn id="35" dur="500"/>
                                        <p:tgtEl>
                                          <p:spTgt spid="41">
                                            <p:txEl>
                                              <p:pRg st="12" end="12"/>
                                            </p:txEl>
                                          </p:spTgt>
                                        </p:tgtEl>
                                      </p:cBhvr>
                                    </p:animEffec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41">
                                            <p:txEl>
                                              <p:pRg st="14" end="14"/>
                                            </p:txEl>
                                          </p:spTgt>
                                        </p:tgtEl>
                                        <p:attrNameLst>
                                          <p:attrName>style.visibility</p:attrName>
                                        </p:attrNameLst>
                                      </p:cBhvr>
                                      <p:to>
                                        <p:strVal val="visible"/>
                                      </p:to>
                                    </p:set>
                                    <p:animEffect transition="in" filter="fade">
                                      <p:cBhvr>
                                        <p:cTn id="39" dur="500"/>
                                        <p:tgtEl>
                                          <p:spTgt spid="4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22" presetClass="entr" presetSubtype="1"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up)">
                      <p:cBhvr>
                        <p:cTn dur="2000"/>
                        <p:tgtEl>
                          <p:spTgt spid="5"/>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LBMC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58" name="TextBox 57">
            <a:extLst>
              <a:ext uri="{FF2B5EF4-FFF2-40B4-BE49-F238E27FC236}">
                <a16:creationId xmlns:a16="http://schemas.microsoft.com/office/drawing/2014/main" id="{CB85C0D8-9284-48DD-883A-7868C23A7F91}"/>
              </a:ext>
            </a:extLst>
          </p:cNvPr>
          <p:cNvSpPr txBox="1"/>
          <p:nvPr userDrawn="1"/>
        </p:nvSpPr>
        <p:spPr>
          <a:xfrm>
            <a:off x="634092" y="379708"/>
            <a:ext cx="9568073" cy="784830"/>
          </a:xfrm>
          <a:prstGeom prst="rect">
            <a:avLst/>
          </a:prstGeom>
          <a:noFill/>
        </p:spPr>
        <p:txBody>
          <a:bodyPr wrap="square" rtlCol="0">
            <a:spAutoFit/>
          </a:bodyPr>
          <a:lstStyle/>
          <a:p>
            <a:r>
              <a:rPr lang="en-US" sz="4500" b="1" dirty="0">
                <a:solidFill>
                  <a:schemeClr val="tx2"/>
                </a:solidFill>
                <a:latin typeface="+mj-lt"/>
              </a:rPr>
              <a:t>WHO IS LBMC?</a:t>
            </a:r>
          </a:p>
        </p:txBody>
      </p:sp>
      <p:sp>
        <p:nvSpPr>
          <p:cNvPr id="41" name="TextBox 40">
            <a:extLst>
              <a:ext uri="{FF2B5EF4-FFF2-40B4-BE49-F238E27FC236}">
                <a16:creationId xmlns:a16="http://schemas.microsoft.com/office/drawing/2014/main" id="{E5174EE3-0649-4FAF-8083-26A205BF93D8}"/>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
        <p:nvSpPr>
          <p:cNvPr id="43" name="TextBox 42">
            <a:extLst>
              <a:ext uri="{FF2B5EF4-FFF2-40B4-BE49-F238E27FC236}">
                <a16:creationId xmlns:a16="http://schemas.microsoft.com/office/drawing/2014/main" id="{22485B1B-6C91-4B14-A72E-78AD80ECA4DB}"/>
              </a:ext>
            </a:extLst>
          </p:cNvPr>
          <p:cNvSpPr txBox="1"/>
          <p:nvPr userDrawn="1"/>
        </p:nvSpPr>
        <p:spPr>
          <a:xfrm>
            <a:off x="634092" y="1133639"/>
            <a:ext cx="73492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We began in Nashville in 1984 as a traditional accounting firm.  As our clients’ needs grew, we did too. Today, we’re Tennessee’s largest provider of professional service solutions, but our impact is worldwide. </a:t>
            </a:r>
          </a:p>
        </p:txBody>
      </p:sp>
      <p:grpSp>
        <p:nvGrpSpPr>
          <p:cNvPr id="46" name="Group 45">
            <a:extLst>
              <a:ext uri="{FF2B5EF4-FFF2-40B4-BE49-F238E27FC236}">
                <a16:creationId xmlns:a16="http://schemas.microsoft.com/office/drawing/2014/main" id="{7F3C46D6-5980-48A6-AE36-EC1C67DCDD5E}"/>
              </a:ext>
            </a:extLst>
          </p:cNvPr>
          <p:cNvGrpSpPr/>
          <p:nvPr userDrawn="1"/>
        </p:nvGrpSpPr>
        <p:grpSpPr>
          <a:xfrm>
            <a:off x="612561" y="2219527"/>
            <a:ext cx="1757212" cy="1829508"/>
            <a:chOff x="5056095" y="2486166"/>
            <a:chExt cx="1757212" cy="1829508"/>
          </a:xfrm>
        </p:grpSpPr>
        <p:sp>
          <p:nvSpPr>
            <p:cNvPr id="63" name="TextBox 62">
              <a:extLst>
                <a:ext uri="{FF2B5EF4-FFF2-40B4-BE49-F238E27FC236}">
                  <a16:creationId xmlns:a16="http://schemas.microsoft.com/office/drawing/2014/main" id="{450C4845-FC21-4428-8A58-BCFEC14DD866}"/>
                </a:ext>
              </a:extLst>
            </p:cNvPr>
            <p:cNvSpPr txBox="1"/>
            <p:nvPr userDrawn="1"/>
          </p:nvSpPr>
          <p:spPr>
            <a:xfrm>
              <a:off x="5056095" y="2486166"/>
              <a:ext cx="1757212" cy="769441"/>
            </a:xfrm>
            <a:prstGeom prst="rect">
              <a:avLst/>
            </a:prstGeom>
            <a:noFill/>
          </p:spPr>
          <p:txBody>
            <a:bodyPr wrap="none" rtlCol="0">
              <a:spAutoFit/>
            </a:bodyPr>
            <a:lstStyle/>
            <a:p>
              <a:r>
                <a:rPr lang="en-US" sz="4400" b="1" dirty="0">
                  <a:solidFill>
                    <a:schemeClr val="tx2"/>
                  </a:solidFill>
                  <a:latin typeface="+mj-lt"/>
                </a:rPr>
                <a:t>10,000</a:t>
              </a:r>
            </a:p>
          </p:txBody>
        </p:sp>
        <p:sp>
          <p:nvSpPr>
            <p:cNvPr id="64" name="TextBox 63">
              <a:extLst>
                <a:ext uri="{FF2B5EF4-FFF2-40B4-BE49-F238E27FC236}">
                  <a16:creationId xmlns:a16="http://schemas.microsoft.com/office/drawing/2014/main" id="{EAEB5BDD-B850-4CAC-B86F-3C37F955037F}"/>
                </a:ext>
              </a:extLst>
            </p:cNvPr>
            <p:cNvSpPr txBox="1"/>
            <p:nvPr userDrawn="1"/>
          </p:nvSpPr>
          <p:spPr>
            <a:xfrm>
              <a:off x="5056095" y="3115345"/>
              <a:ext cx="1757212" cy="1200329"/>
            </a:xfrm>
            <a:prstGeom prst="rect">
              <a:avLst/>
            </a:prstGeom>
            <a:noFill/>
          </p:spPr>
          <p:txBody>
            <a:bodyPr wrap="square" rtlCol="0">
              <a:spAutoFit/>
            </a:bodyPr>
            <a:lstStyle/>
            <a:p>
              <a:r>
                <a:rPr lang="en-US" b="1" i="1" dirty="0">
                  <a:solidFill>
                    <a:schemeClr val="tx1"/>
                  </a:solidFill>
                </a:rPr>
                <a:t>Clients in all 50 states, the United Kingdom, EU, and Asia</a:t>
              </a:r>
            </a:p>
          </p:txBody>
        </p:sp>
      </p:grpSp>
      <p:grpSp>
        <p:nvGrpSpPr>
          <p:cNvPr id="65" name="Group 64">
            <a:extLst>
              <a:ext uri="{FF2B5EF4-FFF2-40B4-BE49-F238E27FC236}">
                <a16:creationId xmlns:a16="http://schemas.microsoft.com/office/drawing/2014/main" id="{778585F7-41A2-4C06-A3ED-3C972F985D72}"/>
              </a:ext>
            </a:extLst>
          </p:cNvPr>
          <p:cNvGrpSpPr/>
          <p:nvPr userDrawn="1"/>
        </p:nvGrpSpPr>
        <p:grpSpPr>
          <a:xfrm>
            <a:off x="2807611" y="2219527"/>
            <a:ext cx="1651908" cy="998511"/>
            <a:chOff x="7711209" y="2486166"/>
            <a:chExt cx="1651908" cy="998511"/>
          </a:xfrm>
        </p:grpSpPr>
        <p:sp>
          <p:nvSpPr>
            <p:cNvPr id="66" name="TextBox 65">
              <a:extLst>
                <a:ext uri="{FF2B5EF4-FFF2-40B4-BE49-F238E27FC236}">
                  <a16:creationId xmlns:a16="http://schemas.microsoft.com/office/drawing/2014/main" id="{E09BB9AF-438F-416A-9452-C772410051CA}"/>
                </a:ext>
              </a:extLst>
            </p:cNvPr>
            <p:cNvSpPr txBox="1"/>
            <p:nvPr userDrawn="1"/>
          </p:nvSpPr>
          <p:spPr>
            <a:xfrm>
              <a:off x="7711209" y="2486166"/>
              <a:ext cx="1321196" cy="769441"/>
            </a:xfrm>
            <a:prstGeom prst="rect">
              <a:avLst/>
            </a:prstGeom>
            <a:noFill/>
          </p:spPr>
          <p:txBody>
            <a:bodyPr wrap="none" rtlCol="0">
              <a:spAutoFit/>
            </a:bodyPr>
            <a:lstStyle/>
            <a:p>
              <a:r>
                <a:rPr lang="en-US" sz="4400" b="1" dirty="0">
                  <a:solidFill>
                    <a:schemeClr val="tx2"/>
                  </a:solidFill>
                  <a:latin typeface="+mj-lt"/>
                </a:rPr>
                <a:t>700+</a:t>
              </a:r>
            </a:p>
          </p:txBody>
        </p:sp>
        <p:sp>
          <p:nvSpPr>
            <p:cNvPr id="67" name="TextBox 66">
              <a:extLst>
                <a:ext uri="{FF2B5EF4-FFF2-40B4-BE49-F238E27FC236}">
                  <a16:creationId xmlns:a16="http://schemas.microsoft.com/office/drawing/2014/main" id="{C46F378E-2D8C-4869-9457-9A7221249558}"/>
                </a:ext>
              </a:extLst>
            </p:cNvPr>
            <p:cNvSpPr txBox="1"/>
            <p:nvPr userDrawn="1"/>
          </p:nvSpPr>
          <p:spPr>
            <a:xfrm>
              <a:off x="7711209" y="3115345"/>
              <a:ext cx="1651908" cy="369332"/>
            </a:xfrm>
            <a:prstGeom prst="rect">
              <a:avLst/>
            </a:prstGeom>
            <a:noFill/>
          </p:spPr>
          <p:txBody>
            <a:bodyPr wrap="square" rtlCol="0">
              <a:spAutoFit/>
            </a:bodyPr>
            <a:lstStyle/>
            <a:p>
              <a:r>
                <a:rPr lang="en-US" b="1" i="1" dirty="0">
                  <a:solidFill>
                    <a:schemeClr val="tx1"/>
                  </a:solidFill>
                </a:rPr>
                <a:t>Employees</a:t>
              </a:r>
            </a:p>
          </p:txBody>
        </p:sp>
      </p:grpSp>
      <p:grpSp>
        <p:nvGrpSpPr>
          <p:cNvPr id="68" name="Group 67">
            <a:extLst>
              <a:ext uri="{FF2B5EF4-FFF2-40B4-BE49-F238E27FC236}">
                <a16:creationId xmlns:a16="http://schemas.microsoft.com/office/drawing/2014/main" id="{256181BA-4953-4D7D-8F5F-945D189A21E3}"/>
              </a:ext>
            </a:extLst>
          </p:cNvPr>
          <p:cNvGrpSpPr/>
          <p:nvPr userDrawn="1"/>
        </p:nvGrpSpPr>
        <p:grpSpPr>
          <a:xfrm>
            <a:off x="6276310" y="2219527"/>
            <a:ext cx="911299" cy="998511"/>
            <a:chOff x="9846914" y="2486166"/>
            <a:chExt cx="911299" cy="998511"/>
          </a:xfrm>
        </p:grpSpPr>
        <p:sp>
          <p:nvSpPr>
            <p:cNvPr id="69" name="TextBox 68">
              <a:extLst>
                <a:ext uri="{FF2B5EF4-FFF2-40B4-BE49-F238E27FC236}">
                  <a16:creationId xmlns:a16="http://schemas.microsoft.com/office/drawing/2014/main" id="{B9228EB4-E14A-41E7-A500-84A0C1C0A2B8}"/>
                </a:ext>
              </a:extLst>
            </p:cNvPr>
            <p:cNvSpPr txBox="1"/>
            <p:nvPr userDrawn="1"/>
          </p:nvSpPr>
          <p:spPr>
            <a:xfrm>
              <a:off x="9846914" y="2486166"/>
              <a:ext cx="470000" cy="769441"/>
            </a:xfrm>
            <a:prstGeom prst="rect">
              <a:avLst/>
            </a:prstGeom>
            <a:noFill/>
          </p:spPr>
          <p:txBody>
            <a:bodyPr wrap="none" rtlCol="0">
              <a:spAutoFit/>
            </a:bodyPr>
            <a:lstStyle/>
            <a:p>
              <a:r>
                <a:rPr lang="en-US" sz="4400" b="1" dirty="0">
                  <a:solidFill>
                    <a:schemeClr val="tx2"/>
                  </a:solidFill>
                  <a:latin typeface="+mj-lt"/>
                </a:rPr>
                <a:t>4</a:t>
              </a:r>
            </a:p>
          </p:txBody>
        </p:sp>
        <p:sp>
          <p:nvSpPr>
            <p:cNvPr id="70" name="TextBox 69">
              <a:extLst>
                <a:ext uri="{FF2B5EF4-FFF2-40B4-BE49-F238E27FC236}">
                  <a16:creationId xmlns:a16="http://schemas.microsoft.com/office/drawing/2014/main" id="{5F640745-77F3-44E3-BBA8-D5DE53DD619F}"/>
                </a:ext>
              </a:extLst>
            </p:cNvPr>
            <p:cNvSpPr txBox="1"/>
            <p:nvPr userDrawn="1"/>
          </p:nvSpPr>
          <p:spPr>
            <a:xfrm>
              <a:off x="9846914" y="3115345"/>
              <a:ext cx="911299" cy="369332"/>
            </a:xfrm>
            <a:prstGeom prst="rect">
              <a:avLst/>
            </a:prstGeom>
            <a:noFill/>
          </p:spPr>
          <p:txBody>
            <a:bodyPr wrap="square" rtlCol="0">
              <a:spAutoFit/>
            </a:bodyPr>
            <a:lstStyle/>
            <a:p>
              <a:r>
                <a:rPr lang="en-US" b="1" i="1" dirty="0">
                  <a:solidFill>
                    <a:schemeClr val="tx1"/>
                  </a:solidFill>
                </a:rPr>
                <a:t>Offices</a:t>
              </a:r>
            </a:p>
          </p:txBody>
        </p:sp>
      </p:grpSp>
      <p:grpSp>
        <p:nvGrpSpPr>
          <p:cNvPr id="71" name="Group 70">
            <a:extLst>
              <a:ext uri="{FF2B5EF4-FFF2-40B4-BE49-F238E27FC236}">
                <a16:creationId xmlns:a16="http://schemas.microsoft.com/office/drawing/2014/main" id="{E530D7AC-B892-447E-9683-1082128C451C}"/>
              </a:ext>
            </a:extLst>
          </p:cNvPr>
          <p:cNvGrpSpPr/>
          <p:nvPr userDrawn="1"/>
        </p:nvGrpSpPr>
        <p:grpSpPr>
          <a:xfrm>
            <a:off x="615630" y="4903293"/>
            <a:ext cx="1484150" cy="1254285"/>
            <a:chOff x="1051565" y="4903293"/>
            <a:chExt cx="1484150" cy="1254285"/>
          </a:xfrm>
        </p:grpSpPr>
        <p:sp>
          <p:nvSpPr>
            <p:cNvPr id="72" name="TextBox 71">
              <a:extLst>
                <a:ext uri="{FF2B5EF4-FFF2-40B4-BE49-F238E27FC236}">
                  <a16:creationId xmlns:a16="http://schemas.microsoft.com/office/drawing/2014/main" id="{038421AA-FC76-4BD2-8B40-138702CD9D81}"/>
                </a:ext>
              </a:extLst>
            </p:cNvPr>
            <p:cNvSpPr txBox="1"/>
            <p:nvPr userDrawn="1"/>
          </p:nvSpPr>
          <p:spPr>
            <a:xfrm>
              <a:off x="1051565" y="5511247"/>
              <a:ext cx="1484150" cy="646331"/>
            </a:xfrm>
            <a:prstGeom prst="rect">
              <a:avLst/>
            </a:prstGeom>
            <a:noFill/>
          </p:spPr>
          <p:txBody>
            <a:bodyPr wrap="square" rtlCol="0">
              <a:spAutoFit/>
            </a:bodyPr>
            <a:lstStyle/>
            <a:p>
              <a:pPr algn="ctr"/>
              <a:r>
                <a:rPr lang="en-US" sz="1800" b="1" i="1" dirty="0"/>
                <a:t>Accounting </a:t>
              </a:r>
            </a:p>
            <a:p>
              <a:pPr algn="ctr"/>
              <a:r>
                <a:rPr lang="en-US" sz="1800" b="1" i="1" dirty="0"/>
                <a:t>&amp; Finance</a:t>
              </a:r>
            </a:p>
          </p:txBody>
        </p:sp>
        <p:pic>
          <p:nvPicPr>
            <p:cNvPr id="73" name="Picture 72">
              <a:extLst>
                <a:ext uri="{FF2B5EF4-FFF2-40B4-BE49-F238E27FC236}">
                  <a16:creationId xmlns:a16="http://schemas.microsoft.com/office/drawing/2014/main" id="{E7F1AF72-0C4A-4C68-9301-6DB059D697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9675" y="4903293"/>
              <a:ext cx="527931" cy="527931"/>
            </a:xfrm>
            <a:prstGeom prst="rect">
              <a:avLst/>
            </a:prstGeom>
          </p:spPr>
        </p:pic>
      </p:grpSp>
      <p:grpSp>
        <p:nvGrpSpPr>
          <p:cNvPr id="74" name="Group 73">
            <a:extLst>
              <a:ext uri="{FF2B5EF4-FFF2-40B4-BE49-F238E27FC236}">
                <a16:creationId xmlns:a16="http://schemas.microsoft.com/office/drawing/2014/main" id="{A9F6C849-49CA-4ED7-BEFB-7F0C83742405}"/>
              </a:ext>
            </a:extLst>
          </p:cNvPr>
          <p:cNvGrpSpPr/>
          <p:nvPr userDrawn="1"/>
        </p:nvGrpSpPr>
        <p:grpSpPr>
          <a:xfrm>
            <a:off x="2438571" y="4862173"/>
            <a:ext cx="1823961" cy="1572404"/>
            <a:chOff x="2767117" y="4862173"/>
            <a:chExt cx="1823961" cy="1572404"/>
          </a:xfrm>
        </p:grpSpPr>
        <p:pic>
          <p:nvPicPr>
            <p:cNvPr id="75" name="Picture 74">
              <a:extLst>
                <a:ext uri="{FF2B5EF4-FFF2-40B4-BE49-F238E27FC236}">
                  <a16:creationId xmlns:a16="http://schemas.microsoft.com/office/drawing/2014/main" id="{EE1E567D-7613-4692-B65E-E1D0313125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85291" y="4862173"/>
              <a:ext cx="587613" cy="587613"/>
            </a:xfrm>
            <a:prstGeom prst="rect">
              <a:avLst/>
            </a:prstGeom>
          </p:spPr>
        </p:pic>
        <p:sp>
          <p:nvSpPr>
            <p:cNvPr id="76" name="TextBox 75">
              <a:extLst>
                <a:ext uri="{FF2B5EF4-FFF2-40B4-BE49-F238E27FC236}">
                  <a16:creationId xmlns:a16="http://schemas.microsoft.com/office/drawing/2014/main" id="{1A628010-FEE3-4D1F-89F4-B7342F2F710E}"/>
                </a:ext>
              </a:extLst>
            </p:cNvPr>
            <p:cNvSpPr txBox="1"/>
            <p:nvPr userDrawn="1"/>
          </p:nvSpPr>
          <p:spPr>
            <a:xfrm>
              <a:off x="2767117" y="5511247"/>
              <a:ext cx="1823961" cy="923330"/>
            </a:xfrm>
            <a:prstGeom prst="rect">
              <a:avLst/>
            </a:prstGeom>
            <a:noFill/>
          </p:spPr>
          <p:txBody>
            <a:bodyPr wrap="square" rtlCol="0">
              <a:spAutoFit/>
            </a:bodyPr>
            <a:lstStyle/>
            <a:p>
              <a:pPr algn="ctr"/>
              <a:r>
                <a:rPr lang="en-US" sz="1800" b="1" i="1" dirty="0"/>
                <a:t>Risk &amp; Information </a:t>
              </a:r>
            </a:p>
            <a:p>
              <a:pPr algn="ctr"/>
              <a:r>
                <a:rPr lang="en-US" sz="1800" b="1" i="1" dirty="0"/>
                <a:t>Security</a:t>
              </a:r>
            </a:p>
          </p:txBody>
        </p:sp>
      </p:grpSp>
      <p:grpSp>
        <p:nvGrpSpPr>
          <p:cNvPr id="77" name="Group 76">
            <a:extLst>
              <a:ext uri="{FF2B5EF4-FFF2-40B4-BE49-F238E27FC236}">
                <a16:creationId xmlns:a16="http://schemas.microsoft.com/office/drawing/2014/main" id="{C9BBD860-9B65-4A89-B517-E4BA5C755A5C}"/>
              </a:ext>
            </a:extLst>
          </p:cNvPr>
          <p:cNvGrpSpPr/>
          <p:nvPr userDrawn="1"/>
        </p:nvGrpSpPr>
        <p:grpSpPr>
          <a:xfrm>
            <a:off x="4601323" y="4862173"/>
            <a:ext cx="1655839" cy="1018406"/>
            <a:chOff x="4730355" y="4862173"/>
            <a:chExt cx="1655839" cy="1018406"/>
          </a:xfrm>
        </p:grpSpPr>
        <p:pic>
          <p:nvPicPr>
            <p:cNvPr id="78" name="Picture 77">
              <a:extLst>
                <a:ext uri="{FF2B5EF4-FFF2-40B4-BE49-F238E27FC236}">
                  <a16:creationId xmlns:a16="http://schemas.microsoft.com/office/drawing/2014/main" id="{393DE31C-5ED6-4A6D-AFE8-5A7C6AE3EE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64468" y="4862173"/>
              <a:ext cx="587613" cy="587613"/>
            </a:xfrm>
            <a:prstGeom prst="rect">
              <a:avLst/>
            </a:prstGeom>
          </p:spPr>
        </p:pic>
        <p:sp>
          <p:nvSpPr>
            <p:cNvPr id="79" name="TextBox 78">
              <a:extLst>
                <a:ext uri="{FF2B5EF4-FFF2-40B4-BE49-F238E27FC236}">
                  <a16:creationId xmlns:a16="http://schemas.microsoft.com/office/drawing/2014/main" id="{09046A27-0573-42FB-A85F-98F301995F8C}"/>
                </a:ext>
              </a:extLst>
            </p:cNvPr>
            <p:cNvSpPr txBox="1"/>
            <p:nvPr userDrawn="1"/>
          </p:nvSpPr>
          <p:spPr>
            <a:xfrm>
              <a:off x="4730355" y="5511247"/>
              <a:ext cx="1655839" cy="369332"/>
            </a:xfrm>
            <a:prstGeom prst="rect">
              <a:avLst/>
            </a:prstGeom>
            <a:noFill/>
          </p:spPr>
          <p:txBody>
            <a:bodyPr wrap="none" rtlCol="0">
              <a:spAutoFit/>
            </a:bodyPr>
            <a:lstStyle/>
            <a:p>
              <a:pPr algn="ctr"/>
              <a:r>
                <a:rPr lang="en-US" sz="1800" b="1" i="1" dirty="0"/>
                <a:t>Wealth Advisory</a:t>
              </a:r>
            </a:p>
          </p:txBody>
        </p:sp>
      </p:grpSp>
      <p:grpSp>
        <p:nvGrpSpPr>
          <p:cNvPr id="80" name="Group 79">
            <a:extLst>
              <a:ext uri="{FF2B5EF4-FFF2-40B4-BE49-F238E27FC236}">
                <a16:creationId xmlns:a16="http://schemas.microsoft.com/office/drawing/2014/main" id="{1D2CCA7E-3D55-4FA7-B1E4-724687A1F2B1}"/>
              </a:ext>
            </a:extLst>
          </p:cNvPr>
          <p:cNvGrpSpPr/>
          <p:nvPr userDrawn="1"/>
        </p:nvGrpSpPr>
        <p:grpSpPr>
          <a:xfrm>
            <a:off x="6595953" y="4862173"/>
            <a:ext cx="1387367" cy="1572404"/>
            <a:chOff x="6721470" y="4862173"/>
            <a:chExt cx="1387367" cy="1572404"/>
          </a:xfrm>
        </p:grpSpPr>
        <p:pic>
          <p:nvPicPr>
            <p:cNvPr id="81" name="Picture 80">
              <a:extLst>
                <a:ext uri="{FF2B5EF4-FFF2-40B4-BE49-F238E27FC236}">
                  <a16:creationId xmlns:a16="http://schemas.microsoft.com/office/drawing/2014/main" id="{298B830E-9B4A-4DAB-BE0C-3A91083626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21347" y="4862173"/>
              <a:ext cx="587613" cy="587613"/>
            </a:xfrm>
            <a:prstGeom prst="rect">
              <a:avLst/>
            </a:prstGeom>
          </p:spPr>
        </p:pic>
        <p:sp>
          <p:nvSpPr>
            <p:cNvPr id="82" name="TextBox 81">
              <a:extLst>
                <a:ext uri="{FF2B5EF4-FFF2-40B4-BE49-F238E27FC236}">
                  <a16:creationId xmlns:a16="http://schemas.microsoft.com/office/drawing/2014/main" id="{C55ECB8D-A56F-471A-B511-233820113786}"/>
                </a:ext>
              </a:extLst>
            </p:cNvPr>
            <p:cNvSpPr txBox="1"/>
            <p:nvPr userDrawn="1"/>
          </p:nvSpPr>
          <p:spPr>
            <a:xfrm>
              <a:off x="6721470" y="5511247"/>
              <a:ext cx="1387367" cy="923330"/>
            </a:xfrm>
            <a:prstGeom prst="rect">
              <a:avLst/>
            </a:prstGeom>
            <a:noFill/>
          </p:spPr>
          <p:txBody>
            <a:bodyPr wrap="square" rtlCol="0">
              <a:spAutoFit/>
            </a:bodyPr>
            <a:lstStyle/>
            <a:p>
              <a:pPr algn="ctr"/>
              <a:r>
                <a:rPr lang="en-US" sz="1800" b="1" i="1" dirty="0"/>
                <a:t>Human Resources</a:t>
              </a:r>
            </a:p>
            <a:p>
              <a:pPr algn="ctr"/>
              <a:r>
                <a:rPr lang="en-US" sz="1800" b="1" i="1" dirty="0"/>
                <a:t>&amp; Recruiting</a:t>
              </a:r>
            </a:p>
          </p:txBody>
        </p:sp>
      </p:grpSp>
      <p:grpSp>
        <p:nvGrpSpPr>
          <p:cNvPr id="83" name="Group 82">
            <a:extLst>
              <a:ext uri="{FF2B5EF4-FFF2-40B4-BE49-F238E27FC236}">
                <a16:creationId xmlns:a16="http://schemas.microsoft.com/office/drawing/2014/main" id="{A7FB1311-B4F4-40DB-9CBF-CE52888AA6E0}"/>
              </a:ext>
            </a:extLst>
          </p:cNvPr>
          <p:cNvGrpSpPr/>
          <p:nvPr userDrawn="1"/>
        </p:nvGrpSpPr>
        <p:grpSpPr>
          <a:xfrm>
            <a:off x="8322111" y="4835215"/>
            <a:ext cx="1197764" cy="1045364"/>
            <a:chOff x="8372266" y="4835215"/>
            <a:chExt cx="1197764" cy="1045364"/>
          </a:xfrm>
        </p:grpSpPr>
        <p:pic>
          <p:nvPicPr>
            <p:cNvPr id="84" name="Picture 83">
              <a:extLst>
                <a:ext uri="{FF2B5EF4-FFF2-40B4-BE49-F238E27FC236}">
                  <a16:creationId xmlns:a16="http://schemas.microsoft.com/office/drawing/2014/main" id="{7A4E3A7F-9744-4F61-9B8A-29D5BE838E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657777" y="4835215"/>
              <a:ext cx="626743" cy="626743"/>
            </a:xfrm>
            <a:prstGeom prst="rect">
              <a:avLst/>
            </a:prstGeom>
          </p:spPr>
        </p:pic>
        <p:sp>
          <p:nvSpPr>
            <p:cNvPr id="85" name="TextBox 84">
              <a:extLst>
                <a:ext uri="{FF2B5EF4-FFF2-40B4-BE49-F238E27FC236}">
                  <a16:creationId xmlns:a16="http://schemas.microsoft.com/office/drawing/2014/main" id="{D287C512-4DA6-4E19-91A1-6F987B208114}"/>
                </a:ext>
              </a:extLst>
            </p:cNvPr>
            <p:cNvSpPr txBox="1"/>
            <p:nvPr userDrawn="1"/>
          </p:nvSpPr>
          <p:spPr>
            <a:xfrm>
              <a:off x="8372266" y="5511247"/>
              <a:ext cx="1197764" cy="369332"/>
            </a:xfrm>
            <a:prstGeom prst="rect">
              <a:avLst/>
            </a:prstGeom>
            <a:noFill/>
          </p:spPr>
          <p:txBody>
            <a:bodyPr wrap="none" rtlCol="0">
              <a:spAutoFit/>
            </a:bodyPr>
            <a:lstStyle/>
            <a:p>
              <a:pPr algn="ctr"/>
              <a:r>
                <a:rPr lang="en-US" sz="1800" b="1" i="1" dirty="0"/>
                <a:t>Technology</a:t>
              </a:r>
            </a:p>
          </p:txBody>
        </p:sp>
      </p:grpSp>
      <p:grpSp>
        <p:nvGrpSpPr>
          <p:cNvPr id="86" name="Group 85">
            <a:extLst>
              <a:ext uri="{FF2B5EF4-FFF2-40B4-BE49-F238E27FC236}">
                <a16:creationId xmlns:a16="http://schemas.microsoft.com/office/drawing/2014/main" id="{1CD85EF4-6DF4-4CA0-88D1-493E22B86057}"/>
              </a:ext>
            </a:extLst>
          </p:cNvPr>
          <p:cNvGrpSpPr/>
          <p:nvPr userDrawn="1"/>
        </p:nvGrpSpPr>
        <p:grpSpPr>
          <a:xfrm>
            <a:off x="9858667" y="4862173"/>
            <a:ext cx="1475642" cy="1572404"/>
            <a:chOff x="9757657" y="4862173"/>
            <a:chExt cx="1475642" cy="1572404"/>
          </a:xfrm>
        </p:grpSpPr>
        <p:pic>
          <p:nvPicPr>
            <p:cNvPr id="87" name="Picture 86">
              <a:extLst>
                <a:ext uri="{FF2B5EF4-FFF2-40B4-BE49-F238E27FC236}">
                  <a16:creationId xmlns:a16="http://schemas.microsoft.com/office/drawing/2014/main" id="{3FED3AD9-DDC8-4C1F-B7BD-094F99ED15A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01672" y="4862173"/>
              <a:ext cx="587613" cy="587613"/>
            </a:xfrm>
            <a:prstGeom prst="rect">
              <a:avLst/>
            </a:prstGeom>
          </p:spPr>
        </p:pic>
        <p:sp>
          <p:nvSpPr>
            <p:cNvPr id="88" name="TextBox 87">
              <a:extLst>
                <a:ext uri="{FF2B5EF4-FFF2-40B4-BE49-F238E27FC236}">
                  <a16:creationId xmlns:a16="http://schemas.microsoft.com/office/drawing/2014/main" id="{AC8FEEC0-7281-4D7F-A6DE-D8AFEE6E9655}"/>
                </a:ext>
              </a:extLst>
            </p:cNvPr>
            <p:cNvSpPr txBox="1"/>
            <p:nvPr userDrawn="1"/>
          </p:nvSpPr>
          <p:spPr>
            <a:xfrm>
              <a:off x="9757657" y="5511247"/>
              <a:ext cx="1475642" cy="923330"/>
            </a:xfrm>
            <a:prstGeom prst="rect">
              <a:avLst/>
            </a:prstGeom>
            <a:noFill/>
          </p:spPr>
          <p:txBody>
            <a:bodyPr wrap="square" rtlCol="0">
              <a:spAutoFit/>
            </a:bodyPr>
            <a:lstStyle/>
            <a:p>
              <a:pPr algn="ctr"/>
              <a:r>
                <a:rPr lang="en-US" sz="1800" b="1" i="1" dirty="0"/>
                <a:t>Family &amp; Individual </a:t>
              </a:r>
            </a:p>
            <a:p>
              <a:pPr algn="ctr"/>
              <a:r>
                <a:rPr lang="en-US" sz="1800" b="1" i="1" dirty="0"/>
                <a:t>Advisory</a:t>
              </a:r>
            </a:p>
          </p:txBody>
        </p:sp>
      </p:grpSp>
      <p:cxnSp>
        <p:nvCxnSpPr>
          <p:cNvPr id="89" name="Straight Connector 88">
            <a:extLst>
              <a:ext uri="{FF2B5EF4-FFF2-40B4-BE49-F238E27FC236}">
                <a16:creationId xmlns:a16="http://schemas.microsoft.com/office/drawing/2014/main" id="{744C603C-250C-4254-BA5B-80A05346B039}"/>
              </a:ext>
            </a:extLst>
          </p:cNvPr>
          <p:cNvCxnSpPr>
            <a:cxnSpLocks/>
            <a:stCxn id="90" idx="3"/>
          </p:cNvCxnSpPr>
          <p:nvPr userDrawn="1"/>
        </p:nvCxnSpPr>
        <p:spPr>
          <a:xfrm>
            <a:off x="3497423" y="4463172"/>
            <a:ext cx="869457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F718B9F9-C2D0-44FC-A59E-B4D81E8B53FE}"/>
              </a:ext>
            </a:extLst>
          </p:cNvPr>
          <p:cNvSpPr txBox="1"/>
          <p:nvPr userDrawn="1"/>
        </p:nvSpPr>
        <p:spPr>
          <a:xfrm>
            <a:off x="617789" y="4263117"/>
            <a:ext cx="2879634" cy="400110"/>
          </a:xfrm>
          <a:prstGeom prst="rect">
            <a:avLst/>
          </a:prstGeom>
          <a:noFill/>
        </p:spPr>
        <p:txBody>
          <a:bodyPr wrap="none" rtlCol="0">
            <a:spAutoFit/>
          </a:bodyPr>
          <a:lstStyle/>
          <a:p>
            <a:r>
              <a:rPr lang="en-US" sz="2000" b="1" i="1" dirty="0">
                <a:solidFill>
                  <a:schemeClr val="tx2"/>
                </a:solidFill>
              </a:rPr>
              <a:t>We Are Industry Leaders In</a:t>
            </a:r>
          </a:p>
        </p:txBody>
      </p:sp>
      <p:grpSp>
        <p:nvGrpSpPr>
          <p:cNvPr id="91" name="Group 90">
            <a:extLst>
              <a:ext uri="{FF2B5EF4-FFF2-40B4-BE49-F238E27FC236}">
                <a16:creationId xmlns:a16="http://schemas.microsoft.com/office/drawing/2014/main" id="{EE56A59C-1280-47CC-AF62-2611E2FDFB2D}"/>
              </a:ext>
            </a:extLst>
          </p:cNvPr>
          <p:cNvGrpSpPr/>
          <p:nvPr userDrawn="1"/>
        </p:nvGrpSpPr>
        <p:grpSpPr>
          <a:xfrm>
            <a:off x="7827794" y="2434931"/>
            <a:ext cx="3702612" cy="211683"/>
            <a:chOff x="7832128" y="2252053"/>
            <a:chExt cx="3702612" cy="211683"/>
          </a:xfrm>
        </p:grpSpPr>
        <p:cxnSp>
          <p:nvCxnSpPr>
            <p:cNvPr id="92" name="Straight Connector 91">
              <a:extLst>
                <a:ext uri="{FF2B5EF4-FFF2-40B4-BE49-F238E27FC236}">
                  <a16:creationId xmlns:a16="http://schemas.microsoft.com/office/drawing/2014/main" id="{C3EB8962-B8FA-4D52-8F45-5F9EC90B31A7}"/>
                </a:ext>
              </a:extLst>
            </p:cNvPr>
            <p:cNvCxnSpPr>
              <a:cxnSpLocks/>
            </p:cNvCxnSpPr>
            <p:nvPr userDrawn="1"/>
          </p:nvCxnSpPr>
          <p:spPr>
            <a:xfrm flipH="1">
              <a:off x="7832129" y="2267125"/>
              <a:ext cx="369888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2AE53FF-CFC2-42CC-89E3-91D338365C0C}"/>
                </a:ext>
              </a:extLst>
            </p:cNvPr>
            <p:cNvCxnSpPr>
              <a:cxnSpLocks/>
            </p:cNvCxnSpPr>
            <p:nvPr userDrawn="1"/>
          </p:nvCxnSpPr>
          <p:spPr>
            <a:xfrm>
              <a:off x="7832128" y="2252053"/>
              <a:ext cx="0" cy="21168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6340C29-7A38-44DE-A823-E1A468CFA381}"/>
                </a:ext>
              </a:extLst>
            </p:cNvPr>
            <p:cNvCxnSpPr>
              <a:cxnSpLocks/>
            </p:cNvCxnSpPr>
            <p:nvPr userDrawn="1"/>
          </p:nvCxnSpPr>
          <p:spPr>
            <a:xfrm>
              <a:off x="11534740" y="2252053"/>
              <a:ext cx="0" cy="21168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5" name="TextBox 94">
            <a:extLst>
              <a:ext uri="{FF2B5EF4-FFF2-40B4-BE49-F238E27FC236}">
                <a16:creationId xmlns:a16="http://schemas.microsoft.com/office/drawing/2014/main" id="{B0638A33-3039-4E50-A3F8-BD8BDB73D405}"/>
              </a:ext>
            </a:extLst>
          </p:cNvPr>
          <p:cNvSpPr txBox="1"/>
          <p:nvPr userDrawn="1"/>
        </p:nvSpPr>
        <p:spPr>
          <a:xfrm>
            <a:off x="8807478" y="1976168"/>
            <a:ext cx="1734577" cy="369332"/>
          </a:xfrm>
          <a:prstGeom prst="rect">
            <a:avLst/>
          </a:prstGeom>
          <a:noFill/>
        </p:spPr>
        <p:txBody>
          <a:bodyPr wrap="none" rtlCol="0">
            <a:spAutoFit/>
          </a:bodyPr>
          <a:lstStyle/>
          <a:p>
            <a:r>
              <a:rPr lang="en-US" sz="1800" b="1" i="1" dirty="0"/>
              <a:t>The LBMC Family</a:t>
            </a:r>
          </a:p>
        </p:txBody>
      </p:sp>
      <p:pic>
        <p:nvPicPr>
          <p:cNvPr id="99" name="Picture 98">
            <a:extLst>
              <a:ext uri="{FF2B5EF4-FFF2-40B4-BE49-F238E27FC236}">
                <a16:creationId xmlns:a16="http://schemas.microsoft.com/office/drawing/2014/main" id="{6988F93E-62D2-4E37-91DD-3100FD2353D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918804" y="1227557"/>
            <a:ext cx="1519270" cy="676616"/>
          </a:xfrm>
          <a:prstGeom prst="rect">
            <a:avLst/>
          </a:prstGeom>
          <a:ln>
            <a:noFill/>
          </a:ln>
        </p:spPr>
      </p:pic>
      <p:grpSp>
        <p:nvGrpSpPr>
          <p:cNvPr id="100" name="Group 99">
            <a:extLst>
              <a:ext uri="{FF2B5EF4-FFF2-40B4-BE49-F238E27FC236}">
                <a16:creationId xmlns:a16="http://schemas.microsoft.com/office/drawing/2014/main" id="{3203E02F-0433-41E8-AE85-6C1F462AFDEA}"/>
              </a:ext>
            </a:extLst>
          </p:cNvPr>
          <p:cNvGrpSpPr/>
          <p:nvPr userDrawn="1"/>
        </p:nvGrpSpPr>
        <p:grpSpPr>
          <a:xfrm>
            <a:off x="4615201" y="2219527"/>
            <a:ext cx="1364348" cy="1237459"/>
            <a:chOff x="725684" y="5546091"/>
            <a:chExt cx="1364348" cy="1237459"/>
          </a:xfrm>
        </p:grpSpPr>
        <p:sp>
          <p:nvSpPr>
            <p:cNvPr id="101" name="TextBox 100">
              <a:extLst>
                <a:ext uri="{FF2B5EF4-FFF2-40B4-BE49-F238E27FC236}">
                  <a16:creationId xmlns:a16="http://schemas.microsoft.com/office/drawing/2014/main" id="{5E9F424B-D8F6-4A06-88FE-E7117DA356AA}"/>
                </a:ext>
              </a:extLst>
            </p:cNvPr>
            <p:cNvSpPr txBox="1"/>
            <p:nvPr/>
          </p:nvSpPr>
          <p:spPr>
            <a:xfrm>
              <a:off x="731000" y="5546091"/>
              <a:ext cx="1035861" cy="769441"/>
            </a:xfrm>
            <a:prstGeom prst="rect">
              <a:avLst/>
            </a:prstGeom>
            <a:noFill/>
          </p:spPr>
          <p:txBody>
            <a:bodyPr wrap="none" rtlCol="0">
              <a:spAutoFit/>
            </a:bodyPr>
            <a:lstStyle/>
            <a:p>
              <a:r>
                <a:rPr lang="en-US" sz="4400" b="1" dirty="0">
                  <a:solidFill>
                    <a:schemeClr val="tx2"/>
                  </a:solidFill>
                  <a:latin typeface="+mj-lt"/>
                </a:rPr>
                <a:t>30+</a:t>
              </a:r>
            </a:p>
          </p:txBody>
        </p:sp>
        <p:sp>
          <p:nvSpPr>
            <p:cNvPr id="102" name="TextBox 101">
              <a:extLst>
                <a:ext uri="{FF2B5EF4-FFF2-40B4-BE49-F238E27FC236}">
                  <a16:creationId xmlns:a16="http://schemas.microsoft.com/office/drawing/2014/main" id="{A4FC3A4B-5010-4509-87E0-5C6EC0864A0D}"/>
                </a:ext>
              </a:extLst>
            </p:cNvPr>
            <p:cNvSpPr txBox="1"/>
            <p:nvPr/>
          </p:nvSpPr>
          <p:spPr>
            <a:xfrm>
              <a:off x="725684" y="6137219"/>
              <a:ext cx="1364348" cy="646331"/>
            </a:xfrm>
            <a:prstGeom prst="rect">
              <a:avLst/>
            </a:prstGeom>
            <a:noFill/>
          </p:spPr>
          <p:txBody>
            <a:bodyPr wrap="none" rtlCol="0">
              <a:spAutoFit/>
            </a:bodyPr>
            <a:lstStyle/>
            <a:p>
              <a:r>
                <a:rPr lang="en-US" sz="1800" b="1" i="1" dirty="0"/>
                <a:t>Years serving</a:t>
              </a:r>
            </a:p>
            <a:p>
              <a:r>
                <a:rPr lang="en-US" sz="1800" b="1" i="1" dirty="0"/>
                <a:t>the industry</a:t>
              </a:r>
            </a:p>
          </p:txBody>
        </p:sp>
      </p:grpSp>
      <p:grpSp>
        <p:nvGrpSpPr>
          <p:cNvPr id="47" name="Group 46">
            <a:extLst>
              <a:ext uri="{FF2B5EF4-FFF2-40B4-BE49-F238E27FC236}">
                <a16:creationId xmlns:a16="http://schemas.microsoft.com/office/drawing/2014/main" id="{388F12A9-68E4-4401-85D6-7259C3FB42E6}"/>
              </a:ext>
            </a:extLst>
          </p:cNvPr>
          <p:cNvGrpSpPr/>
          <p:nvPr userDrawn="1"/>
        </p:nvGrpSpPr>
        <p:grpSpPr>
          <a:xfrm>
            <a:off x="7505658" y="2548443"/>
            <a:ext cx="4222498" cy="1185756"/>
            <a:chOff x="7543836" y="2548670"/>
            <a:chExt cx="4053748" cy="1185756"/>
          </a:xfrm>
        </p:grpSpPr>
        <p:sp>
          <p:nvSpPr>
            <p:cNvPr id="48" name="TextBox 60">
              <a:extLst>
                <a:ext uri="{FF2B5EF4-FFF2-40B4-BE49-F238E27FC236}">
                  <a16:creationId xmlns:a16="http://schemas.microsoft.com/office/drawing/2014/main" id="{2384596F-4390-4ACD-8AAB-C70DD3A11BE8}"/>
                </a:ext>
              </a:extLst>
            </p:cNvPr>
            <p:cNvSpPr txBox="1"/>
            <p:nvPr userDrawn="1"/>
          </p:nvSpPr>
          <p:spPr>
            <a:xfrm>
              <a:off x="7543836" y="2548670"/>
              <a:ext cx="2611839"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i="1" dirty="0"/>
                <a:t>LBMC, PC</a:t>
              </a:r>
            </a:p>
            <a:p>
              <a:pPr algn="ctr"/>
              <a:r>
                <a:rPr lang="en-US" sz="1400" i="1" dirty="0"/>
                <a:t>Investment Advisors</a:t>
              </a:r>
            </a:p>
            <a:p>
              <a:pPr algn="ctr"/>
              <a:r>
                <a:rPr lang="en-US" sz="1400" i="1" dirty="0"/>
                <a:t>Staffing Solutions</a:t>
              </a:r>
            </a:p>
            <a:p>
              <a:pPr algn="ctr"/>
              <a:r>
                <a:rPr lang="en-US" sz="1400" i="1" dirty="0"/>
                <a:t>Employment Partners</a:t>
              </a:r>
            </a:p>
            <a:p>
              <a:pPr algn="ctr"/>
              <a:r>
                <a:rPr lang="en-US" sz="1400" i="1" dirty="0"/>
                <a:t>Physician Business Solutions</a:t>
              </a:r>
            </a:p>
          </p:txBody>
        </p:sp>
        <p:sp>
          <p:nvSpPr>
            <p:cNvPr id="49" name="TextBox 61">
              <a:extLst>
                <a:ext uri="{FF2B5EF4-FFF2-40B4-BE49-F238E27FC236}">
                  <a16:creationId xmlns:a16="http://schemas.microsoft.com/office/drawing/2014/main" id="{74A6A1CF-B614-40AE-B9DE-406FE9A51E67}"/>
                </a:ext>
              </a:extLst>
            </p:cNvPr>
            <p:cNvSpPr txBox="1"/>
            <p:nvPr userDrawn="1"/>
          </p:nvSpPr>
          <p:spPr>
            <a:xfrm>
              <a:off x="9618841" y="2564875"/>
              <a:ext cx="1978743"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i="1" dirty="0"/>
                <a:t>W Squared</a:t>
              </a:r>
            </a:p>
            <a:p>
              <a:pPr algn="ctr"/>
              <a:r>
                <a:rPr lang="en-US" sz="1400" i="1" dirty="0"/>
                <a:t>Procurement Solutions</a:t>
              </a:r>
            </a:p>
            <a:p>
              <a:pPr algn="ctr"/>
              <a:r>
                <a:rPr lang="en-US" sz="1400" i="1" dirty="0"/>
                <a:t>Technology Solutions</a:t>
              </a:r>
            </a:p>
            <a:p>
              <a:pPr algn="ctr"/>
              <a:r>
                <a:rPr lang="en-US" sz="1400" i="1" dirty="0"/>
                <a:t>Information Security</a:t>
              </a:r>
            </a:p>
            <a:p>
              <a:pPr algn="ctr"/>
              <a:r>
                <a:rPr lang="en-US" sz="1400" i="1" dirty="0"/>
                <a:t>BALLAST</a:t>
              </a:r>
            </a:p>
          </p:txBody>
        </p:sp>
      </p:grpSp>
    </p:spTree>
    <p:extLst>
      <p:ext uri="{BB962C8B-B14F-4D97-AF65-F5344CB8AC3E}">
        <p14:creationId xmlns:p14="http://schemas.microsoft.com/office/powerpoint/2010/main" val="1634359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LBMC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15" name="TextBox 14">
            <a:extLst>
              <a:ext uri="{FF2B5EF4-FFF2-40B4-BE49-F238E27FC236}">
                <a16:creationId xmlns:a16="http://schemas.microsoft.com/office/drawing/2014/main" id="{4A86BD10-C771-4709-BDB3-F69AD6E5364E}"/>
              </a:ext>
            </a:extLst>
          </p:cNvPr>
          <p:cNvSpPr txBox="1"/>
          <p:nvPr userDrawn="1"/>
        </p:nvSpPr>
        <p:spPr>
          <a:xfrm>
            <a:off x="634092" y="379708"/>
            <a:ext cx="9568073" cy="784830"/>
          </a:xfrm>
          <a:prstGeom prst="rect">
            <a:avLst/>
          </a:prstGeom>
          <a:noFill/>
        </p:spPr>
        <p:txBody>
          <a:bodyPr wrap="square" rtlCol="0">
            <a:spAutoFit/>
          </a:bodyPr>
          <a:lstStyle/>
          <a:p>
            <a:r>
              <a:rPr lang="en-US" sz="4500" b="1" dirty="0">
                <a:solidFill>
                  <a:schemeClr val="tx2"/>
                </a:solidFill>
                <a:latin typeface="+mj-lt"/>
              </a:rPr>
              <a:t>AWARD-WINNING SERVICE</a:t>
            </a:r>
          </a:p>
        </p:txBody>
      </p:sp>
      <p:sp>
        <p:nvSpPr>
          <p:cNvPr id="21" name="TextBox 20">
            <a:extLst>
              <a:ext uri="{FF2B5EF4-FFF2-40B4-BE49-F238E27FC236}">
                <a16:creationId xmlns:a16="http://schemas.microsoft.com/office/drawing/2014/main" id="{9649851E-D889-4E1C-957D-D661765DE0EE}"/>
              </a:ext>
            </a:extLst>
          </p:cNvPr>
          <p:cNvSpPr txBox="1"/>
          <p:nvPr userDrawn="1"/>
        </p:nvSpPr>
        <p:spPr>
          <a:xfrm>
            <a:off x="634092" y="1112459"/>
            <a:ext cx="6882586" cy="369332"/>
          </a:xfrm>
          <a:prstGeom prst="rect">
            <a:avLst/>
          </a:prstGeom>
          <a:noFill/>
        </p:spPr>
        <p:txBody>
          <a:bodyPr wrap="square" rtlCol="0">
            <a:spAutoFit/>
          </a:bodyPr>
          <a:lstStyle/>
          <a:p>
            <a:pPr lvl="0"/>
            <a:r>
              <a:rPr lang="en-US" dirty="0">
                <a:solidFill>
                  <a:schemeClr val="tx1"/>
                </a:solidFill>
              </a:rPr>
              <a:t>Recognition from our peers, but driven by our clients’ successes.</a:t>
            </a:r>
          </a:p>
        </p:txBody>
      </p:sp>
      <p:sp>
        <p:nvSpPr>
          <p:cNvPr id="95" name="TextBox 94">
            <a:extLst>
              <a:ext uri="{FF2B5EF4-FFF2-40B4-BE49-F238E27FC236}">
                <a16:creationId xmlns:a16="http://schemas.microsoft.com/office/drawing/2014/main" id="{2B030C63-92D4-4C71-8678-6915C2AB337C}"/>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grpSp>
        <p:nvGrpSpPr>
          <p:cNvPr id="96" name="Group 95">
            <a:extLst>
              <a:ext uri="{FF2B5EF4-FFF2-40B4-BE49-F238E27FC236}">
                <a16:creationId xmlns:a16="http://schemas.microsoft.com/office/drawing/2014/main" id="{6A6E357B-B00A-4B41-817B-B2BC7EABC37F}"/>
              </a:ext>
            </a:extLst>
          </p:cNvPr>
          <p:cNvGrpSpPr/>
          <p:nvPr userDrawn="1"/>
        </p:nvGrpSpPr>
        <p:grpSpPr>
          <a:xfrm>
            <a:off x="7579981" y="2579175"/>
            <a:ext cx="1180294" cy="998511"/>
            <a:chOff x="6189713" y="2486187"/>
            <a:chExt cx="1180294" cy="998511"/>
          </a:xfrm>
        </p:grpSpPr>
        <p:sp>
          <p:nvSpPr>
            <p:cNvPr id="97" name="TextBox 96">
              <a:extLst>
                <a:ext uri="{FF2B5EF4-FFF2-40B4-BE49-F238E27FC236}">
                  <a16:creationId xmlns:a16="http://schemas.microsoft.com/office/drawing/2014/main" id="{DBB28C30-6050-45BF-AEF9-1F238C2CFAC4}"/>
                </a:ext>
              </a:extLst>
            </p:cNvPr>
            <p:cNvSpPr txBox="1"/>
            <p:nvPr userDrawn="1"/>
          </p:nvSpPr>
          <p:spPr>
            <a:xfrm>
              <a:off x="6261930" y="2486187"/>
              <a:ext cx="1035861" cy="769441"/>
            </a:xfrm>
            <a:prstGeom prst="rect">
              <a:avLst/>
            </a:prstGeom>
            <a:noFill/>
          </p:spPr>
          <p:txBody>
            <a:bodyPr wrap="none" rtlCol="0">
              <a:spAutoFit/>
            </a:bodyPr>
            <a:lstStyle/>
            <a:p>
              <a:pPr algn="ctr"/>
              <a:r>
                <a:rPr lang="en-US" sz="4400" b="1" dirty="0">
                  <a:solidFill>
                    <a:schemeClr val="tx1"/>
                  </a:solidFill>
                  <a:latin typeface="+mj-lt"/>
                </a:rPr>
                <a:t>#43</a:t>
              </a:r>
            </a:p>
          </p:txBody>
        </p:sp>
        <p:sp>
          <p:nvSpPr>
            <p:cNvPr id="98" name="TextBox 97">
              <a:extLst>
                <a:ext uri="{FF2B5EF4-FFF2-40B4-BE49-F238E27FC236}">
                  <a16:creationId xmlns:a16="http://schemas.microsoft.com/office/drawing/2014/main" id="{80B85707-56BF-4C94-AABA-378651AA029D}"/>
                </a:ext>
              </a:extLst>
            </p:cNvPr>
            <p:cNvSpPr txBox="1"/>
            <p:nvPr userDrawn="1"/>
          </p:nvSpPr>
          <p:spPr>
            <a:xfrm>
              <a:off x="6189713" y="3115366"/>
              <a:ext cx="1180294" cy="369332"/>
            </a:xfrm>
            <a:prstGeom prst="rect">
              <a:avLst/>
            </a:prstGeom>
            <a:noFill/>
          </p:spPr>
          <p:txBody>
            <a:bodyPr wrap="square" rtlCol="0">
              <a:spAutoFit/>
            </a:bodyPr>
            <a:lstStyle/>
            <a:p>
              <a:pPr algn="ctr"/>
              <a:r>
                <a:rPr lang="en-US" b="1" i="1" dirty="0">
                  <a:solidFill>
                    <a:schemeClr val="tx1"/>
                  </a:solidFill>
                </a:rPr>
                <a:t>Nationally</a:t>
              </a:r>
            </a:p>
          </p:txBody>
        </p:sp>
      </p:grpSp>
      <p:grpSp>
        <p:nvGrpSpPr>
          <p:cNvPr id="99" name="Group 98">
            <a:extLst>
              <a:ext uri="{FF2B5EF4-FFF2-40B4-BE49-F238E27FC236}">
                <a16:creationId xmlns:a16="http://schemas.microsoft.com/office/drawing/2014/main" id="{49D97AA1-E638-4308-B09D-D0D10F36FF65}"/>
              </a:ext>
            </a:extLst>
          </p:cNvPr>
          <p:cNvGrpSpPr/>
          <p:nvPr userDrawn="1"/>
        </p:nvGrpSpPr>
        <p:grpSpPr>
          <a:xfrm>
            <a:off x="7405378" y="1691801"/>
            <a:ext cx="1508835" cy="933672"/>
            <a:chOff x="9504765" y="1691801"/>
            <a:chExt cx="1508835" cy="933672"/>
          </a:xfrm>
        </p:grpSpPr>
        <p:sp>
          <p:nvSpPr>
            <p:cNvPr id="100" name="Freeform 5">
              <a:extLst>
                <a:ext uri="{FF2B5EF4-FFF2-40B4-BE49-F238E27FC236}">
                  <a16:creationId xmlns:a16="http://schemas.microsoft.com/office/drawing/2014/main" id="{7D8F708F-8B63-4845-8F05-B97E1BB58EDF}"/>
                </a:ext>
              </a:extLst>
            </p:cNvPr>
            <p:cNvSpPr>
              <a:spLocks/>
            </p:cNvSpPr>
            <p:nvPr/>
          </p:nvSpPr>
          <p:spPr bwMode="auto">
            <a:xfrm rot="21407760">
              <a:off x="9559222" y="1699724"/>
              <a:ext cx="195722" cy="145213"/>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6">
              <a:extLst>
                <a:ext uri="{FF2B5EF4-FFF2-40B4-BE49-F238E27FC236}">
                  <a16:creationId xmlns:a16="http://schemas.microsoft.com/office/drawing/2014/main" id="{824970BB-7CA5-42E1-974D-B25C13893854}"/>
                </a:ext>
              </a:extLst>
            </p:cNvPr>
            <p:cNvSpPr>
              <a:spLocks/>
            </p:cNvSpPr>
            <p:nvPr/>
          </p:nvSpPr>
          <p:spPr bwMode="auto">
            <a:xfrm rot="21407760">
              <a:off x="9881410" y="2193663"/>
              <a:ext cx="205643" cy="211054"/>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7">
              <a:extLst>
                <a:ext uri="{FF2B5EF4-FFF2-40B4-BE49-F238E27FC236}">
                  <a16:creationId xmlns:a16="http://schemas.microsoft.com/office/drawing/2014/main" id="{70EF7E5A-04B7-4291-A615-13FD75A272E3}"/>
                </a:ext>
              </a:extLst>
            </p:cNvPr>
            <p:cNvSpPr>
              <a:spLocks/>
            </p:cNvSpPr>
            <p:nvPr/>
          </p:nvSpPr>
          <p:spPr bwMode="auto">
            <a:xfrm rot="21407760">
              <a:off x="9965358" y="2223207"/>
              <a:ext cx="407678" cy="402266"/>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8">
              <a:extLst>
                <a:ext uri="{FF2B5EF4-FFF2-40B4-BE49-F238E27FC236}">
                  <a16:creationId xmlns:a16="http://schemas.microsoft.com/office/drawing/2014/main" id="{B2471780-85C7-446F-A546-D2425AD7E5C2}"/>
                </a:ext>
              </a:extLst>
            </p:cNvPr>
            <p:cNvSpPr>
              <a:spLocks/>
            </p:cNvSpPr>
            <p:nvPr/>
          </p:nvSpPr>
          <p:spPr bwMode="auto">
            <a:xfrm rot="21407760">
              <a:off x="9714010" y="2177984"/>
              <a:ext cx="197525" cy="232701"/>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9">
              <a:extLst>
                <a:ext uri="{FF2B5EF4-FFF2-40B4-BE49-F238E27FC236}">
                  <a16:creationId xmlns:a16="http://schemas.microsoft.com/office/drawing/2014/main" id="{A228E494-8B2D-4795-BE6C-DCBCC7AFB1C9}"/>
                </a:ext>
              </a:extLst>
            </p:cNvPr>
            <p:cNvSpPr>
              <a:spLocks/>
            </p:cNvSpPr>
            <p:nvPr/>
          </p:nvSpPr>
          <p:spPr bwMode="auto">
            <a:xfrm rot="21407760">
              <a:off x="9504765" y="1937738"/>
              <a:ext cx="231799" cy="401365"/>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10">
              <a:extLst>
                <a:ext uri="{FF2B5EF4-FFF2-40B4-BE49-F238E27FC236}">
                  <a16:creationId xmlns:a16="http://schemas.microsoft.com/office/drawing/2014/main" id="{DD4D949A-2577-4812-9D90-A22CDCAA872E}"/>
                </a:ext>
              </a:extLst>
            </p:cNvPr>
            <p:cNvSpPr>
              <a:spLocks/>
            </p:cNvSpPr>
            <p:nvPr/>
          </p:nvSpPr>
          <p:spPr bwMode="auto">
            <a:xfrm rot="21407760">
              <a:off x="10082159" y="2201807"/>
              <a:ext cx="253446" cy="136194"/>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11">
              <a:extLst>
                <a:ext uri="{FF2B5EF4-FFF2-40B4-BE49-F238E27FC236}">
                  <a16:creationId xmlns:a16="http://schemas.microsoft.com/office/drawing/2014/main" id="{97E6EDF8-61BB-41CF-8AF4-A31B7AF50C9A}"/>
                </a:ext>
              </a:extLst>
            </p:cNvPr>
            <p:cNvSpPr>
              <a:spLocks/>
            </p:cNvSpPr>
            <p:nvPr/>
          </p:nvSpPr>
          <p:spPr bwMode="auto">
            <a:xfrm rot="21407760">
              <a:off x="10107980" y="2091224"/>
              <a:ext cx="214662" cy="119057"/>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12">
              <a:extLst>
                <a:ext uri="{FF2B5EF4-FFF2-40B4-BE49-F238E27FC236}">
                  <a16:creationId xmlns:a16="http://schemas.microsoft.com/office/drawing/2014/main" id="{4EA7A150-276C-499E-9090-CCFEED4742DA}"/>
                </a:ext>
              </a:extLst>
            </p:cNvPr>
            <p:cNvSpPr>
              <a:spLocks/>
            </p:cNvSpPr>
            <p:nvPr/>
          </p:nvSpPr>
          <p:spPr bwMode="auto">
            <a:xfrm rot="21407760">
              <a:off x="10056633" y="1979595"/>
              <a:ext cx="239015" cy="120861"/>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13">
              <a:extLst>
                <a:ext uri="{FF2B5EF4-FFF2-40B4-BE49-F238E27FC236}">
                  <a16:creationId xmlns:a16="http://schemas.microsoft.com/office/drawing/2014/main" id="{0D54EBC2-9003-4875-BE15-0576E70DC0D3}"/>
                </a:ext>
              </a:extLst>
            </p:cNvPr>
            <p:cNvSpPr>
              <a:spLocks/>
            </p:cNvSpPr>
            <p:nvPr/>
          </p:nvSpPr>
          <p:spPr bwMode="auto">
            <a:xfrm rot="21407760">
              <a:off x="10058267" y="1872048"/>
              <a:ext cx="205643" cy="137096"/>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 name="Freeform 14">
              <a:extLst>
                <a:ext uri="{FF2B5EF4-FFF2-40B4-BE49-F238E27FC236}">
                  <a16:creationId xmlns:a16="http://schemas.microsoft.com/office/drawing/2014/main" id="{CAF927D9-AC88-40F1-8CD3-A1A384ABD856}"/>
                </a:ext>
              </a:extLst>
            </p:cNvPr>
            <p:cNvSpPr>
              <a:spLocks/>
            </p:cNvSpPr>
            <p:nvPr/>
          </p:nvSpPr>
          <p:spPr bwMode="auto">
            <a:xfrm rot="21407760">
              <a:off x="9861637" y="1892993"/>
              <a:ext cx="206545" cy="170467"/>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 name="Freeform 15">
              <a:extLst>
                <a:ext uri="{FF2B5EF4-FFF2-40B4-BE49-F238E27FC236}">
                  <a16:creationId xmlns:a16="http://schemas.microsoft.com/office/drawing/2014/main" id="{D5F47843-145B-4FF7-BC80-08098B370BF4}"/>
                </a:ext>
              </a:extLst>
            </p:cNvPr>
            <p:cNvSpPr>
              <a:spLocks/>
            </p:cNvSpPr>
            <p:nvPr/>
          </p:nvSpPr>
          <p:spPr bwMode="auto">
            <a:xfrm rot="21407760">
              <a:off x="10062405" y="1759265"/>
              <a:ext cx="192114" cy="123567"/>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16">
              <a:extLst>
                <a:ext uri="{FF2B5EF4-FFF2-40B4-BE49-F238E27FC236}">
                  <a16:creationId xmlns:a16="http://schemas.microsoft.com/office/drawing/2014/main" id="{BF320BA6-6AF9-4A7A-9559-60A5C7B25757}"/>
                </a:ext>
              </a:extLst>
            </p:cNvPr>
            <p:cNvSpPr>
              <a:spLocks/>
            </p:cNvSpPr>
            <p:nvPr/>
          </p:nvSpPr>
          <p:spPr bwMode="auto">
            <a:xfrm rot="21407760">
              <a:off x="9902670" y="2045845"/>
              <a:ext cx="214662" cy="168663"/>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Freeform 17">
              <a:extLst>
                <a:ext uri="{FF2B5EF4-FFF2-40B4-BE49-F238E27FC236}">
                  <a16:creationId xmlns:a16="http://schemas.microsoft.com/office/drawing/2014/main" id="{12049286-F474-44FA-8B5B-FD011F45264B}"/>
                </a:ext>
              </a:extLst>
            </p:cNvPr>
            <p:cNvSpPr>
              <a:spLocks/>
            </p:cNvSpPr>
            <p:nvPr/>
          </p:nvSpPr>
          <p:spPr bwMode="auto">
            <a:xfrm rot="21407760">
              <a:off x="9758105" y="1994830"/>
              <a:ext cx="165056" cy="206545"/>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18">
              <a:extLst>
                <a:ext uri="{FF2B5EF4-FFF2-40B4-BE49-F238E27FC236}">
                  <a16:creationId xmlns:a16="http://schemas.microsoft.com/office/drawing/2014/main" id="{44ADF51B-5E63-41E9-8235-BBC117E5AB4A}"/>
                </a:ext>
              </a:extLst>
            </p:cNvPr>
            <p:cNvSpPr>
              <a:spLocks/>
            </p:cNvSpPr>
            <p:nvPr/>
          </p:nvSpPr>
          <p:spPr bwMode="auto">
            <a:xfrm rot="21407760">
              <a:off x="9604221" y="1964885"/>
              <a:ext cx="189408" cy="286817"/>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19">
              <a:extLst>
                <a:ext uri="{FF2B5EF4-FFF2-40B4-BE49-F238E27FC236}">
                  <a16:creationId xmlns:a16="http://schemas.microsoft.com/office/drawing/2014/main" id="{5F64A79C-577A-429F-97E3-8A6852FC6995}"/>
                </a:ext>
              </a:extLst>
            </p:cNvPr>
            <p:cNvSpPr>
              <a:spLocks/>
            </p:cNvSpPr>
            <p:nvPr/>
          </p:nvSpPr>
          <p:spPr bwMode="auto">
            <a:xfrm rot="21407760">
              <a:off x="9511612" y="1789849"/>
              <a:ext cx="235407" cy="199329"/>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Freeform 20">
              <a:extLst>
                <a:ext uri="{FF2B5EF4-FFF2-40B4-BE49-F238E27FC236}">
                  <a16:creationId xmlns:a16="http://schemas.microsoft.com/office/drawing/2014/main" id="{E379C54A-BD56-406F-A048-8DF4F0B6D031}"/>
                </a:ext>
              </a:extLst>
            </p:cNvPr>
            <p:cNvSpPr>
              <a:spLocks/>
            </p:cNvSpPr>
            <p:nvPr/>
          </p:nvSpPr>
          <p:spPr bwMode="auto">
            <a:xfrm rot="21407760">
              <a:off x="9702893" y="1727627"/>
              <a:ext cx="174075" cy="285013"/>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21">
              <a:extLst>
                <a:ext uri="{FF2B5EF4-FFF2-40B4-BE49-F238E27FC236}">
                  <a16:creationId xmlns:a16="http://schemas.microsoft.com/office/drawing/2014/main" id="{1AB5896B-80E7-473D-98E9-7434C50D9596}"/>
                </a:ext>
              </a:extLst>
            </p:cNvPr>
            <p:cNvSpPr>
              <a:spLocks/>
            </p:cNvSpPr>
            <p:nvPr/>
          </p:nvSpPr>
          <p:spPr bwMode="auto">
            <a:xfrm rot="21407760">
              <a:off x="9774422" y="1726391"/>
              <a:ext cx="298543" cy="193016"/>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Freeform 22">
              <a:extLst>
                <a:ext uri="{FF2B5EF4-FFF2-40B4-BE49-F238E27FC236}">
                  <a16:creationId xmlns:a16="http://schemas.microsoft.com/office/drawing/2014/main" id="{E14F59B1-5B99-4443-9797-26968643A705}"/>
                </a:ext>
              </a:extLst>
            </p:cNvPr>
            <p:cNvSpPr>
              <a:spLocks/>
            </p:cNvSpPr>
            <p:nvPr/>
          </p:nvSpPr>
          <p:spPr bwMode="auto">
            <a:xfrm rot="21407760">
              <a:off x="10908073" y="1691801"/>
              <a:ext cx="105527" cy="168663"/>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 name="Freeform 23">
              <a:extLst>
                <a:ext uri="{FF2B5EF4-FFF2-40B4-BE49-F238E27FC236}">
                  <a16:creationId xmlns:a16="http://schemas.microsoft.com/office/drawing/2014/main" id="{9F2FE667-752E-4818-96E5-7178E280590C}"/>
                </a:ext>
              </a:extLst>
            </p:cNvPr>
            <p:cNvSpPr>
              <a:spLocks/>
            </p:cNvSpPr>
            <p:nvPr/>
          </p:nvSpPr>
          <p:spPr bwMode="auto">
            <a:xfrm rot="21407760">
              <a:off x="10711591" y="1815268"/>
              <a:ext cx="218270" cy="160546"/>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 name="Freeform 24">
              <a:extLst>
                <a:ext uri="{FF2B5EF4-FFF2-40B4-BE49-F238E27FC236}">
                  <a16:creationId xmlns:a16="http://schemas.microsoft.com/office/drawing/2014/main" id="{CC975B57-FF58-4656-8384-D4D2C871EC00}"/>
                </a:ext>
              </a:extLst>
            </p:cNvPr>
            <p:cNvSpPr>
              <a:spLocks/>
            </p:cNvSpPr>
            <p:nvPr/>
          </p:nvSpPr>
          <p:spPr bwMode="auto">
            <a:xfrm rot="21407760">
              <a:off x="10855963" y="1800986"/>
              <a:ext cx="50509" cy="91096"/>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 name="Freeform 25">
              <a:extLst>
                <a:ext uri="{FF2B5EF4-FFF2-40B4-BE49-F238E27FC236}">
                  <a16:creationId xmlns:a16="http://schemas.microsoft.com/office/drawing/2014/main" id="{600A3D48-78C7-4352-A689-780F3F971E88}"/>
                </a:ext>
              </a:extLst>
            </p:cNvPr>
            <p:cNvSpPr>
              <a:spLocks/>
            </p:cNvSpPr>
            <p:nvPr/>
          </p:nvSpPr>
          <p:spPr bwMode="auto">
            <a:xfrm rot="21407760">
              <a:off x="10895187" y="1787205"/>
              <a:ext cx="45097" cy="100116"/>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Freeform 26">
              <a:extLst>
                <a:ext uri="{FF2B5EF4-FFF2-40B4-BE49-F238E27FC236}">
                  <a16:creationId xmlns:a16="http://schemas.microsoft.com/office/drawing/2014/main" id="{5F72926E-64D6-4E8A-8145-4664041EC06F}"/>
                </a:ext>
              </a:extLst>
            </p:cNvPr>
            <p:cNvSpPr>
              <a:spLocks/>
            </p:cNvSpPr>
            <p:nvPr/>
          </p:nvSpPr>
          <p:spPr bwMode="auto">
            <a:xfrm rot="21407760">
              <a:off x="10883366" y="1909626"/>
              <a:ext cx="50509" cy="45999"/>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 name="Freeform 27">
              <a:extLst>
                <a:ext uri="{FF2B5EF4-FFF2-40B4-BE49-F238E27FC236}">
                  <a16:creationId xmlns:a16="http://schemas.microsoft.com/office/drawing/2014/main" id="{244D5ED1-8D0A-4938-B989-CD3BFE6E3316}"/>
                </a:ext>
              </a:extLst>
            </p:cNvPr>
            <p:cNvSpPr>
              <a:spLocks/>
            </p:cNvSpPr>
            <p:nvPr/>
          </p:nvSpPr>
          <p:spPr bwMode="auto">
            <a:xfrm rot="21407760">
              <a:off x="10927659" y="1903423"/>
              <a:ext cx="21647" cy="27960"/>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28">
              <a:extLst>
                <a:ext uri="{FF2B5EF4-FFF2-40B4-BE49-F238E27FC236}">
                  <a16:creationId xmlns:a16="http://schemas.microsoft.com/office/drawing/2014/main" id="{0DE9B82A-B44C-4AB6-89F6-A1F00E9CFCF0}"/>
                </a:ext>
              </a:extLst>
            </p:cNvPr>
            <p:cNvSpPr>
              <a:spLocks/>
            </p:cNvSpPr>
            <p:nvPr/>
          </p:nvSpPr>
          <p:spPr bwMode="auto">
            <a:xfrm rot="21407760">
              <a:off x="10881363" y="1871365"/>
              <a:ext cx="98312" cy="49607"/>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 name="Freeform 29">
              <a:extLst>
                <a:ext uri="{FF2B5EF4-FFF2-40B4-BE49-F238E27FC236}">
                  <a16:creationId xmlns:a16="http://schemas.microsoft.com/office/drawing/2014/main" id="{27144197-3E36-4776-A9C3-75BE7D002B86}"/>
                </a:ext>
              </a:extLst>
            </p:cNvPr>
            <p:cNvSpPr>
              <a:spLocks/>
            </p:cNvSpPr>
            <p:nvPr/>
          </p:nvSpPr>
          <p:spPr bwMode="auto">
            <a:xfrm rot="21407760">
              <a:off x="10958439" y="1915587"/>
              <a:ext cx="9019" cy="6314"/>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30">
              <a:extLst>
                <a:ext uri="{FF2B5EF4-FFF2-40B4-BE49-F238E27FC236}">
                  <a16:creationId xmlns:a16="http://schemas.microsoft.com/office/drawing/2014/main" id="{A6E82DFC-9A7E-4394-A442-62EDAAEF3716}"/>
                </a:ext>
              </a:extLst>
            </p:cNvPr>
            <p:cNvSpPr>
              <a:spLocks/>
            </p:cNvSpPr>
            <p:nvPr/>
          </p:nvSpPr>
          <p:spPr bwMode="auto">
            <a:xfrm rot="21407760">
              <a:off x="10849057" y="1955292"/>
              <a:ext cx="37881" cy="84782"/>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31">
              <a:extLst>
                <a:ext uri="{FF2B5EF4-FFF2-40B4-BE49-F238E27FC236}">
                  <a16:creationId xmlns:a16="http://schemas.microsoft.com/office/drawing/2014/main" id="{7ABCC2A5-5B39-416D-BEFD-EE1B61D7B694}"/>
                </a:ext>
              </a:extLst>
            </p:cNvPr>
            <p:cNvSpPr>
              <a:spLocks/>
            </p:cNvSpPr>
            <p:nvPr/>
          </p:nvSpPr>
          <p:spPr bwMode="auto">
            <a:xfrm rot="21407760">
              <a:off x="10844128" y="2014485"/>
              <a:ext cx="29764" cy="48705"/>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32">
              <a:extLst>
                <a:ext uri="{FF2B5EF4-FFF2-40B4-BE49-F238E27FC236}">
                  <a16:creationId xmlns:a16="http://schemas.microsoft.com/office/drawing/2014/main" id="{820FC80C-2EB3-44E9-873B-B639FA1BED05}"/>
                </a:ext>
              </a:extLst>
            </p:cNvPr>
            <p:cNvSpPr>
              <a:spLocks/>
            </p:cNvSpPr>
            <p:nvPr/>
          </p:nvSpPr>
          <p:spPr bwMode="auto">
            <a:xfrm rot="21407760">
              <a:off x="10697110" y="1937547"/>
              <a:ext cx="169565" cy="110037"/>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 name="Freeform 33">
              <a:extLst>
                <a:ext uri="{FF2B5EF4-FFF2-40B4-BE49-F238E27FC236}">
                  <a16:creationId xmlns:a16="http://schemas.microsoft.com/office/drawing/2014/main" id="{6CE5C21F-D8CA-4CA6-85B7-E394B79689D9}"/>
                </a:ext>
              </a:extLst>
            </p:cNvPr>
            <p:cNvSpPr>
              <a:spLocks/>
            </p:cNvSpPr>
            <p:nvPr/>
          </p:nvSpPr>
          <p:spPr bwMode="auto">
            <a:xfrm rot="21407760">
              <a:off x="10565867" y="2384110"/>
              <a:ext cx="262465" cy="205643"/>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34">
              <a:extLst>
                <a:ext uri="{FF2B5EF4-FFF2-40B4-BE49-F238E27FC236}">
                  <a16:creationId xmlns:a16="http://schemas.microsoft.com/office/drawing/2014/main" id="{717059E2-E94B-4FA5-BDE4-2B14C1F86E55}"/>
                </a:ext>
              </a:extLst>
            </p:cNvPr>
            <p:cNvSpPr>
              <a:spLocks/>
            </p:cNvSpPr>
            <p:nvPr/>
          </p:nvSpPr>
          <p:spPr bwMode="auto">
            <a:xfrm rot="21407760">
              <a:off x="10357710" y="2344265"/>
              <a:ext cx="164154" cy="145213"/>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 name="Freeform 35">
              <a:extLst>
                <a:ext uri="{FF2B5EF4-FFF2-40B4-BE49-F238E27FC236}">
                  <a16:creationId xmlns:a16="http://schemas.microsoft.com/office/drawing/2014/main" id="{29DE470E-6AD9-4010-8A97-815E24F50B7E}"/>
                </a:ext>
              </a:extLst>
            </p:cNvPr>
            <p:cNvSpPr>
              <a:spLocks/>
            </p:cNvSpPr>
            <p:nvPr/>
          </p:nvSpPr>
          <p:spPr bwMode="auto">
            <a:xfrm rot="21407760">
              <a:off x="10330299" y="2216186"/>
              <a:ext cx="147017" cy="132586"/>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36">
              <a:extLst>
                <a:ext uri="{FF2B5EF4-FFF2-40B4-BE49-F238E27FC236}">
                  <a16:creationId xmlns:a16="http://schemas.microsoft.com/office/drawing/2014/main" id="{99DA6BF4-4680-4BCE-8D0F-DD225CC95E1E}"/>
                </a:ext>
              </a:extLst>
            </p:cNvPr>
            <p:cNvSpPr>
              <a:spLocks/>
            </p:cNvSpPr>
            <p:nvPr/>
          </p:nvSpPr>
          <p:spPr bwMode="auto">
            <a:xfrm rot="21407760">
              <a:off x="10458748" y="2179002"/>
              <a:ext cx="248936" cy="81174"/>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 name="Freeform 37">
              <a:extLst>
                <a:ext uri="{FF2B5EF4-FFF2-40B4-BE49-F238E27FC236}">
                  <a16:creationId xmlns:a16="http://schemas.microsoft.com/office/drawing/2014/main" id="{EBE5FB0A-5A37-4359-85EB-C0009C4248E3}"/>
                </a:ext>
              </a:extLst>
            </p:cNvPr>
            <p:cNvSpPr>
              <a:spLocks/>
            </p:cNvSpPr>
            <p:nvPr/>
          </p:nvSpPr>
          <p:spPr bwMode="auto">
            <a:xfrm rot="21407760">
              <a:off x="10634547" y="2142083"/>
              <a:ext cx="248936" cy="110037"/>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38">
              <a:extLst>
                <a:ext uri="{FF2B5EF4-FFF2-40B4-BE49-F238E27FC236}">
                  <a16:creationId xmlns:a16="http://schemas.microsoft.com/office/drawing/2014/main" id="{5F963ED9-2300-49BC-9C64-50A100054E7C}"/>
                </a:ext>
              </a:extLst>
            </p:cNvPr>
            <p:cNvSpPr>
              <a:spLocks/>
            </p:cNvSpPr>
            <p:nvPr/>
          </p:nvSpPr>
          <p:spPr bwMode="auto">
            <a:xfrm rot="21407760">
              <a:off x="10605179" y="2236782"/>
              <a:ext cx="153330" cy="165056"/>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accent6"/>
                </a:solidFill>
              </a:endParaRPr>
            </a:p>
          </p:txBody>
        </p:sp>
        <p:sp>
          <p:nvSpPr>
            <p:cNvPr id="134" name="Freeform 39">
              <a:extLst>
                <a:ext uri="{FF2B5EF4-FFF2-40B4-BE49-F238E27FC236}">
                  <a16:creationId xmlns:a16="http://schemas.microsoft.com/office/drawing/2014/main" id="{4B8CC81A-011D-41B4-808A-47CA61FC9F93}"/>
                </a:ext>
              </a:extLst>
            </p:cNvPr>
            <p:cNvSpPr>
              <a:spLocks/>
            </p:cNvSpPr>
            <p:nvPr/>
          </p:nvSpPr>
          <p:spPr bwMode="auto">
            <a:xfrm rot="21407760">
              <a:off x="10644212" y="2049215"/>
              <a:ext cx="223682" cy="125370"/>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40">
              <a:extLst>
                <a:ext uri="{FF2B5EF4-FFF2-40B4-BE49-F238E27FC236}">
                  <a16:creationId xmlns:a16="http://schemas.microsoft.com/office/drawing/2014/main" id="{47F0D502-A7CE-4AAF-97CC-B47582D7827B}"/>
                </a:ext>
              </a:extLst>
            </p:cNvPr>
            <p:cNvSpPr>
              <a:spLocks/>
            </p:cNvSpPr>
            <p:nvPr/>
          </p:nvSpPr>
          <p:spPr bwMode="auto">
            <a:xfrm rot="21407760">
              <a:off x="10673184" y="2219635"/>
              <a:ext cx="144311" cy="111841"/>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41">
              <a:extLst>
                <a:ext uri="{FF2B5EF4-FFF2-40B4-BE49-F238E27FC236}">
                  <a16:creationId xmlns:a16="http://schemas.microsoft.com/office/drawing/2014/main" id="{9CE46E14-B6C8-40D8-8780-048D83D8C156}"/>
                </a:ext>
              </a:extLst>
            </p:cNvPr>
            <p:cNvSpPr>
              <a:spLocks/>
            </p:cNvSpPr>
            <p:nvPr/>
          </p:nvSpPr>
          <p:spPr bwMode="auto">
            <a:xfrm rot="21407760">
              <a:off x="10527746" y="2249467"/>
              <a:ext cx="113645" cy="182192"/>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42">
              <a:extLst>
                <a:ext uri="{FF2B5EF4-FFF2-40B4-BE49-F238E27FC236}">
                  <a16:creationId xmlns:a16="http://schemas.microsoft.com/office/drawing/2014/main" id="{6122B7A3-2D41-4FFF-A8B2-AE65F826ACD9}"/>
                </a:ext>
              </a:extLst>
            </p:cNvPr>
            <p:cNvSpPr>
              <a:spLocks/>
            </p:cNvSpPr>
            <p:nvPr/>
          </p:nvSpPr>
          <p:spPr bwMode="auto">
            <a:xfrm rot="21407760">
              <a:off x="10429072" y="2261567"/>
              <a:ext cx="104626" cy="183094"/>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43">
              <a:extLst>
                <a:ext uri="{FF2B5EF4-FFF2-40B4-BE49-F238E27FC236}">
                  <a16:creationId xmlns:a16="http://schemas.microsoft.com/office/drawing/2014/main" id="{6A2718B7-4A47-46E0-8EA4-A6ED14FB2F08}"/>
                </a:ext>
              </a:extLst>
            </p:cNvPr>
            <p:cNvSpPr>
              <a:spLocks/>
            </p:cNvSpPr>
            <p:nvPr/>
          </p:nvSpPr>
          <p:spPr bwMode="auto">
            <a:xfrm rot="21407760">
              <a:off x="10743827" y="2021850"/>
              <a:ext cx="129880" cy="94704"/>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44">
              <a:extLst>
                <a:ext uri="{FF2B5EF4-FFF2-40B4-BE49-F238E27FC236}">
                  <a16:creationId xmlns:a16="http://schemas.microsoft.com/office/drawing/2014/main" id="{B2828C8C-0FCD-41EE-8244-3AFE2CC2A22D}"/>
                </a:ext>
              </a:extLst>
            </p:cNvPr>
            <p:cNvSpPr>
              <a:spLocks/>
            </p:cNvSpPr>
            <p:nvPr/>
          </p:nvSpPr>
          <p:spPr bwMode="auto">
            <a:xfrm rot="21407760">
              <a:off x="10665005" y="2015350"/>
              <a:ext cx="133488" cy="131684"/>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 name="Freeform 45">
              <a:extLst>
                <a:ext uri="{FF2B5EF4-FFF2-40B4-BE49-F238E27FC236}">
                  <a16:creationId xmlns:a16="http://schemas.microsoft.com/office/drawing/2014/main" id="{FA903805-8E41-4E83-BDDB-20B8D7657407}"/>
                </a:ext>
              </a:extLst>
            </p:cNvPr>
            <p:cNvSpPr>
              <a:spLocks/>
            </p:cNvSpPr>
            <p:nvPr/>
          </p:nvSpPr>
          <p:spPr bwMode="auto">
            <a:xfrm rot="21407760">
              <a:off x="10472855" y="2094329"/>
              <a:ext cx="212858" cy="110037"/>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46">
              <a:extLst>
                <a:ext uri="{FF2B5EF4-FFF2-40B4-BE49-F238E27FC236}">
                  <a16:creationId xmlns:a16="http://schemas.microsoft.com/office/drawing/2014/main" id="{9976C8C9-2B5D-40DC-9B5F-501D00577F5E}"/>
                </a:ext>
              </a:extLst>
            </p:cNvPr>
            <p:cNvSpPr>
              <a:spLocks/>
            </p:cNvSpPr>
            <p:nvPr/>
          </p:nvSpPr>
          <p:spPr bwMode="auto">
            <a:xfrm rot="21407760">
              <a:off x="10291333" y="2066222"/>
              <a:ext cx="193918" cy="168663"/>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 name="Freeform 47">
              <a:extLst>
                <a:ext uri="{FF2B5EF4-FFF2-40B4-BE49-F238E27FC236}">
                  <a16:creationId xmlns:a16="http://schemas.microsoft.com/office/drawing/2014/main" id="{2A65DB0E-B142-4932-89B2-8352F8FF11EA}"/>
                </a:ext>
              </a:extLst>
            </p:cNvPr>
            <p:cNvSpPr>
              <a:spLocks/>
            </p:cNvSpPr>
            <p:nvPr/>
          </p:nvSpPr>
          <p:spPr bwMode="auto">
            <a:xfrm rot="21407760">
              <a:off x="10240407" y="1744984"/>
              <a:ext cx="187604" cy="218270"/>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Line 48">
              <a:extLst>
                <a:ext uri="{FF2B5EF4-FFF2-40B4-BE49-F238E27FC236}">
                  <a16:creationId xmlns:a16="http://schemas.microsoft.com/office/drawing/2014/main" id="{5FA0C4DC-AED7-4677-AC40-81354CF9F682}"/>
                </a:ext>
              </a:extLst>
            </p:cNvPr>
            <p:cNvSpPr>
              <a:spLocks noChangeShapeType="1"/>
            </p:cNvSpPr>
            <p:nvPr/>
          </p:nvSpPr>
          <p:spPr bwMode="auto">
            <a:xfrm rot="21407760">
              <a:off x="10368127" y="1846801"/>
              <a:ext cx="0" cy="0"/>
            </a:xfrm>
            <a:prstGeom prst="line">
              <a:avLst/>
            </a:prstGeom>
            <a:solidFill>
              <a:schemeClr val="tx1"/>
            </a:solidFill>
            <a:ln w="6350">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 name="Line 49">
              <a:extLst>
                <a:ext uri="{FF2B5EF4-FFF2-40B4-BE49-F238E27FC236}">
                  <a16:creationId xmlns:a16="http://schemas.microsoft.com/office/drawing/2014/main" id="{67BF9CF1-8EFC-4C6F-8039-72634F6980DA}"/>
                </a:ext>
              </a:extLst>
            </p:cNvPr>
            <p:cNvSpPr>
              <a:spLocks noChangeShapeType="1"/>
            </p:cNvSpPr>
            <p:nvPr/>
          </p:nvSpPr>
          <p:spPr bwMode="auto">
            <a:xfrm rot="21407760">
              <a:off x="10368127" y="1846801"/>
              <a:ext cx="0" cy="0"/>
            </a:xfrm>
            <a:prstGeom prst="line">
              <a:avLst/>
            </a:pr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50">
              <a:extLst>
                <a:ext uri="{FF2B5EF4-FFF2-40B4-BE49-F238E27FC236}">
                  <a16:creationId xmlns:a16="http://schemas.microsoft.com/office/drawing/2014/main" id="{59BCB36C-9C43-4CA3-BB89-6EE08CAB52D7}"/>
                </a:ext>
              </a:extLst>
            </p:cNvPr>
            <p:cNvSpPr>
              <a:spLocks/>
            </p:cNvSpPr>
            <p:nvPr/>
          </p:nvSpPr>
          <p:spPr bwMode="auto">
            <a:xfrm rot="21407760">
              <a:off x="10415636" y="1798421"/>
              <a:ext cx="219172" cy="206545"/>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 name="Freeform 51">
              <a:extLst>
                <a:ext uri="{FF2B5EF4-FFF2-40B4-BE49-F238E27FC236}">
                  <a16:creationId xmlns:a16="http://schemas.microsoft.com/office/drawing/2014/main" id="{EE9D6DF2-0A62-4658-A7C0-B7B06F1BAB82}"/>
                </a:ext>
              </a:extLst>
            </p:cNvPr>
            <p:cNvSpPr>
              <a:spLocks/>
            </p:cNvSpPr>
            <p:nvPr/>
          </p:nvSpPr>
          <p:spPr bwMode="auto">
            <a:xfrm rot="21407760">
              <a:off x="10353702" y="1828088"/>
              <a:ext cx="153330" cy="163252"/>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52">
              <a:extLst>
                <a:ext uri="{FF2B5EF4-FFF2-40B4-BE49-F238E27FC236}">
                  <a16:creationId xmlns:a16="http://schemas.microsoft.com/office/drawing/2014/main" id="{692B6C42-30A6-42C1-A487-9F0C2B748FF1}"/>
                </a:ext>
              </a:extLst>
            </p:cNvPr>
            <p:cNvSpPr>
              <a:spLocks/>
            </p:cNvSpPr>
            <p:nvPr/>
          </p:nvSpPr>
          <p:spPr bwMode="auto">
            <a:xfrm rot="21407760">
              <a:off x="10585948" y="1970401"/>
              <a:ext cx="122665" cy="140703"/>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53">
              <a:extLst>
                <a:ext uri="{FF2B5EF4-FFF2-40B4-BE49-F238E27FC236}">
                  <a16:creationId xmlns:a16="http://schemas.microsoft.com/office/drawing/2014/main" id="{4EE24644-627B-4B40-9FB6-8D5F24FDE11C}"/>
                </a:ext>
              </a:extLst>
            </p:cNvPr>
            <p:cNvSpPr>
              <a:spLocks/>
            </p:cNvSpPr>
            <p:nvPr/>
          </p:nvSpPr>
          <p:spPr bwMode="auto">
            <a:xfrm rot="21407760">
              <a:off x="10508491" y="2000048"/>
              <a:ext cx="90194" cy="155134"/>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54">
              <a:extLst>
                <a:ext uri="{FF2B5EF4-FFF2-40B4-BE49-F238E27FC236}">
                  <a16:creationId xmlns:a16="http://schemas.microsoft.com/office/drawing/2014/main" id="{89ABD554-239F-4655-B509-0AF7249BF977}"/>
                </a:ext>
              </a:extLst>
            </p:cNvPr>
            <p:cNvSpPr>
              <a:spLocks/>
            </p:cNvSpPr>
            <p:nvPr/>
          </p:nvSpPr>
          <p:spPr bwMode="auto">
            <a:xfrm rot="21407760">
              <a:off x="10406962" y="1985163"/>
              <a:ext cx="116351" cy="203839"/>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 name="Freeform 55">
              <a:extLst>
                <a:ext uri="{FF2B5EF4-FFF2-40B4-BE49-F238E27FC236}">
                  <a16:creationId xmlns:a16="http://schemas.microsoft.com/office/drawing/2014/main" id="{73A07498-B4AA-496F-A69A-41E3168885AF}"/>
                </a:ext>
              </a:extLst>
            </p:cNvPr>
            <p:cNvSpPr>
              <a:spLocks/>
            </p:cNvSpPr>
            <p:nvPr/>
          </p:nvSpPr>
          <p:spPr bwMode="auto">
            <a:xfrm rot="21407760">
              <a:off x="10260044" y="1946470"/>
              <a:ext cx="176781" cy="129880"/>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solidFill>
              <a:schemeClr val="tx1"/>
            </a:solid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73" name="Group 172">
            <a:extLst>
              <a:ext uri="{FF2B5EF4-FFF2-40B4-BE49-F238E27FC236}">
                <a16:creationId xmlns:a16="http://schemas.microsoft.com/office/drawing/2014/main" id="{A1D630AB-DFFA-4C2B-B658-902711416942}"/>
              </a:ext>
            </a:extLst>
          </p:cNvPr>
          <p:cNvGrpSpPr/>
          <p:nvPr userDrawn="1"/>
        </p:nvGrpSpPr>
        <p:grpSpPr>
          <a:xfrm>
            <a:off x="4140993" y="2579175"/>
            <a:ext cx="1327339" cy="998511"/>
            <a:chOff x="4442586" y="2486187"/>
            <a:chExt cx="1327339" cy="998511"/>
          </a:xfrm>
        </p:grpSpPr>
        <p:sp>
          <p:nvSpPr>
            <p:cNvPr id="174" name="TextBox 173">
              <a:extLst>
                <a:ext uri="{FF2B5EF4-FFF2-40B4-BE49-F238E27FC236}">
                  <a16:creationId xmlns:a16="http://schemas.microsoft.com/office/drawing/2014/main" id="{C5704855-A8ED-4995-B655-5F9AFE4FD2BE}"/>
                </a:ext>
              </a:extLst>
            </p:cNvPr>
            <p:cNvSpPr txBox="1"/>
            <p:nvPr userDrawn="1"/>
          </p:nvSpPr>
          <p:spPr>
            <a:xfrm>
              <a:off x="4730992" y="2486187"/>
              <a:ext cx="750526" cy="769441"/>
            </a:xfrm>
            <a:prstGeom prst="rect">
              <a:avLst/>
            </a:prstGeom>
            <a:noFill/>
          </p:spPr>
          <p:txBody>
            <a:bodyPr wrap="none" rtlCol="0">
              <a:spAutoFit/>
            </a:bodyPr>
            <a:lstStyle/>
            <a:p>
              <a:pPr algn="ctr"/>
              <a:r>
                <a:rPr lang="en-US" sz="4400" b="1" dirty="0">
                  <a:solidFill>
                    <a:schemeClr val="tx1"/>
                  </a:solidFill>
                  <a:latin typeface="+mj-lt"/>
                </a:rPr>
                <a:t>#3</a:t>
              </a:r>
            </a:p>
          </p:txBody>
        </p:sp>
        <p:sp>
          <p:nvSpPr>
            <p:cNvPr id="175" name="TextBox 174">
              <a:extLst>
                <a:ext uri="{FF2B5EF4-FFF2-40B4-BE49-F238E27FC236}">
                  <a16:creationId xmlns:a16="http://schemas.microsoft.com/office/drawing/2014/main" id="{01E300F1-7100-407B-A836-74AFB09A4AD4}"/>
                </a:ext>
              </a:extLst>
            </p:cNvPr>
            <p:cNvSpPr txBox="1"/>
            <p:nvPr userDrawn="1"/>
          </p:nvSpPr>
          <p:spPr>
            <a:xfrm>
              <a:off x="4442586" y="3115366"/>
              <a:ext cx="1327339" cy="369332"/>
            </a:xfrm>
            <a:prstGeom prst="rect">
              <a:avLst/>
            </a:prstGeom>
            <a:noFill/>
          </p:spPr>
          <p:txBody>
            <a:bodyPr wrap="square" rtlCol="0">
              <a:spAutoFit/>
            </a:bodyPr>
            <a:lstStyle/>
            <a:p>
              <a:pPr algn="ctr"/>
              <a:r>
                <a:rPr lang="en-US" b="1" i="1" dirty="0">
                  <a:solidFill>
                    <a:schemeClr val="tx1"/>
                  </a:solidFill>
                </a:rPr>
                <a:t>In Southeast</a:t>
              </a:r>
            </a:p>
          </p:txBody>
        </p:sp>
      </p:grpSp>
      <p:grpSp>
        <p:nvGrpSpPr>
          <p:cNvPr id="176" name="Group 175">
            <a:extLst>
              <a:ext uri="{FF2B5EF4-FFF2-40B4-BE49-F238E27FC236}">
                <a16:creationId xmlns:a16="http://schemas.microsoft.com/office/drawing/2014/main" id="{BE5B8588-BFD5-4EE5-8001-651B6F14A940}"/>
              </a:ext>
            </a:extLst>
          </p:cNvPr>
          <p:cNvGrpSpPr/>
          <p:nvPr userDrawn="1"/>
        </p:nvGrpSpPr>
        <p:grpSpPr>
          <a:xfrm rot="150895">
            <a:off x="4269191" y="1575019"/>
            <a:ext cx="1070943" cy="1031084"/>
            <a:chOff x="9285471" y="2941958"/>
            <a:chExt cx="1241193" cy="1194998"/>
          </a:xfrm>
          <a:solidFill>
            <a:schemeClr val="tx1"/>
          </a:solidFill>
        </p:grpSpPr>
        <p:sp>
          <p:nvSpPr>
            <p:cNvPr id="177" name="Freeform 33">
              <a:extLst>
                <a:ext uri="{FF2B5EF4-FFF2-40B4-BE49-F238E27FC236}">
                  <a16:creationId xmlns:a16="http://schemas.microsoft.com/office/drawing/2014/main" id="{CC7F07C6-7F86-4DCD-A038-260F66EE8A62}"/>
                </a:ext>
              </a:extLst>
            </p:cNvPr>
            <p:cNvSpPr>
              <a:spLocks/>
            </p:cNvSpPr>
            <p:nvPr userDrawn="1"/>
          </p:nvSpPr>
          <p:spPr bwMode="auto">
            <a:xfrm>
              <a:off x="9783555" y="3679041"/>
              <a:ext cx="584444" cy="457915"/>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grp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 name="Freeform 34">
              <a:extLst>
                <a:ext uri="{FF2B5EF4-FFF2-40B4-BE49-F238E27FC236}">
                  <a16:creationId xmlns:a16="http://schemas.microsoft.com/office/drawing/2014/main" id="{7825C235-06E9-4AA5-A186-126A41E583EF}"/>
                </a:ext>
              </a:extLst>
            </p:cNvPr>
            <p:cNvSpPr>
              <a:spLocks/>
            </p:cNvSpPr>
            <p:nvPr userDrawn="1"/>
          </p:nvSpPr>
          <p:spPr bwMode="auto">
            <a:xfrm>
              <a:off x="9329656" y="3558536"/>
              <a:ext cx="365530" cy="323353"/>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grp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 name="Freeform 35">
              <a:extLst>
                <a:ext uri="{FF2B5EF4-FFF2-40B4-BE49-F238E27FC236}">
                  <a16:creationId xmlns:a16="http://schemas.microsoft.com/office/drawing/2014/main" id="{36C24DDF-057C-42D8-B0F2-0B817591764A}"/>
                </a:ext>
              </a:extLst>
            </p:cNvPr>
            <p:cNvSpPr>
              <a:spLocks/>
            </p:cNvSpPr>
            <p:nvPr userDrawn="1"/>
          </p:nvSpPr>
          <p:spPr bwMode="auto">
            <a:xfrm>
              <a:off x="9285471" y="3269327"/>
              <a:ext cx="327369" cy="295236"/>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grp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0" name="Freeform 36">
              <a:extLst>
                <a:ext uri="{FF2B5EF4-FFF2-40B4-BE49-F238E27FC236}">
                  <a16:creationId xmlns:a16="http://schemas.microsoft.com/office/drawing/2014/main" id="{AE1FF9E0-AB72-405A-9ADC-07F45D7956A2}"/>
                </a:ext>
              </a:extLst>
            </p:cNvPr>
            <p:cNvSpPr>
              <a:spLocks/>
            </p:cNvSpPr>
            <p:nvPr userDrawn="1"/>
          </p:nvSpPr>
          <p:spPr bwMode="auto">
            <a:xfrm>
              <a:off x="9578698" y="3209075"/>
              <a:ext cx="554319" cy="180755"/>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grp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1" name="Freeform 37">
              <a:extLst>
                <a:ext uri="{FF2B5EF4-FFF2-40B4-BE49-F238E27FC236}">
                  <a16:creationId xmlns:a16="http://schemas.microsoft.com/office/drawing/2014/main" id="{E5B481B4-27FA-4BBC-A145-B4ED06A7183C}"/>
                </a:ext>
              </a:extLst>
            </p:cNvPr>
            <p:cNvSpPr>
              <a:spLocks/>
            </p:cNvSpPr>
            <p:nvPr userDrawn="1"/>
          </p:nvSpPr>
          <p:spPr bwMode="auto">
            <a:xfrm>
              <a:off x="9972345" y="3148822"/>
              <a:ext cx="554319" cy="245025"/>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grp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2" name="Freeform 38">
              <a:extLst>
                <a:ext uri="{FF2B5EF4-FFF2-40B4-BE49-F238E27FC236}">
                  <a16:creationId xmlns:a16="http://schemas.microsoft.com/office/drawing/2014/main" id="{A395AEE2-6B73-44BC-8120-C67D320270E8}"/>
                </a:ext>
              </a:extLst>
            </p:cNvPr>
            <p:cNvSpPr>
              <a:spLocks/>
            </p:cNvSpPr>
            <p:nvPr userDrawn="1"/>
          </p:nvSpPr>
          <p:spPr bwMode="auto">
            <a:xfrm>
              <a:off x="9892009" y="3349663"/>
              <a:ext cx="341428" cy="367538"/>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grp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accent6"/>
                </a:solidFill>
              </a:endParaRPr>
            </a:p>
          </p:txBody>
        </p:sp>
        <p:sp>
          <p:nvSpPr>
            <p:cNvPr id="183" name="Freeform 39">
              <a:extLst>
                <a:ext uri="{FF2B5EF4-FFF2-40B4-BE49-F238E27FC236}">
                  <a16:creationId xmlns:a16="http://schemas.microsoft.com/office/drawing/2014/main" id="{FE27AC0C-C29E-45A7-984B-3226ACA095C1}"/>
                </a:ext>
              </a:extLst>
            </p:cNvPr>
            <p:cNvSpPr>
              <a:spLocks/>
            </p:cNvSpPr>
            <p:nvPr userDrawn="1"/>
          </p:nvSpPr>
          <p:spPr bwMode="auto">
            <a:xfrm>
              <a:off x="10004480" y="2941958"/>
              <a:ext cx="498084" cy="279168"/>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grp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4" name="Freeform 40">
              <a:extLst>
                <a:ext uri="{FF2B5EF4-FFF2-40B4-BE49-F238E27FC236}">
                  <a16:creationId xmlns:a16="http://schemas.microsoft.com/office/drawing/2014/main" id="{8401476B-8A69-46B0-83B7-A07FF2338BA2}"/>
                </a:ext>
              </a:extLst>
            </p:cNvPr>
            <p:cNvSpPr>
              <a:spLocks/>
            </p:cNvSpPr>
            <p:nvPr userDrawn="1"/>
          </p:nvSpPr>
          <p:spPr bwMode="auto">
            <a:xfrm>
              <a:off x="10048664" y="3319537"/>
              <a:ext cx="321345" cy="249042"/>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grp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5" name="Freeform 41">
              <a:extLst>
                <a:ext uri="{FF2B5EF4-FFF2-40B4-BE49-F238E27FC236}">
                  <a16:creationId xmlns:a16="http://schemas.microsoft.com/office/drawing/2014/main" id="{D75A55DE-E608-4317-833B-BB3960A81C46}"/>
                </a:ext>
              </a:extLst>
            </p:cNvPr>
            <p:cNvSpPr>
              <a:spLocks/>
            </p:cNvSpPr>
            <p:nvPr userDrawn="1"/>
          </p:nvSpPr>
          <p:spPr bwMode="auto">
            <a:xfrm>
              <a:off x="9717277" y="3365730"/>
              <a:ext cx="253059" cy="405696"/>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grp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6" name="Freeform 42">
              <a:extLst>
                <a:ext uri="{FF2B5EF4-FFF2-40B4-BE49-F238E27FC236}">
                  <a16:creationId xmlns:a16="http://schemas.microsoft.com/office/drawing/2014/main" id="{DE4DD728-034B-4FB4-85F4-6DE9B6ABB9F1}"/>
                </a:ext>
              </a:extLst>
            </p:cNvPr>
            <p:cNvSpPr>
              <a:spLocks/>
            </p:cNvSpPr>
            <p:nvPr userDrawn="1"/>
          </p:nvSpPr>
          <p:spPr bwMode="auto">
            <a:xfrm>
              <a:off x="9496353" y="3379789"/>
              <a:ext cx="232975" cy="407705"/>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grpFill/>
            <a:ln w="63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87" name="Group 186">
            <a:extLst>
              <a:ext uri="{FF2B5EF4-FFF2-40B4-BE49-F238E27FC236}">
                <a16:creationId xmlns:a16="http://schemas.microsoft.com/office/drawing/2014/main" id="{E90EC103-ED10-46F8-A79F-02FDBB5B5146}"/>
              </a:ext>
            </a:extLst>
          </p:cNvPr>
          <p:cNvGrpSpPr/>
          <p:nvPr userDrawn="1"/>
        </p:nvGrpSpPr>
        <p:grpSpPr>
          <a:xfrm>
            <a:off x="801706" y="1973065"/>
            <a:ext cx="1604573" cy="1604621"/>
            <a:chOff x="2691867" y="1973065"/>
            <a:chExt cx="1604573" cy="1604621"/>
          </a:xfrm>
        </p:grpSpPr>
        <p:grpSp>
          <p:nvGrpSpPr>
            <p:cNvPr id="188" name="Group 187">
              <a:extLst>
                <a:ext uri="{FF2B5EF4-FFF2-40B4-BE49-F238E27FC236}">
                  <a16:creationId xmlns:a16="http://schemas.microsoft.com/office/drawing/2014/main" id="{9306F10C-1695-45C5-8917-19F5B507CAE0}"/>
                </a:ext>
              </a:extLst>
            </p:cNvPr>
            <p:cNvGrpSpPr/>
            <p:nvPr userDrawn="1"/>
          </p:nvGrpSpPr>
          <p:grpSpPr>
            <a:xfrm>
              <a:off x="2765791" y="2590474"/>
              <a:ext cx="1379234" cy="987212"/>
              <a:chOff x="2514885" y="2497486"/>
              <a:chExt cx="1379234" cy="987212"/>
            </a:xfrm>
          </p:grpSpPr>
          <p:sp>
            <p:nvSpPr>
              <p:cNvPr id="190" name="TextBox 189">
                <a:extLst>
                  <a:ext uri="{FF2B5EF4-FFF2-40B4-BE49-F238E27FC236}">
                    <a16:creationId xmlns:a16="http://schemas.microsoft.com/office/drawing/2014/main" id="{DAA39E87-24C9-4A4F-8578-54B17FEB132D}"/>
                  </a:ext>
                </a:extLst>
              </p:cNvPr>
              <p:cNvSpPr txBox="1"/>
              <p:nvPr userDrawn="1"/>
            </p:nvSpPr>
            <p:spPr>
              <a:xfrm>
                <a:off x="2829239" y="2497486"/>
                <a:ext cx="750526" cy="769441"/>
              </a:xfrm>
              <a:prstGeom prst="rect">
                <a:avLst/>
              </a:prstGeom>
              <a:noFill/>
            </p:spPr>
            <p:txBody>
              <a:bodyPr wrap="none" rtlCol="0">
                <a:spAutoFit/>
              </a:bodyPr>
              <a:lstStyle/>
              <a:p>
                <a:pPr algn="ctr"/>
                <a:r>
                  <a:rPr lang="en-US" sz="4400" b="1" dirty="0">
                    <a:solidFill>
                      <a:schemeClr val="tx1"/>
                    </a:solidFill>
                    <a:latin typeface="+mj-lt"/>
                  </a:rPr>
                  <a:t>#1</a:t>
                </a:r>
              </a:p>
            </p:txBody>
          </p:sp>
          <p:sp>
            <p:nvSpPr>
              <p:cNvPr id="191" name="TextBox 190">
                <a:extLst>
                  <a:ext uri="{FF2B5EF4-FFF2-40B4-BE49-F238E27FC236}">
                    <a16:creationId xmlns:a16="http://schemas.microsoft.com/office/drawing/2014/main" id="{5EB8029F-4B4D-45D5-84A5-3DF3A2DC16B7}"/>
                  </a:ext>
                </a:extLst>
              </p:cNvPr>
              <p:cNvSpPr txBox="1"/>
              <p:nvPr userDrawn="1"/>
            </p:nvSpPr>
            <p:spPr>
              <a:xfrm>
                <a:off x="2514885" y="3115366"/>
                <a:ext cx="1379234" cy="369332"/>
              </a:xfrm>
              <a:prstGeom prst="rect">
                <a:avLst/>
              </a:prstGeom>
              <a:noFill/>
            </p:spPr>
            <p:txBody>
              <a:bodyPr wrap="square" rtlCol="0">
                <a:spAutoFit/>
              </a:bodyPr>
              <a:lstStyle/>
              <a:p>
                <a:pPr algn="ctr"/>
                <a:r>
                  <a:rPr lang="en-US" b="1" i="1" dirty="0">
                    <a:solidFill>
                      <a:schemeClr val="tx1"/>
                    </a:solidFill>
                  </a:rPr>
                  <a:t>In Tennessee</a:t>
                </a:r>
              </a:p>
            </p:txBody>
          </p:sp>
        </p:grpSp>
        <p:sp>
          <p:nvSpPr>
            <p:cNvPr id="189" name="Freeform 36">
              <a:extLst>
                <a:ext uri="{FF2B5EF4-FFF2-40B4-BE49-F238E27FC236}">
                  <a16:creationId xmlns:a16="http://schemas.microsoft.com/office/drawing/2014/main" id="{DD3F426C-7E03-4293-A151-B4F88CCEBC3C}"/>
                </a:ext>
              </a:extLst>
            </p:cNvPr>
            <p:cNvSpPr>
              <a:spLocks/>
            </p:cNvSpPr>
            <p:nvPr userDrawn="1"/>
          </p:nvSpPr>
          <p:spPr bwMode="auto">
            <a:xfrm rot="249377">
              <a:off x="2691867" y="1973065"/>
              <a:ext cx="1604573" cy="523227"/>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solidFill>
              <a:schemeClr val="tx1"/>
            </a:solidFill>
            <a:ln w="1270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192" name="Picture 191">
            <a:extLst>
              <a:ext uri="{FF2B5EF4-FFF2-40B4-BE49-F238E27FC236}">
                <a16:creationId xmlns:a16="http://schemas.microsoft.com/office/drawing/2014/main" id="{27A2E251-E909-4361-BA48-B3F59B52B255}"/>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a:off x="2207731" y="4069736"/>
            <a:ext cx="889583" cy="800098"/>
          </a:xfrm>
          <a:prstGeom prst="rect">
            <a:avLst/>
          </a:prstGeom>
        </p:spPr>
      </p:pic>
      <p:pic>
        <p:nvPicPr>
          <p:cNvPr id="193" name="Picture 192" descr="A close up of a logo&#10;&#10;Description automatically generated">
            <a:extLst>
              <a:ext uri="{FF2B5EF4-FFF2-40B4-BE49-F238E27FC236}">
                <a16:creationId xmlns:a16="http://schemas.microsoft.com/office/drawing/2014/main" id="{64B82544-85A5-45AC-8377-934396B6B71D}"/>
              </a:ext>
            </a:extLst>
          </p:cNvPr>
          <p:cNvPicPr>
            <a:picLocks noChangeAspect="1"/>
          </p:cNvPicPr>
          <p:nvPr userDrawn="1"/>
        </p:nvPicPr>
        <p:blipFill rotWithShape="1">
          <a:blip r:embed="rId3">
            <a:grayscl/>
            <a:extLst>
              <a:ext uri="{28A0092B-C50C-407E-A947-70E740481C1C}">
                <a14:useLocalDpi xmlns:a14="http://schemas.microsoft.com/office/drawing/2010/main" val="0"/>
              </a:ext>
            </a:extLst>
          </a:blip>
          <a:srcRect l="18758" r="18196"/>
          <a:stretch/>
        </p:blipFill>
        <p:spPr>
          <a:xfrm>
            <a:off x="3499191" y="3996989"/>
            <a:ext cx="851194" cy="879862"/>
          </a:xfrm>
          <a:prstGeom prst="rect">
            <a:avLst/>
          </a:prstGeom>
        </p:spPr>
      </p:pic>
      <p:pic>
        <p:nvPicPr>
          <p:cNvPr id="194" name="Picture 193" descr="A picture containing drawing&#10;&#10;Description automatically generated">
            <a:extLst>
              <a:ext uri="{FF2B5EF4-FFF2-40B4-BE49-F238E27FC236}">
                <a16:creationId xmlns:a16="http://schemas.microsoft.com/office/drawing/2014/main" id="{F5EB5B7E-ACAA-480E-A69D-D039BD88B4DC}"/>
              </a:ext>
            </a:extLst>
          </p:cNvPr>
          <p:cNvPicPr>
            <a:picLocks noChangeAspect="1"/>
          </p:cNvPicPr>
          <p:nvPr userDrawn="1"/>
        </p:nvPicPr>
        <p:blipFill rotWithShape="1">
          <a:blip r:embed="rId4">
            <a:grayscl/>
            <a:extLst>
              <a:ext uri="{28A0092B-C50C-407E-A947-70E740481C1C}">
                <a14:useLocalDpi xmlns:a14="http://schemas.microsoft.com/office/drawing/2010/main" val="0"/>
              </a:ext>
            </a:extLst>
          </a:blip>
          <a:srcRect l="24735" t="14624" r="24824" b="13777"/>
          <a:stretch/>
        </p:blipFill>
        <p:spPr>
          <a:xfrm>
            <a:off x="4769870" y="4086106"/>
            <a:ext cx="894445" cy="666555"/>
          </a:xfrm>
          <a:prstGeom prst="rect">
            <a:avLst/>
          </a:prstGeom>
        </p:spPr>
      </p:pic>
      <p:pic>
        <p:nvPicPr>
          <p:cNvPr id="195" name="Picture 194" descr="A picture containing food, plate&#10;&#10;Description automatically generated">
            <a:extLst>
              <a:ext uri="{FF2B5EF4-FFF2-40B4-BE49-F238E27FC236}">
                <a16:creationId xmlns:a16="http://schemas.microsoft.com/office/drawing/2014/main" id="{6C49287B-56D4-4578-B08B-54702089DE25}"/>
              </a:ext>
            </a:extLst>
          </p:cNvPr>
          <p:cNvPicPr>
            <a:picLocks noChangeAspect="1"/>
          </p:cNvPicPr>
          <p:nvPr userDrawn="1"/>
        </p:nvPicPr>
        <p:blipFill>
          <a:blip r:embed="rId5">
            <a:grayscl/>
            <a:extLst>
              <a:ext uri="{28A0092B-C50C-407E-A947-70E740481C1C}">
                <a14:useLocalDpi xmlns:a14="http://schemas.microsoft.com/office/drawing/2010/main" val="0"/>
              </a:ext>
            </a:extLst>
          </a:blip>
          <a:stretch>
            <a:fillRect/>
          </a:stretch>
        </p:blipFill>
        <p:spPr>
          <a:xfrm>
            <a:off x="6007375" y="4386556"/>
            <a:ext cx="1333780" cy="414451"/>
          </a:xfrm>
          <a:prstGeom prst="rect">
            <a:avLst/>
          </a:prstGeom>
        </p:spPr>
      </p:pic>
      <p:pic>
        <p:nvPicPr>
          <p:cNvPr id="196" name="Picture 195" descr="A close up of a logo&#10;&#10;Description automatically generated">
            <a:extLst>
              <a:ext uri="{FF2B5EF4-FFF2-40B4-BE49-F238E27FC236}">
                <a16:creationId xmlns:a16="http://schemas.microsoft.com/office/drawing/2014/main" id="{1E27EDDD-C0F5-4B07-8F51-728DCCC5FC1D}"/>
              </a:ext>
            </a:extLst>
          </p:cNvPr>
          <p:cNvPicPr>
            <a:picLocks noChangeAspect="1"/>
          </p:cNvPicPr>
          <p:nvPr userDrawn="1"/>
        </p:nvPicPr>
        <p:blipFill>
          <a:blip r:embed="rId6">
            <a:grayscl/>
            <a:extLst>
              <a:ext uri="{28A0092B-C50C-407E-A947-70E740481C1C}">
                <a14:useLocalDpi xmlns:a14="http://schemas.microsoft.com/office/drawing/2010/main" val="0"/>
              </a:ext>
            </a:extLst>
          </a:blip>
          <a:stretch>
            <a:fillRect/>
          </a:stretch>
        </p:blipFill>
        <p:spPr>
          <a:xfrm>
            <a:off x="9207350" y="4052003"/>
            <a:ext cx="1220971" cy="748183"/>
          </a:xfrm>
          <a:prstGeom prst="rect">
            <a:avLst/>
          </a:prstGeom>
        </p:spPr>
      </p:pic>
      <p:pic>
        <p:nvPicPr>
          <p:cNvPr id="197" name="Picture 196" descr="A close up of a logo&#10;&#10;Description automatically generated">
            <a:extLst>
              <a:ext uri="{FF2B5EF4-FFF2-40B4-BE49-F238E27FC236}">
                <a16:creationId xmlns:a16="http://schemas.microsoft.com/office/drawing/2014/main" id="{5E057DC0-D15E-4927-86FD-EFEE57CCAACB}"/>
              </a:ext>
            </a:extLst>
          </p:cNvPr>
          <p:cNvPicPr>
            <a:picLocks noChangeAspect="1"/>
          </p:cNvPicPr>
          <p:nvPr userDrawn="1"/>
        </p:nvPicPr>
        <p:blipFill rotWithShape="1">
          <a:blip r:embed="rId7">
            <a:grayscl/>
            <a:extLst>
              <a:ext uri="{28A0092B-C50C-407E-A947-70E740481C1C}">
                <a14:useLocalDpi xmlns:a14="http://schemas.microsoft.com/office/drawing/2010/main" val="0"/>
              </a:ext>
            </a:extLst>
          </a:blip>
          <a:srcRect l="29308" t="13090" r="29336" b="13283"/>
          <a:stretch/>
        </p:blipFill>
        <p:spPr>
          <a:xfrm>
            <a:off x="7892098" y="4034959"/>
            <a:ext cx="851194" cy="841892"/>
          </a:xfrm>
          <a:prstGeom prst="rect">
            <a:avLst/>
          </a:prstGeom>
        </p:spPr>
      </p:pic>
      <p:sp>
        <p:nvSpPr>
          <p:cNvPr id="198" name="TextBox 197">
            <a:extLst>
              <a:ext uri="{FF2B5EF4-FFF2-40B4-BE49-F238E27FC236}">
                <a16:creationId xmlns:a16="http://schemas.microsoft.com/office/drawing/2014/main" id="{A44DB1CE-5E6C-4895-8DE1-1DADD7CFF874}"/>
              </a:ext>
            </a:extLst>
          </p:cNvPr>
          <p:cNvSpPr txBox="1"/>
          <p:nvPr userDrawn="1"/>
        </p:nvSpPr>
        <p:spPr>
          <a:xfrm>
            <a:off x="2132084" y="4919523"/>
            <a:ext cx="1040876" cy="1169551"/>
          </a:xfrm>
          <a:prstGeom prst="rect">
            <a:avLst/>
          </a:prstGeom>
          <a:noFill/>
        </p:spPr>
        <p:txBody>
          <a:bodyPr wrap="square" rtlCol="0">
            <a:spAutoFit/>
          </a:bodyPr>
          <a:lstStyle/>
          <a:p>
            <a:pPr algn="ctr"/>
            <a:r>
              <a:rPr lang="en-US" sz="1400" b="1" i="1" dirty="0">
                <a:solidFill>
                  <a:schemeClr val="tx2"/>
                </a:solidFill>
              </a:rPr>
              <a:t>Top 50 </a:t>
            </a:r>
            <a:r>
              <a:rPr lang="en-US" sz="1400" b="1" i="1" dirty="0">
                <a:solidFill>
                  <a:schemeClr val="tx1"/>
                </a:solidFill>
              </a:rPr>
              <a:t>professional services firm in the U.S. </a:t>
            </a:r>
          </a:p>
        </p:txBody>
      </p:sp>
      <p:grpSp>
        <p:nvGrpSpPr>
          <p:cNvPr id="199" name="Group 198">
            <a:extLst>
              <a:ext uri="{FF2B5EF4-FFF2-40B4-BE49-F238E27FC236}">
                <a16:creationId xmlns:a16="http://schemas.microsoft.com/office/drawing/2014/main" id="{514FDEA0-9D76-440D-9A7B-76052EAC027D}"/>
              </a:ext>
            </a:extLst>
          </p:cNvPr>
          <p:cNvGrpSpPr/>
          <p:nvPr userDrawn="1"/>
        </p:nvGrpSpPr>
        <p:grpSpPr>
          <a:xfrm>
            <a:off x="620431" y="4065022"/>
            <a:ext cx="1375938" cy="2239496"/>
            <a:chOff x="620431" y="4065022"/>
            <a:chExt cx="1375938" cy="2239496"/>
          </a:xfrm>
        </p:grpSpPr>
        <p:pic>
          <p:nvPicPr>
            <p:cNvPr id="200" name="Picture 199" descr="A close up of a sign&#10;&#10;Description automatically generated">
              <a:extLst>
                <a:ext uri="{FF2B5EF4-FFF2-40B4-BE49-F238E27FC236}">
                  <a16:creationId xmlns:a16="http://schemas.microsoft.com/office/drawing/2014/main" id="{BDE68969-A5E1-46C2-9ACA-60FCC0AFC0FD}"/>
                </a:ext>
              </a:extLst>
            </p:cNvPr>
            <p:cNvPicPr>
              <a:picLocks noChangeAspect="1"/>
            </p:cNvPicPr>
            <p:nvPr userDrawn="1"/>
          </p:nvPicPr>
          <p:blipFill>
            <a:blip r:embed="rId8">
              <a:grayscl/>
              <a:extLst>
                <a:ext uri="{28A0092B-C50C-407E-A947-70E740481C1C}">
                  <a14:useLocalDpi xmlns:a14="http://schemas.microsoft.com/office/drawing/2010/main" val="0"/>
                </a:ext>
              </a:extLst>
            </a:blip>
            <a:stretch>
              <a:fillRect/>
            </a:stretch>
          </p:blipFill>
          <p:spPr>
            <a:xfrm>
              <a:off x="819866" y="4065022"/>
              <a:ext cx="977069" cy="706136"/>
            </a:xfrm>
            <a:prstGeom prst="rect">
              <a:avLst/>
            </a:prstGeom>
            <a:ln w="19050">
              <a:noFill/>
            </a:ln>
          </p:spPr>
        </p:pic>
        <p:sp>
          <p:nvSpPr>
            <p:cNvPr id="201" name="TextBox 200">
              <a:extLst>
                <a:ext uri="{FF2B5EF4-FFF2-40B4-BE49-F238E27FC236}">
                  <a16:creationId xmlns:a16="http://schemas.microsoft.com/office/drawing/2014/main" id="{305C7D97-D59A-4797-8040-DB97FA095D09}"/>
                </a:ext>
              </a:extLst>
            </p:cNvPr>
            <p:cNvSpPr txBox="1"/>
            <p:nvPr userDrawn="1"/>
          </p:nvSpPr>
          <p:spPr>
            <a:xfrm>
              <a:off x="620431" y="4919523"/>
              <a:ext cx="1375938" cy="1384995"/>
            </a:xfrm>
            <a:prstGeom prst="rect">
              <a:avLst/>
            </a:prstGeom>
            <a:noFill/>
          </p:spPr>
          <p:txBody>
            <a:bodyPr wrap="square" rtlCol="0">
              <a:spAutoFit/>
            </a:bodyPr>
            <a:lstStyle/>
            <a:p>
              <a:pPr algn="ctr"/>
              <a:r>
                <a:rPr lang="en-US" sz="1400" b="1" i="1" dirty="0">
                  <a:solidFill>
                    <a:schemeClr val="tx1"/>
                  </a:solidFill>
                </a:rPr>
                <a:t>Named to the elite list of Forbes 2020 </a:t>
              </a:r>
              <a:r>
                <a:rPr lang="en-US" sz="1400" b="1" i="1" dirty="0">
                  <a:solidFill>
                    <a:schemeClr val="tx2"/>
                  </a:solidFill>
                </a:rPr>
                <a:t>Top Recommended </a:t>
              </a:r>
              <a:r>
                <a:rPr lang="en-US" sz="1400" b="1" i="1" dirty="0">
                  <a:solidFill>
                    <a:schemeClr val="tx1"/>
                  </a:solidFill>
                </a:rPr>
                <a:t>Accounting Firms</a:t>
              </a:r>
            </a:p>
          </p:txBody>
        </p:sp>
      </p:grpSp>
      <p:sp>
        <p:nvSpPr>
          <p:cNvPr id="202" name="TextBox 201">
            <a:extLst>
              <a:ext uri="{FF2B5EF4-FFF2-40B4-BE49-F238E27FC236}">
                <a16:creationId xmlns:a16="http://schemas.microsoft.com/office/drawing/2014/main" id="{CABEC98C-7BB5-4703-BDA7-30D592FA8528}"/>
              </a:ext>
            </a:extLst>
          </p:cNvPr>
          <p:cNvSpPr txBox="1"/>
          <p:nvPr userDrawn="1"/>
        </p:nvSpPr>
        <p:spPr>
          <a:xfrm>
            <a:off x="3272005" y="4919523"/>
            <a:ext cx="1305567" cy="1384995"/>
          </a:xfrm>
          <a:prstGeom prst="rect">
            <a:avLst/>
          </a:prstGeom>
          <a:noFill/>
        </p:spPr>
        <p:txBody>
          <a:bodyPr wrap="square" rtlCol="0">
            <a:spAutoFit/>
          </a:bodyPr>
          <a:lstStyle/>
          <a:p>
            <a:pPr algn="ctr"/>
            <a:r>
              <a:rPr lang="en-US" sz="1400" b="1" i="1" dirty="0">
                <a:solidFill>
                  <a:schemeClr val="tx1"/>
                </a:solidFill>
              </a:rPr>
              <a:t>Made the </a:t>
            </a:r>
            <a:r>
              <a:rPr lang="en-US" sz="1400" b="1" i="1" dirty="0">
                <a:solidFill>
                  <a:schemeClr val="tx2"/>
                </a:solidFill>
              </a:rPr>
              <a:t>Billion Dollar Club </a:t>
            </a:r>
            <a:r>
              <a:rPr lang="en-US" sz="1400" b="1" i="1" dirty="0">
                <a:solidFill>
                  <a:schemeClr val="tx1"/>
                </a:solidFill>
              </a:rPr>
              <a:t>on Accounting Today’s Top Firms by AUM</a:t>
            </a:r>
          </a:p>
        </p:txBody>
      </p:sp>
      <p:sp>
        <p:nvSpPr>
          <p:cNvPr id="203" name="TextBox 202">
            <a:extLst>
              <a:ext uri="{FF2B5EF4-FFF2-40B4-BE49-F238E27FC236}">
                <a16:creationId xmlns:a16="http://schemas.microsoft.com/office/drawing/2014/main" id="{CEE9AD85-B46C-403B-BA0B-C1FB97A65F47}"/>
              </a:ext>
            </a:extLst>
          </p:cNvPr>
          <p:cNvSpPr txBox="1"/>
          <p:nvPr userDrawn="1"/>
        </p:nvSpPr>
        <p:spPr>
          <a:xfrm>
            <a:off x="4622963" y="4919523"/>
            <a:ext cx="1188258" cy="954107"/>
          </a:xfrm>
          <a:prstGeom prst="rect">
            <a:avLst/>
          </a:prstGeom>
          <a:noFill/>
        </p:spPr>
        <p:txBody>
          <a:bodyPr wrap="square" rtlCol="0">
            <a:spAutoFit/>
          </a:bodyPr>
          <a:lstStyle/>
          <a:p>
            <a:pPr algn="ctr"/>
            <a:r>
              <a:rPr lang="en-US" sz="1400" b="1" i="1" dirty="0">
                <a:solidFill>
                  <a:schemeClr val="tx2"/>
                </a:solidFill>
              </a:rPr>
              <a:t>Top 25 </a:t>
            </a:r>
            <a:r>
              <a:rPr lang="en-US" sz="1400" b="1" i="1" dirty="0">
                <a:solidFill>
                  <a:schemeClr val="tx1"/>
                </a:solidFill>
              </a:rPr>
              <a:t>Fee-Only Wealth Management Firm</a:t>
            </a:r>
          </a:p>
        </p:txBody>
      </p:sp>
      <p:sp>
        <p:nvSpPr>
          <p:cNvPr id="204" name="TextBox 203">
            <a:extLst>
              <a:ext uri="{FF2B5EF4-FFF2-40B4-BE49-F238E27FC236}">
                <a16:creationId xmlns:a16="http://schemas.microsoft.com/office/drawing/2014/main" id="{07A64D7C-040C-4BDE-8BA9-003A0CEB8B5A}"/>
              </a:ext>
            </a:extLst>
          </p:cNvPr>
          <p:cNvSpPr txBox="1"/>
          <p:nvPr userDrawn="1"/>
        </p:nvSpPr>
        <p:spPr>
          <a:xfrm>
            <a:off x="5923978" y="4919523"/>
            <a:ext cx="1500575" cy="1600438"/>
          </a:xfrm>
          <a:prstGeom prst="rect">
            <a:avLst/>
          </a:prstGeom>
          <a:noFill/>
        </p:spPr>
        <p:txBody>
          <a:bodyPr wrap="square" rtlCol="0">
            <a:spAutoFit/>
          </a:bodyPr>
          <a:lstStyle/>
          <a:p>
            <a:pPr algn="ctr"/>
            <a:r>
              <a:rPr lang="en-US" sz="1400" b="1" i="1" dirty="0">
                <a:solidFill>
                  <a:schemeClr val="tx2"/>
                </a:solidFill>
              </a:rPr>
              <a:t>#1 </a:t>
            </a:r>
            <a:r>
              <a:rPr lang="en-US" sz="1400" b="1" i="1" dirty="0">
                <a:solidFill>
                  <a:schemeClr val="tx1"/>
                </a:solidFill>
              </a:rPr>
              <a:t>Largest Technology Services Firm and </a:t>
            </a:r>
            <a:r>
              <a:rPr lang="en-US" sz="1400" b="1" i="1" dirty="0">
                <a:solidFill>
                  <a:schemeClr val="tx2"/>
                </a:solidFill>
              </a:rPr>
              <a:t>#40 </a:t>
            </a:r>
            <a:r>
              <a:rPr lang="en-US" sz="1400" b="1" i="1" dirty="0">
                <a:solidFill>
                  <a:schemeClr val="tx1"/>
                </a:solidFill>
              </a:rPr>
              <a:t>Fastest-growing Private Company in Nashville</a:t>
            </a:r>
          </a:p>
        </p:txBody>
      </p:sp>
      <p:sp>
        <p:nvSpPr>
          <p:cNvPr id="205" name="TextBox 204">
            <a:extLst>
              <a:ext uri="{FF2B5EF4-FFF2-40B4-BE49-F238E27FC236}">
                <a16:creationId xmlns:a16="http://schemas.microsoft.com/office/drawing/2014/main" id="{9858A810-AC40-4B6B-BA81-02F1565BF9AB}"/>
              </a:ext>
            </a:extLst>
          </p:cNvPr>
          <p:cNvSpPr txBox="1"/>
          <p:nvPr userDrawn="1"/>
        </p:nvSpPr>
        <p:spPr>
          <a:xfrm>
            <a:off x="7664377" y="4919523"/>
            <a:ext cx="1305567" cy="523220"/>
          </a:xfrm>
          <a:prstGeom prst="rect">
            <a:avLst/>
          </a:prstGeom>
          <a:noFill/>
        </p:spPr>
        <p:txBody>
          <a:bodyPr wrap="square" rtlCol="0">
            <a:spAutoFit/>
          </a:bodyPr>
          <a:lstStyle/>
          <a:p>
            <a:pPr algn="ctr"/>
            <a:r>
              <a:rPr lang="en-US" sz="1400" b="1" i="1" dirty="0">
                <a:solidFill>
                  <a:schemeClr val="tx2"/>
                </a:solidFill>
              </a:rPr>
              <a:t>Best</a:t>
            </a:r>
            <a:r>
              <a:rPr lang="en-US" sz="1400" b="1" i="1" dirty="0">
                <a:solidFill>
                  <a:srgbClr val="E17A5F"/>
                </a:solidFill>
              </a:rPr>
              <a:t> </a:t>
            </a:r>
            <a:r>
              <a:rPr lang="en-US" sz="1400" b="1" i="1" dirty="0">
                <a:solidFill>
                  <a:schemeClr val="tx1"/>
                </a:solidFill>
              </a:rPr>
              <a:t>Managed Practice</a:t>
            </a:r>
          </a:p>
        </p:txBody>
      </p:sp>
      <p:sp>
        <p:nvSpPr>
          <p:cNvPr id="206" name="TextBox 205">
            <a:extLst>
              <a:ext uri="{FF2B5EF4-FFF2-40B4-BE49-F238E27FC236}">
                <a16:creationId xmlns:a16="http://schemas.microsoft.com/office/drawing/2014/main" id="{C0B94312-2CB4-4EB3-A94B-AB4DF63E5B78}"/>
              </a:ext>
            </a:extLst>
          </p:cNvPr>
          <p:cNvSpPr txBox="1"/>
          <p:nvPr userDrawn="1"/>
        </p:nvSpPr>
        <p:spPr>
          <a:xfrm>
            <a:off x="9165052" y="4919523"/>
            <a:ext cx="1305567" cy="738664"/>
          </a:xfrm>
          <a:prstGeom prst="rect">
            <a:avLst/>
          </a:prstGeom>
          <a:noFill/>
        </p:spPr>
        <p:txBody>
          <a:bodyPr wrap="square" rtlCol="0">
            <a:spAutoFit/>
          </a:bodyPr>
          <a:lstStyle/>
          <a:p>
            <a:pPr algn="ctr"/>
            <a:r>
              <a:rPr lang="en-US" sz="1400" b="1" i="1" dirty="0">
                <a:solidFill>
                  <a:schemeClr val="tx1"/>
                </a:solidFill>
              </a:rPr>
              <a:t>Most</a:t>
            </a:r>
            <a:r>
              <a:rPr lang="en-US" sz="1400" b="1" i="1" dirty="0">
                <a:solidFill>
                  <a:schemeClr val="bg1"/>
                </a:solidFill>
              </a:rPr>
              <a:t> </a:t>
            </a:r>
            <a:r>
              <a:rPr lang="en-US" sz="1400" b="1" i="1" dirty="0">
                <a:solidFill>
                  <a:schemeClr val="tx2"/>
                </a:solidFill>
              </a:rPr>
              <a:t>Innovative </a:t>
            </a:r>
            <a:r>
              <a:rPr lang="en-US" sz="1400" b="1" i="1" dirty="0">
                <a:solidFill>
                  <a:schemeClr val="tx1"/>
                </a:solidFill>
              </a:rPr>
              <a:t>Firm in the U.S.</a:t>
            </a:r>
          </a:p>
        </p:txBody>
      </p:sp>
      <p:pic>
        <p:nvPicPr>
          <p:cNvPr id="207" name="Picture 206">
            <a:extLst>
              <a:ext uri="{FF2B5EF4-FFF2-40B4-BE49-F238E27FC236}">
                <a16:creationId xmlns:a16="http://schemas.microsoft.com/office/drawing/2014/main" id="{94ABEF54-2831-4C0D-BCFB-6BE85BBF000C}"/>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24968"/>
          <a:stretch/>
        </p:blipFill>
        <p:spPr>
          <a:xfrm>
            <a:off x="10475430" y="1216059"/>
            <a:ext cx="1716570" cy="2780929"/>
          </a:xfrm>
          <a:prstGeom prst="rect">
            <a:avLst/>
          </a:prstGeom>
        </p:spPr>
      </p:pic>
      <p:sp>
        <p:nvSpPr>
          <p:cNvPr id="208" name="TextBox 207">
            <a:extLst>
              <a:ext uri="{FF2B5EF4-FFF2-40B4-BE49-F238E27FC236}">
                <a16:creationId xmlns:a16="http://schemas.microsoft.com/office/drawing/2014/main" id="{648F832A-7C7A-42B0-A9C4-76A9F3F89CAE}"/>
              </a:ext>
            </a:extLst>
          </p:cNvPr>
          <p:cNvSpPr txBox="1"/>
          <p:nvPr userDrawn="1"/>
        </p:nvSpPr>
        <p:spPr>
          <a:xfrm>
            <a:off x="10618023" y="4919523"/>
            <a:ext cx="1165459" cy="954107"/>
          </a:xfrm>
          <a:prstGeom prst="rect">
            <a:avLst/>
          </a:prstGeom>
          <a:noFill/>
        </p:spPr>
        <p:txBody>
          <a:bodyPr wrap="square" rtlCol="0">
            <a:spAutoFit/>
          </a:bodyPr>
          <a:lstStyle/>
          <a:p>
            <a:pPr algn="ctr"/>
            <a:r>
              <a:rPr lang="en-US" sz="1400" b="1" i="1" dirty="0"/>
              <a:t>Fortune</a:t>
            </a:r>
            <a:r>
              <a:rPr lang="en-US" sz="1400" b="1" i="1" dirty="0">
                <a:solidFill>
                  <a:schemeClr val="tx2"/>
                </a:solidFill>
              </a:rPr>
              <a:t> Certified </a:t>
            </a:r>
            <a:r>
              <a:rPr lang="en-US" sz="1400" b="1" i="1" dirty="0"/>
              <a:t>Great Place to Work</a:t>
            </a:r>
          </a:p>
        </p:txBody>
      </p:sp>
      <p:grpSp>
        <p:nvGrpSpPr>
          <p:cNvPr id="209" name="Group 208">
            <a:extLst>
              <a:ext uri="{FF2B5EF4-FFF2-40B4-BE49-F238E27FC236}">
                <a16:creationId xmlns:a16="http://schemas.microsoft.com/office/drawing/2014/main" id="{EC627D7B-F35B-4408-B973-E9EEE9DB47B7}"/>
              </a:ext>
            </a:extLst>
          </p:cNvPr>
          <p:cNvGrpSpPr/>
          <p:nvPr userDrawn="1"/>
        </p:nvGrpSpPr>
        <p:grpSpPr>
          <a:xfrm>
            <a:off x="10827952" y="4183292"/>
            <a:ext cx="745600" cy="779021"/>
            <a:chOff x="6896198" y="3939438"/>
            <a:chExt cx="1112196" cy="1162050"/>
          </a:xfrm>
        </p:grpSpPr>
        <p:pic>
          <p:nvPicPr>
            <p:cNvPr id="210" name="Picture 209">
              <a:extLst>
                <a:ext uri="{FF2B5EF4-FFF2-40B4-BE49-F238E27FC236}">
                  <a16:creationId xmlns:a16="http://schemas.microsoft.com/office/drawing/2014/main" id="{F6333C18-71C7-4AC8-AE98-5BE5F8EE8E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6605686" y="4229950"/>
              <a:ext cx="1162050" cy="581025"/>
            </a:xfrm>
            <a:prstGeom prst="rect">
              <a:avLst/>
            </a:prstGeom>
          </p:spPr>
        </p:pic>
        <p:pic>
          <p:nvPicPr>
            <p:cNvPr id="211" name="Picture 210">
              <a:extLst>
                <a:ext uri="{FF2B5EF4-FFF2-40B4-BE49-F238E27FC236}">
                  <a16:creationId xmlns:a16="http://schemas.microsoft.com/office/drawing/2014/main" id="{34E34D0B-35A5-4A7E-B555-C0AAC8D2DDC5}"/>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7404354" y="3999257"/>
              <a:ext cx="604040" cy="1032418"/>
            </a:xfrm>
            <a:prstGeom prst="rect">
              <a:avLst/>
            </a:prstGeom>
          </p:spPr>
        </p:pic>
      </p:grpSp>
    </p:spTree>
    <p:extLst>
      <p:ext uri="{BB962C8B-B14F-4D97-AF65-F5344CB8AC3E}">
        <p14:creationId xmlns:p14="http://schemas.microsoft.com/office/powerpoint/2010/main" val="3163869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bout LBMC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15" name="TextBox 14">
            <a:extLst>
              <a:ext uri="{FF2B5EF4-FFF2-40B4-BE49-F238E27FC236}">
                <a16:creationId xmlns:a16="http://schemas.microsoft.com/office/drawing/2014/main" id="{4A86BD10-C771-4709-BDB3-F69AD6E5364E}"/>
              </a:ext>
            </a:extLst>
          </p:cNvPr>
          <p:cNvSpPr txBox="1"/>
          <p:nvPr userDrawn="1"/>
        </p:nvSpPr>
        <p:spPr>
          <a:xfrm>
            <a:off x="634092" y="379708"/>
            <a:ext cx="9568073" cy="784830"/>
          </a:xfrm>
          <a:prstGeom prst="rect">
            <a:avLst/>
          </a:prstGeom>
          <a:noFill/>
        </p:spPr>
        <p:txBody>
          <a:bodyPr wrap="square" rtlCol="0">
            <a:spAutoFit/>
          </a:bodyPr>
          <a:lstStyle/>
          <a:p>
            <a:r>
              <a:rPr lang="en-US" sz="4500" b="1" dirty="0">
                <a:solidFill>
                  <a:schemeClr val="tx2"/>
                </a:solidFill>
                <a:latin typeface="+mj-lt"/>
              </a:rPr>
              <a:t>SOLUTIONS ARE IN OUR DNA</a:t>
            </a:r>
          </a:p>
        </p:txBody>
      </p:sp>
      <p:sp>
        <p:nvSpPr>
          <p:cNvPr id="30" name="TextBox 29">
            <a:extLst>
              <a:ext uri="{FF2B5EF4-FFF2-40B4-BE49-F238E27FC236}">
                <a16:creationId xmlns:a16="http://schemas.microsoft.com/office/drawing/2014/main" id="{E2F62541-7A49-4946-B420-E05E4C8AA990}"/>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
        <p:nvSpPr>
          <p:cNvPr id="32" name="TextBox 31">
            <a:extLst>
              <a:ext uri="{FF2B5EF4-FFF2-40B4-BE49-F238E27FC236}">
                <a16:creationId xmlns:a16="http://schemas.microsoft.com/office/drawing/2014/main" id="{66F588C3-5F5E-4DB8-BBE8-0803B8EB02E2}"/>
              </a:ext>
            </a:extLst>
          </p:cNvPr>
          <p:cNvSpPr txBox="1"/>
          <p:nvPr userDrawn="1"/>
        </p:nvSpPr>
        <p:spPr>
          <a:xfrm>
            <a:off x="634092" y="1112459"/>
            <a:ext cx="8091454" cy="369332"/>
          </a:xfrm>
          <a:prstGeom prst="rect">
            <a:avLst/>
          </a:prstGeom>
          <a:noFill/>
        </p:spPr>
        <p:txBody>
          <a:bodyPr wrap="square" rtlCol="0">
            <a:spAutoFit/>
          </a:bodyPr>
          <a:lstStyle/>
          <a:p>
            <a:pPr lvl="0"/>
            <a:r>
              <a:rPr lang="en-US" dirty="0">
                <a:solidFill>
                  <a:schemeClr val="tx1"/>
                </a:solidFill>
              </a:rPr>
              <a:t>We help you master your most critical business issues with end-to-end services.</a:t>
            </a:r>
          </a:p>
        </p:txBody>
      </p:sp>
      <p:pic>
        <p:nvPicPr>
          <p:cNvPr id="33" name="Picture 32">
            <a:extLst>
              <a:ext uri="{FF2B5EF4-FFF2-40B4-BE49-F238E27FC236}">
                <a16:creationId xmlns:a16="http://schemas.microsoft.com/office/drawing/2014/main" id="{572BDE52-EC14-4157-9518-54F362D91B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3402" y="1602843"/>
            <a:ext cx="1113703" cy="1130326"/>
          </a:xfrm>
          <a:prstGeom prst="rect">
            <a:avLst/>
          </a:prstGeom>
        </p:spPr>
      </p:pic>
      <p:sp>
        <p:nvSpPr>
          <p:cNvPr id="35" name="TextBox 34">
            <a:extLst>
              <a:ext uri="{FF2B5EF4-FFF2-40B4-BE49-F238E27FC236}">
                <a16:creationId xmlns:a16="http://schemas.microsoft.com/office/drawing/2014/main" id="{29E97C94-AB21-4787-A885-8CDD9F9F3206}"/>
              </a:ext>
            </a:extLst>
          </p:cNvPr>
          <p:cNvSpPr txBox="1"/>
          <p:nvPr userDrawn="1"/>
        </p:nvSpPr>
        <p:spPr>
          <a:xfrm>
            <a:off x="994829" y="2813001"/>
            <a:ext cx="1328056" cy="523220"/>
          </a:xfrm>
          <a:prstGeom prst="rect">
            <a:avLst/>
          </a:prstGeom>
          <a:noFill/>
        </p:spPr>
        <p:txBody>
          <a:bodyPr wrap="none" rtlCol="0">
            <a:spAutoFit/>
          </a:bodyPr>
          <a:lstStyle/>
          <a:p>
            <a:r>
              <a:rPr lang="en-US" sz="2800" b="1" i="1" dirty="0">
                <a:solidFill>
                  <a:schemeClr val="tx2"/>
                </a:solidFill>
              </a:rPr>
              <a:t>Operate</a:t>
            </a:r>
          </a:p>
        </p:txBody>
      </p:sp>
      <p:sp>
        <p:nvSpPr>
          <p:cNvPr id="36" name="TextBox 35">
            <a:extLst>
              <a:ext uri="{FF2B5EF4-FFF2-40B4-BE49-F238E27FC236}">
                <a16:creationId xmlns:a16="http://schemas.microsoft.com/office/drawing/2014/main" id="{3A457B29-2740-4EB1-8BAC-00813CA206D3}"/>
              </a:ext>
            </a:extLst>
          </p:cNvPr>
          <p:cNvSpPr txBox="1"/>
          <p:nvPr userDrawn="1"/>
        </p:nvSpPr>
        <p:spPr>
          <a:xfrm>
            <a:off x="635027" y="3371659"/>
            <a:ext cx="2352683" cy="3046988"/>
          </a:xfrm>
          <a:prstGeom prst="rect">
            <a:avLst/>
          </a:prstGeom>
          <a:noFill/>
        </p:spPr>
        <p:txBody>
          <a:bodyPr wrap="square" rtlCol="0">
            <a:spAutoFit/>
          </a:bodyPr>
          <a:lstStyle/>
          <a:p>
            <a:pPr marL="342900" indent="-342900" algn="l">
              <a:buClr>
                <a:schemeClr val="tx2"/>
              </a:buClr>
              <a:buFont typeface="Arial" panose="020B0604020202020204" pitchFamily="34" charset="0"/>
              <a:buChar char="•"/>
            </a:pPr>
            <a:r>
              <a:rPr lang="en-US" sz="1600" b="0" i="0" dirty="0">
                <a:solidFill>
                  <a:schemeClr val="tx1"/>
                </a:solidFill>
              </a:rPr>
              <a:t>Assurance &amp; Tax Services</a:t>
            </a:r>
          </a:p>
          <a:p>
            <a:pPr marL="342900" indent="-342900" algn="l">
              <a:buClr>
                <a:schemeClr val="tx2"/>
              </a:buClr>
              <a:buFont typeface="Arial" panose="020B0604020202020204" pitchFamily="34" charset="0"/>
              <a:buChar char="•"/>
            </a:pPr>
            <a:r>
              <a:rPr lang="en-US" sz="1600" b="0" i="0" dirty="0">
                <a:solidFill>
                  <a:schemeClr val="tx1"/>
                </a:solidFill>
              </a:rPr>
              <a:t>Financial &amp; Accounting Outsourcing</a:t>
            </a:r>
          </a:p>
          <a:p>
            <a:pPr marL="342900" indent="-342900" algn="l">
              <a:buClr>
                <a:schemeClr val="tx2"/>
              </a:buClr>
              <a:buFont typeface="Arial" panose="020B0604020202020204" pitchFamily="34" charset="0"/>
              <a:buChar char="•"/>
            </a:pPr>
            <a:r>
              <a:rPr lang="en-US" sz="1600" b="0" i="0" dirty="0">
                <a:solidFill>
                  <a:schemeClr val="tx1"/>
                </a:solidFill>
              </a:rPr>
              <a:t>Revenue Cycle Services</a:t>
            </a:r>
          </a:p>
          <a:p>
            <a:pPr marL="342900" indent="-342900" algn="l">
              <a:buClr>
                <a:schemeClr val="tx2"/>
              </a:buClr>
              <a:buFont typeface="Arial" panose="020B0604020202020204" pitchFamily="34" charset="0"/>
              <a:buChar char="•"/>
            </a:pPr>
            <a:r>
              <a:rPr lang="en-US" sz="1600" b="0" i="0" dirty="0">
                <a:solidFill>
                  <a:schemeClr val="tx1"/>
                </a:solidFill>
              </a:rPr>
              <a:t>Technology Solutions</a:t>
            </a:r>
          </a:p>
          <a:p>
            <a:pPr marL="342900" indent="-342900" algn="l">
              <a:buClr>
                <a:schemeClr val="tx2"/>
              </a:buClr>
              <a:buFont typeface="Arial" panose="020B0604020202020204" pitchFamily="34" charset="0"/>
              <a:buChar char="•"/>
            </a:pPr>
            <a:r>
              <a:rPr lang="en-US" sz="1600" b="0" i="0" dirty="0">
                <a:solidFill>
                  <a:schemeClr val="tx1"/>
                </a:solidFill>
              </a:rPr>
              <a:t>Professional Employer Organization (PEO)</a:t>
            </a:r>
          </a:p>
          <a:p>
            <a:pPr marL="342900" indent="-342900" algn="l">
              <a:buClr>
                <a:schemeClr val="tx2"/>
              </a:buClr>
              <a:buFont typeface="Arial" panose="020B0604020202020204" pitchFamily="34" charset="0"/>
              <a:buChar char="•"/>
            </a:pPr>
            <a:r>
              <a:rPr lang="en-US" sz="1600" b="0" i="0" dirty="0">
                <a:solidFill>
                  <a:schemeClr val="tx1"/>
                </a:solidFill>
              </a:rPr>
              <a:t>HR Outsourcing (HRO)</a:t>
            </a:r>
          </a:p>
          <a:p>
            <a:pPr marL="342900" indent="-342900" algn="l">
              <a:buClr>
                <a:schemeClr val="tx2"/>
              </a:buClr>
              <a:buFont typeface="Arial" panose="020B0604020202020204" pitchFamily="34" charset="0"/>
              <a:buChar char="•"/>
            </a:pPr>
            <a:r>
              <a:rPr lang="en-US" sz="1600" b="0" i="0" dirty="0">
                <a:solidFill>
                  <a:schemeClr val="tx1"/>
                </a:solidFill>
              </a:rPr>
              <a:t>Payroll Services</a:t>
            </a:r>
          </a:p>
        </p:txBody>
      </p:sp>
      <p:pic>
        <p:nvPicPr>
          <p:cNvPr id="37" name="Picture 36">
            <a:extLst>
              <a:ext uri="{FF2B5EF4-FFF2-40B4-BE49-F238E27FC236}">
                <a16:creationId xmlns:a16="http://schemas.microsoft.com/office/drawing/2014/main" id="{F1A69B6E-6B7B-4047-B87F-403BD9E055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7356" y="1667272"/>
            <a:ext cx="1001467" cy="1001467"/>
          </a:xfrm>
          <a:prstGeom prst="rect">
            <a:avLst/>
          </a:prstGeom>
        </p:spPr>
      </p:pic>
      <p:sp>
        <p:nvSpPr>
          <p:cNvPr id="38" name="TextBox 37">
            <a:extLst>
              <a:ext uri="{FF2B5EF4-FFF2-40B4-BE49-F238E27FC236}">
                <a16:creationId xmlns:a16="http://schemas.microsoft.com/office/drawing/2014/main" id="{DC4FD7FB-879D-431C-AF42-8A55ECFAEA05}"/>
              </a:ext>
            </a:extLst>
          </p:cNvPr>
          <p:cNvSpPr txBox="1"/>
          <p:nvPr userDrawn="1"/>
        </p:nvSpPr>
        <p:spPr>
          <a:xfrm>
            <a:off x="3136859" y="2813001"/>
            <a:ext cx="1359668" cy="523220"/>
          </a:xfrm>
          <a:prstGeom prst="rect">
            <a:avLst/>
          </a:prstGeom>
          <a:noFill/>
        </p:spPr>
        <p:txBody>
          <a:bodyPr wrap="none" rtlCol="0">
            <a:spAutoFit/>
          </a:bodyPr>
          <a:lstStyle/>
          <a:p>
            <a:r>
              <a:rPr lang="en-US" sz="2800" b="1" i="1" dirty="0">
                <a:solidFill>
                  <a:schemeClr val="tx2"/>
                </a:solidFill>
              </a:rPr>
              <a:t>Manage</a:t>
            </a:r>
          </a:p>
        </p:txBody>
      </p:sp>
      <p:sp>
        <p:nvSpPr>
          <p:cNvPr id="39" name="TextBox 38">
            <a:extLst>
              <a:ext uri="{FF2B5EF4-FFF2-40B4-BE49-F238E27FC236}">
                <a16:creationId xmlns:a16="http://schemas.microsoft.com/office/drawing/2014/main" id="{E01BEDB6-42C3-4020-9540-59C409EA4D2F}"/>
              </a:ext>
            </a:extLst>
          </p:cNvPr>
          <p:cNvSpPr txBox="1"/>
          <p:nvPr userDrawn="1"/>
        </p:nvSpPr>
        <p:spPr>
          <a:xfrm>
            <a:off x="2745175" y="3371659"/>
            <a:ext cx="2093248" cy="1815882"/>
          </a:xfrm>
          <a:prstGeom prst="rect">
            <a:avLst/>
          </a:prstGeom>
          <a:noFill/>
        </p:spPr>
        <p:txBody>
          <a:bodyPr wrap="square" rtlCol="0">
            <a:spAutoFit/>
          </a:bodyPr>
          <a:lstStyle/>
          <a:p>
            <a:pPr marL="342900" indent="-342900" algn="l">
              <a:buClr>
                <a:schemeClr val="tx2"/>
              </a:buClr>
              <a:buFont typeface="Arial" panose="020B0604020202020204" pitchFamily="34" charset="0"/>
              <a:buChar char="•"/>
            </a:pPr>
            <a:r>
              <a:rPr lang="en-US" sz="1600" b="0" i="0" dirty="0">
                <a:solidFill>
                  <a:schemeClr val="tx1"/>
                </a:solidFill>
              </a:rPr>
              <a:t>TechCare Managed Services</a:t>
            </a:r>
          </a:p>
          <a:p>
            <a:pPr marL="342900" indent="-342900" algn="l">
              <a:buClr>
                <a:schemeClr val="tx2"/>
              </a:buClr>
              <a:buFont typeface="Arial" panose="020B0604020202020204" pitchFamily="34" charset="0"/>
              <a:buChar char="•"/>
            </a:pPr>
            <a:r>
              <a:rPr lang="en-US" sz="1600" b="0" i="0" dirty="0">
                <a:solidFill>
                  <a:schemeClr val="tx1"/>
                </a:solidFill>
              </a:rPr>
              <a:t>Internal Audit</a:t>
            </a:r>
          </a:p>
          <a:p>
            <a:pPr marL="342900" indent="-342900" algn="l">
              <a:buClr>
                <a:schemeClr val="tx2"/>
              </a:buClr>
              <a:buFont typeface="Arial" panose="020B0604020202020204" pitchFamily="34" charset="0"/>
              <a:buChar char="•"/>
            </a:pPr>
            <a:r>
              <a:rPr lang="en-US" sz="1600" b="0" i="0" dirty="0">
                <a:solidFill>
                  <a:schemeClr val="tx1"/>
                </a:solidFill>
              </a:rPr>
              <a:t>Enterprise Content Management</a:t>
            </a:r>
          </a:p>
          <a:p>
            <a:pPr marL="342900" indent="-342900" algn="l">
              <a:buClr>
                <a:schemeClr val="tx2"/>
              </a:buClr>
              <a:buFont typeface="Arial" panose="020B0604020202020204" pitchFamily="34" charset="0"/>
              <a:buChar char="•"/>
            </a:pPr>
            <a:r>
              <a:rPr lang="en-US" sz="1600" b="0" i="0" dirty="0">
                <a:solidFill>
                  <a:schemeClr val="tx1"/>
                </a:solidFill>
              </a:rPr>
              <a:t>IT Compliance &amp; Audit Services</a:t>
            </a:r>
          </a:p>
        </p:txBody>
      </p:sp>
      <p:pic>
        <p:nvPicPr>
          <p:cNvPr id="40" name="Picture 39">
            <a:extLst>
              <a:ext uri="{FF2B5EF4-FFF2-40B4-BE49-F238E27FC236}">
                <a16:creationId xmlns:a16="http://schemas.microsoft.com/office/drawing/2014/main" id="{57288488-E1DB-4956-9258-32D5800F92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42652" y="1604732"/>
            <a:ext cx="1126548" cy="1126548"/>
          </a:xfrm>
          <a:prstGeom prst="rect">
            <a:avLst/>
          </a:prstGeom>
        </p:spPr>
      </p:pic>
      <p:sp>
        <p:nvSpPr>
          <p:cNvPr id="41" name="TextBox 40">
            <a:extLst>
              <a:ext uri="{FF2B5EF4-FFF2-40B4-BE49-F238E27FC236}">
                <a16:creationId xmlns:a16="http://schemas.microsoft.com/office/drawing/2014/main" id="{249C6AAC-00B0-4C26-B9D0-B4911BD1A4B9}"/>
              </a:ext>
            </a:extLst>
          </p:cNvPr>
          <p:cNvSpPr txBox="1"/>
          <p:nvPr userDrawn="1"/>
        </p:nvSpPr>
        <p:spPr>
          <a:xfrm>
            <a:off x="5500745" y="2813001"/>
            <a:ext cx="947567" cy="523220"/>
          </a:xfrm>
          <a:prstGeom prst="rect">
            <a:avLst/>
          </a:prstGeom>
          <a:noFill/>
        </p:spPr>
        <p:txBody>
          <a:bodyPr wrap="none" rtlCol="0">
            <a:spAutoFit/>
          </a:bodyPr>
          <a:lstStyle/>
          <a:p>
            <a:r>
              <a:rPr lang="en-US" sz="2800" b="1" i="1" dirty="0">
                <a:solidFill>
                  <a:schemeClr val="tx2"/>
                </a:solidFill>
              </a:rPr>
              <a:t>Grow</a:t>
            </a:r>
          </a:p>
        </p:txBody>
      </p:sp>
      <p:sp>
        <p:nvSpPr>
          <p:cNvPr id="42" name="TextBox 41">
            <a:extLst>
              <a:ext uri="{FF2B5EF4-FFF2-40B4-BE49-F238E27FC236}">
                <a16:creationId xmlns:a16="http://schemas.microsoft.com/office/drawing/2014/main" id="{438701B7-B6E6-44C5-BA9D-F5E459826C59}"/>
              </a:ext>
            </a:extLst>
          </p:cNvPr>
          <p:cNvSpPr txBox="1"/>
          <p:nvPr userDrawn="1"/>
        </p:nvSpPr>
        <p:spPr>
          <a:xfrm>
            <a:off x="5080959" y="3371659"/>
            <a:ext cx="2093248" cy="2062103"/>
          </a:xfrm>
          <a:prstGeom prst="rect">
            <a:avLst/>
          </a:prstGeom>
          <a:noFill/>
        </p:spPr>
        <p:txBody>
          <a:bodyPr wrap="square" rtlCol="0">
            <a:spAutoFit/>
          </a:bodyPr>
          <a:lstStyle/>
          <a:p>
            <a:pPr marL="342900" indent="-342900" algn="l">
              <a:buClr>
                <a:schemeClr val="tx2"/>
              </a:buClr>
              <a:buFont typeface="Arial" panose="020B0604020202020204" pitchFamily="34" charset="0"/>
              <a:buChar char="•"/>
            </a:pPr>
            <a:r>
              <a:rPr lang="en-US" sz="1600" b="0" i="0" dirty="0">
                <a:solidFill>
                  <a:schemeClr val="tx1"/>
                </a:solidFill>
              </a:rPr>
              <a:t>Transaction Advisory</a:t>
            </a:r>
          </a:p>
          <a:p>
            <a:pPr marL="342900" indent="-342900" algn="l">
              <a:buClr>
                <a:schemeClr val="tx2"/>
              </a:buClr>
              <a:buFont typeface="Arial" panose="020B0604020202020204" pitchFamily="34" charset="0"/>
              <a:buChar char="•"/>
            </a:pPr>
            <a:r>
              <a:rPr lang="en-US" sz="1600" b="0" i="0" dirty="0">
                <a:solidFill>
                  <a:schemeClr val="tx1"/>
                </a:solidFill>
              </a:rPr>
              <a:t>Due Diligence</a:t>
            </a:r>
          </a:p>
          <a:p>
            <a:pPr marL="342900" indent="-342900" algn="l">
              <a:buClr>
                <a:schemeClr val="tx2"/>
              </a:buClr>
              <a:buFont typeface="Arial" panose="020B0604020202020204" pitchFamily="34" charset="0"/>
              <a:buChar char="•"/>
            </a:pPr>
            <a:r>
              <a:rPr lang="en-US" sz="1600" b="0" i="0" dirty="0">
                <a:solidFill>
                  <a:schemeClr val="tx1"/>
                </a:solidFill>
              </a:rPr>
              <a:t>Valuation Services</a:t>
            </a:r>
          </a:p>
          <a:p>
            <a:pPr marL="342900" indent="-342900" algn="l">
              <a:buClr>
                <a:schemeClr val="tx2"/>
              </a:buClr>
              <a:buFont typeface="Arial" panose="020B0604020202020204" pitchFamily="34" charset="0"/>
              <a:buChar char="•"/>
            </a:pPr>
            <a:r>
              <a:rPr lang="en-US" sz="1600" b="0" i="0" dirty="0">
                <a:solidFill>
                  <a:schemeClr val="tx1"/>
                </a:solidFill>
              </a:rPr>
              <a:t>Customer Relationship Management (CRM) Software</a:t>
            </a:r>
          </a:p>
        </p:txBody>
      </p:sp>
      <p:pic>
        <p:nvPicPr>
          <p:cNvPr id="43" name="Picture 42">
            <a:extLst>
              <a:ext uri="{FF2B5EF4-FFF2-40B4-BE49-F238E27FC236}">
                <a16:creationId xmlns:a16="http://schemas.microsoft.com/office/drawing/2014/main" id="{A3D78022-C74E-42FE-B2C0-15B4D98A947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80422" y="1680499"/>
            <a:ext cx="966679" cy="975013"/>
          </a:xfrm>
          <a:prstGeom prst="rect">
            <a:avLst/>
          </a:prstGeom>
        </p:spPr>
      </p:pic>
      <p:sp>
        <p:nvSpPr>
          <p:cNvPr id="44" name="TextBox 43">
            <a:extLst>
              <a:ext uri="{FF2B5EF4-FFF2-40B4-BE49-F238E27FC236}">
                <a16:creationId xmlns:a16="http://schemas.microsoft.com/office/drawing/2014/main" id="{8FA694F4-1354-4314-830C-FD2806E47493}"/>
              </a:ext>
            </a:extLst>
          </p:cNvPr>
          <p:cNvSpPr txBox="1"/>
          <p:nvPr userDrawn="1"/>
        </p:nvSpPr>
        <p:spPr>
          <a:xfrm>
            <a:off x="7540116" y="2813001"/>
            <a:ext cx="1196290" cy="523220"/>
          </a:xfrm>
          <a:prstGeom prst="rect">
            <a:avLst/>
          </a:prstGeom>
          <a:noFill/>
        </p:spPr>
        <p:txBody>
          <a:bodyPr wrap="none" rtlCol="0">
            <a:spAutoFit/>
          </a:bodyPr>
          <a:lstStyle/>
          <a:p>
            <a:r>
              <a:rPr lang="en-US" sz="2800" b="1" i="1" dirty="0">
                <a:solidFill>
                  <a:schemeClr val="tx2"/>
                </a:solidFill>
              </a:rPr>
              <a:t>Protect</a:t>
            </a:r>
          </a:p>
        </p:txBody>
      </p:sp>
      <p:sp>
        <p:nvSpPr>
          <p:cNvPr id="45" name="TextBox 44">
            <a:extLst>
              <a:ext uri="{FF2B5EF4-FFF2-40B4-BE49-F238E27FC236}">
                <a16:creationId xmlns:a16="http://schemas.microsoft.com/office/drawing/2014/main" id="{EB99EC4C-EA63-4AD8-B782-DFBF3995EAB6}"/>
              </a:ext>
            </a:extLst>
          </p:cNvPr>
          <p:cNvSpPr txBox="1"/>
          <p:nvPr userDrawn="1"/>
        </p:nvSpPr>
        <p:spPr>
          <a:xfrm>
            <a:off x="7174207" y="3371659"/>
            <a:ext cx="2093248" cy="1569660"/>
          </a:xfrm>
          <a:prstGeom prst="rect">
            <a:avLst/>
          </a:prstGeom>
          <a:noFill/>
        </p:spPr>
        <p:txBody>
          <a:bodyPr wrap="square" rtlCol="0">
            <a:spAutoFit/>
          </a:bodyPr>
          <a:lstStyle/>
          <a:p>
            <a:pPr marL="342900" indent="-342900" algn="l">
              <a:buClr>
                <a:schemeClr val="tx2"/>
              </a:buClr>
              <a:buFont typeface="Arial" panose="020B0604020202020204" pitchFamily="34" charset="0"/>
              <a:buChar char="•"/>
            </a:pPr>
            <a:r>
              <a:rPr lang="en-US" sz="1600" b="0" i="0" dirty="0">
                <a:solidFill>
                  <a:schemeClr val="tx1"/>
                </a:solidFill>
              </a:rPr>
              <a:t>Information Security Solutions</a:t>
            </a:r>
          </a:p>
          <a:p>
            <a:pPr marL="342900" indent="-342900" algn="l">
              <a:buClr>
                <a:schemeClr val="tx2"/>
              </a:buClr>
              <a:buFont typeface="Arial" panose="020B0604020202020204" pitchFamily="34" charset="0"/>
              <a:buChar char="•"/>
            </a:pPr>
            <a:r>
              <a:rPr lang="en-US" sz="1600" b="0" i="0" dirty="0">
                <a:solidFill>
                  <a:schemeClr val="tx1"/>
                </a:solidFill>
              </a:rPr>
              <a:t>Wealth Management</a:t>
            </a:r>
          </a:p>
          <a:p>
            <a:pPr marL="342900" indent="-342900" algn="l">
              <a:buClr>
                <a:schemeClr val="tx2"/>
              </a:buClr>
              <a:buFont typeface="Arial" panose="020B0604020202020204" pitchFamily="34" charset="0"/>
              <a:buChar char="•"/>
            </a:pPr>
            <a:r>
              <a:rPr lang="en-US" sz="1600" b="0" i="0" dirty="0">
                <a:solidFill>
                  <a:schemeClr val="tx1"/>
                </a:solidFill>
              </a:rPr>
              <a:t>Litigation Support</a:t>
            </a:r>
          </a:p>
          <a:p>
            <a:pPr marL="342900" indent="-342900" algn="l">
              <a:buClr>
                <a:schemeClr val="tx2"/>
              </a:buClr>
              <a:buFont typeface="Arial" panose="020B0604020202020204" pitchFamily="34" charset="0"/>
              <a:buChar char="•"/>
            </a:pPr>
            <a:r>
              <a:rPr lang="en-US" sz="1600" b="0" i="0" dirty="0">
                <a:solidFill>
                  <a:schemeClr val="tx1"/>
                </a:solidFill>
              </a:rPr>
              <a:t>Risk Consulting</a:t>
            </a:r>
          </a:p>
        </p:txBody>
      </p:sp>
      <p:pic>
        <p:nvPicPr>
          <p:cNvPr id="47" name="Picture 46">
            <a:extLst>
              <a:ext uri="{FF2B5EF4-FFF2-40B4-BE49-F238E27FC236}">
                <a16:creationId xmlns:a16="http://schemas.microsoft.com/office/drawing/2014/main" id="{75C3A245-8999-4871-8B23-18E85D6E48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94804" y="1641213"/>
            <a:ext cx="1053586" cy="1053586"/>
          </a:xfrm>
          <a:prstGeom prst="rect">
            <a:avLst/>
          </a:prstGeom>
        </p:spPr>
      </p:pic>
      <p:sp>
        <p:nvSpPr>
          <p:cNvPr id="48" name="TextBox 47">
            <a:extLst>
              <a:ext uri="{FF2B5EF4-FFF2-40B4-BE49-F238E27FC236}">
                <a16:creationId xmlns:a16="http://schemas.microsoft.com/office/drawing/2014/main" id="{79BD1244-F8C5-4103-8D58-A37B2F716A16}"/>
              </a:ext>
            </a:extLst>
          </p:cNvPr>
          <p:cNvSpPr txBox="1"/>
          <p:nvPr userDrawn="1"/>
        </p:nvSpPr>
        <p:spPr>
          <a:xfrm>
            <a:off x="9742511" y="2813001"/>
            <a:ext cx="1093569" cy="523220"/>
          </a:xfrm>
          <a:prstGeom prst="rect">
            <a:avLst/>
          </a:prstGeom>
          <a:noFill/>
        </p:spPr>
        <p:txBody>
          <a:bodyPr wrap="none" rtlCol="0">
            <a:spAutoFit/>
          </a:bodyPr>
          <a:lstStyle/>
          <a:p>
            <a:r>
              <a:rPr lang="en-US" sz="2800" b="1" i="1" dirty="0">
                <a:solidFill>
                  <a:schemeClr val="tx2"/>
                </a:solidFill>
              </a:rPr>
              <a:t>Advise</a:t>
            </a:r>
          </a:p>
        </p:txBody>
      </p:sp>
      <p:sp>
        <p:nvSpPr>
          <p:cNvPr id="49" name="TextBox 48">
            <a:extLst>
              <a:ext uri="{FF2B5EF4-FFF2-40B4-BE49-F238E27FC236}">
                <a16:creationId xmlns:a16="http://schemas.microsoft.com/office/drawing/2014/main" id="{8E542B9F-B898-476F-BDFB-251CDA327FA0}"/>
              </a:ext>
            </a:extLst>
          </p:cNvPr>
          <p:cNvSpPr txBox="1"/>
          <p:nvPr userDrawn="1"/>
        </p:nvSpPr>
        <p:spPr>
          <a:xfrm>
            <a:off x="9349785" y="3371659"/>
            <a:ext cx="2093248" cy="1815882"/>
          </a:xfrm>
          <a:prstGeom prst="rect">
            <a:avLst/>
          </a:prstGeom>
          <a:noFill/>
        </p:spPr>
        <p:txBody>
          <a:bodyPr wrap="square" rtlCol="0">
            <a:spAutoFit/>
          </a:bodyPr>
          <a:lstStyle/>
          <a:p>
            <a:pPr marL="342900" indent="-342900" algn="l">
              <a:buClr>
                <a:schemeClr val="tx2"/>
              </a:buClr>
              <a:buFont typeface="Arial" panose="020B0604020202020204" pitchFamily="34" charset="0"/>
              <a:buChar char="•"/>
            </a:pPr>
            <a:r>
              <a:rPr lang="en-US" sz="1600" b="0" i="0" dirty="0">
                <a:solidFill>
                  <a:schemeClr val="tx1"/>
                </a:solidFill>
              </a:rPr>
              <a:t>Ongoing Operations</a:t>
            </a:r>
          </a:p>
          <a:p>
            <a:pPr marL="342900" indent="-342900" algn="l">
              <a:buClr>
                <a:schemeClr val="tx2"/>
              </a:buClr>
              <a:buFont typeface="Arial" panose="020B0604020202020204" pitchFamily="34" charset="0"/>
              <a:buChar char="•"/>
            </a:pPr>
            <a:r>
              <a:rPr lang="en-US" sz="1600" b="0" i="0" dirty="0">
                <a:solidFill>
                  <a:schemeClr val="tx1"/>
                </a:solidFill>
              </a:rPr>
              <a:t>Specialty Tax Services</a:t>
            </a:r>
          </a:p>
          <a:p>
            <a:pPr marL="342900" indent="-342900" algn="l">
              <a:buClr>
                <a:schemeClr val="tx2"/>
              </a:buClr>
              <a:buFont typeface="Arial" panose="020B0604020202020204" pitchFamily="34" charset="0"/>
              <a:buChar char="•"/>
            </a:pPr>
            <a:r>
              <a:rPr lang="en-US" sz="1600" b="0" i="0" dirty="0">
                <a:solidFill>
                  <a:schemeClr val="tx1"/>
                </a:solidFill>
              </a:rPr>
              <a:t>M&amp;A Services</a:t>
            </a:r>
          </a:p>
          <a:p>
            <a:pPr marL="342900" indent="-342900" algn="l">
              <a:buClr>
                <a:schemeClr val="tx2"/>
              </a:buClr>
              <a:buFont typeface="Arial" panose="020B0604020202020204" pitchFamily="34" charset="0"/>
              <a:buChar char="•"/>
            </a:pPr>
            <a:r>
              <a:rPr lang="en-US" sz="1600" b="0" i="0" dirty="0">
                <a:solidFill>
                  <a:schemeClr val="tx1"/>
                </a:solidFill>
              </a:rPr>
              <a:t>Succession &amp; Transition</a:t>
            </a:r>
          </a:p>
        </p:txBody>
      </p:sp>
      <p:pic>
        <p:nvPicPr>
          <p:cNvPr id="50" name="Picture 49">
            <a:extLst>
              <a:ext uri="{FF2B5EF4-FFF2-40B4-BE49-F238E27FC236}">
                <a16:creationId xmlns:a16="http://schemas.microsoft.com/office/drawing/2014/main" id="{BBB901C6-E5A5-446E-B2C8-18A39C51735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14831"/>
          <a:stretch/>
        </p:blipFill>
        <p:spPr>
          <a:xfrm rot="16200000">
            <a:off x="9765681" y="3996277"/>
            <a:ext cx="1327357" cy="3525284"/>
          </a:xfrm>
          <a:prstGeom prst="rect">
            <a:avLst/>
          </a:prstGeom>
        </p:spPr>
      </p:pic>
    </p:spTree>
    <p:extLst>
      <p:ext uri="{BB962C8B-B14F-4D97-AF65-F5344CB8AC3E}">
        <p14:creationId xmlns:p14="http://schemas.microsoft.com/office/powerpoint/2010/main" val="315659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estions">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939F8724-A485-40CA-BA89-CE2CA418B2A2}"/>
              </a:ext>
            </a:extLst>
          </p:cNvPr>
          <p:cNvSpPr/>
          <p:nvPr userDrawn="1"/>
        </p:nvSpPr>
        <p:spPr>
          <a:xfrm>
            <a:off x="-3" y="172931"/>
            <a:ext cx="9096378" cy="859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E0F9D64D-34C2-40EA-B9B4-C33E34661CC1}"/>
              </a:ext>
            </a:extLst>
          </p:cNvPr>
          <p:cNvSpPr txBox="1"/>
          <p:nvPr userDrawn="1"/>
        </p:nvSpPr>
        <p:spPr>
          <a:xfrm>
            <a:off x="689941" y="137074"/>
            <a:ext cx="5742278" cy="923330"/>
          </a:xfrm>
          <a:prstGeom prst="rect">
            <a:avLst/>
          </a:prstGeom>
          <a:noFill/>
        </p:spPr>
        <p:txBody>
          <a:bodyPr wrap="square" rtlCol="0">
            <a:spAutoFit/>
          </a:bodyPr>
          <a:lstStyle/>
          <a:p>
            <a:r>
              <a:rPr lang="en-US" sz="5400" b="1" dirty="0">
                <a:solidFill>
                  <a:schemeClr val="bg1"/>
                </a:solidFill>
                <a:latin typeface="+mj-lt"/>
              </a:rPr>
              <a:t>ANY QUESTIONS?</a:t>
            </a:r>
          </a:p>
        </p:txBody>
      </p:sp>
      <p:sp>
        <p:nvSpPr>
          <p:cNvPr id="63" name="Text Placeholder 56">
            <a:extLst>
              <a:ext uri="{FF2B5EF4-FFF2-40B4-BE49-F238E27FC236}">
                <a16:creationId xmlns:a16="http://schemas.microsoft.com/office/drawing/2014/main" id="{728E7B4B-E440-499F-A068-C913DD748EA5}"/>
              </a:ext>
            </a:extLst>
          </p:cNvPr>
          <p:cNvSpPr>
            <a:spLocks noGrp="1"/>
          </p:cNvSpPr>
          <p:nvPr userDrawn="1">
            <p:ph type="body" sz="quarter" idx="11" hasCustomPrompt="1"/>
          </p:nvPr>
        </p:nvSpPr>
        <p:spPr>
          <a:xfrm>
            <a:off x="812036" y="2008138"/>
            <a:ext cx="3228621" cy="422187"/>
          </a:xfrm>
        </p:spPr>
        <p:txBody>
          <a:bodyPr anchor="ctr">
            <a:normAutofit/>
          </a:bodyPr>
          <a:lstStyle>
            <a:lvl1pPr algn="ctr">
              <a:spcBef>
                <a:spcPts val="0"/>
              </a:spcBef>
              <a:defRPr sz="1800" b="1" i="0">
                <a:solidFill>
                  <a:schemeClr val="tx2"/>
                </a:solidFill>
              </a:defRPr>
            </a:lvl1pPr>
          </a:lstStyle>
          <a:p>
            <a:pPr lvl="0"/>
            <a:r>
              <a:rPr lang="en-US" dirty="0"/>
              <a:t>Name</a:t>
            </a:r>
          </a:p>
        </p:txBody>
      </p:sp>
      <p:sp>
        <p:nvSpPr>
          <p:cNvPr id="64" name="Text Placeholder 56">
            <a:extLst>
              <a:ext uri="{FF2B5EF4-FFF2-40B4-BE49-F238E27FC236}">
                <a16:creationId xmlns:a16="http://schemas.microsoft.com/office/drawing/2014/main" id="{373E3483-DF90-4E5D-9EDA-724F46B75A19}"/>
              </a:ext>
            </a:extLst>
          </p:cNvPr>
          <p:cNvSpPr>
            <a:spLocks noGrp="1"/>
          </p:cNvSpPr>
          <p:nvPr userDrawn="1">
            <p:ph type="body" sz="quarter" idx="12" hasCustomPrompt="1"/>
          </p:nvPr>
        </p:nvSpPr>
        <p:spPr>
          <a:xfrm>
            <a:off x="812037" y="2454446"/>
            <a:ext cx="3228621" cy="572894"/>
          </a:xfrm>
        </p:spPr>
        <p:txBody>
          <a:bodyPr anchor="t">
            <a:noAutofit/>
          </a:bodyPr>
          <a:lstStyle>
            <a:lvl1pPr algn="ctr">
              <a:spcBef>
                <a:spcPts val="0"/>
              </a:spcBef>
              <a:defRPr sz="1600" b="1" i="1">
                <a:solidFill>
                  <a:schemeClr val="tx1"/>
                </a:solidFill>
              </a:defRPr>
            </a:lvl1pPr>
          </a:lstStyle>
          <a:p>
            <a:pPr lvl="0"/>
            <a:r>
              <a:rPr lang="en-US" dirty="0"/>
              <a:t>Title</a:t>
            </a:r>
          </a:p>
        </p:txBody>
      </p:sp>
      <p:sp>
        <p:nvSpPr>
          <p:cNvPr id="45" name="Text Placeholder 56">
            <a:extLst>
              <a:ext uri="{FF2B5EF4-FFF2-40B4-BE49-F238E27FC236}">
                <a16:creationId xmlns:a16="http://schemas.microsoft.com/office/drawing/2014/main" id="{C322C394-E193-447D-AF67-74B7AA157E3E}"/>
              </a:ext>
            </a:extLst>
          </p:cNvPr>
          <p:cNvSpPr>
            <a:spLocks noGrp="1"/>
          </p:cNvSpPr>
          <p:nvPr userDrawn="1">
            <p:ph type="body" sz="quarter" idx="13" hasCustomPrompt="1"/>
          </p:nvPr>
        </p:nvSpPr>
        <p:spPr>
          <a:xfrm>
            <a:off x="812038" y="3028845"/>
            <a:ext cx="3228620" cy="341943"/>
          </a:xfrm>
        </p:spPr>
        <p:txBody>
          <a:bodyPr anchor="ctr">
            <a:noAutofit/>
          </a:bodyPr>
          <a:lstStyle>
            <a:lvl1pPr algn="ctr">
              <a:spcBef>
                <a:spcPts val="0"/>
              </a:spcBef>
              <a:defRPr sz="1600" b="0" i="0">
                <a:solidFill>
                  <a:schemeClr val="tx1"/>
                </a:solidFill>
              </a:defRPr>
            </a:lvl1pPr>
          </a:lstStyle>
          <a:p>
            <a:pPr lvl="0"/>
            <a:r>
              <a:rPr lang="en-US" dirty="0"/>
              <a:t>Phone</a:t>
            </a:r>
          </a:p>
        </p:txBody>
      </p:sp>
      <p:sp>
        <p:nvSpPr>
          <p:cNvPr id="46" name="Text Placeholder 56">
            <a:extLst>
              <a:ext uri="{FF2B5EF4-FFF2-40B4-BE49-F238E27FC236}">
                <a16:creationId xmlns:a16="http://schemas.microsoft.com/office/drawing/2014/main" id="{302C0A52-E7A7-4EF1-AA74-C2BB130C7633}"/>
              </a:ext>
            </a:extLst>
          </p:cNvPr>
          <p:cNvSpPr>
            <a:spLocks noGrp="1"/>
          </p:cNvSpPr>
          <p:nvPr userDrawn="1">
            <p:ph type="body" sz="quarter" idx="14" hasCustomPrompt="1"/>
          </p:nvPr>
        </p:nvSpPr>
        <p:spPr>
          <a:xfrm>
            <a:off x="812038" y="3378419"/>
            <a:ext cx="3228620" cy="341943"/>
          </a:xfrm>
        </p:spPr>
        <p:txBody>
          <a:bodyPr anchor="ctr">
            <a:noAutofit/>
          </a:bodyPr>
          <a:lstStyle>
            <a:lvl1pPr algn="ctr">
              <a:spcBef>
                <a:spcPts val="0"/>
              </a:spcBef>
              <a:defRPr sz="1600" b="0" i="0">
                <a:solidFill>
                  <a:schemeClr val="tx1"/>
                </a:solidFill>
              </a:defRPr>
            </a:lvl1pPr>
          </a:lstStyle>
          <a:p>
            <a:pPr lvl="0"/>
            <a:r>
              <a:rPr lang="en-US" dirty="0"/>
              <a:t>Email</a:t>
            </a:r>
          </a:p>
        </p:txBody>
      </p:sp>
      <p:sp>
        <p:nvSpPr>
          <p:cNvPr id="47" name="TextBox 46">
            <a:extLst>
              <a:ext uri="{FF2B5EF4-FFF2-40B4-BE49-F238E27FC236}">
                <a16:creationId xmlns:a16="http://schemas.microsoft.com/office/drawing/2014/main" id="{64F0C5AD-8CBA-4C16-AD91-23FD849A4700}"/>
              </a:ext>
            </a:extLst>
          </p:cNvPr>
          <p:cNvSpPr txBox="1"/>
          <p:nvPr userDrawn="1"/>
        </p:nvSpPr>
        <p:spPr>
          <a:xfrm>
            <a:off x="9207395" y="248578"/>
            <a:ext cx="2739853" cy="707886"/>
          </a:xfrm>
          <a:prstGeom prst="rect">
            <a:avLst/>
          </a:prstGeom>
          <a:noFill/>
        </p:spPr>
        <p:txBody>
          <a:bodyPr wrap="none" rtlCol="0">
            <a:spAutoFit/>
          </a:bodyPr>
          <a:lstStyle/>
          <a:p>
            <a:r>
              <a:rPr lang="en-US" sz="2000" dirty="0">
                <a:solidFill>
                  <a:schemeClr val="tx1"/>
                </a:solidFill>
                <a:latin typeface="Univers LT Std 47 Cn Lt" panose="020B0406020202040204" pitchFamily="34" charset="0"/>
              </a:rPr>
              <a:t>GETTING BUSINESS DONE.</a:t>
            </a:r>
          </a:p>
          <a:p>
            <a:r>
              <a:rPr lang="en-US" sz="2000" dirty="0">
                <a:solidFill>
                  <a:schemeClr val="tx1"/>
                </a:solidFill>
                <a:latin typeface="Univers LT Std 47 Cn Lt" panose="020B0406020202040204" pitchFamily="34" charset="0"/>
              </a:rPr>
              <a:t>IT’S </a:t>
            </a:r>
            <a:r>
              <a:rPr lang="en-US" sz="2000" dirty="0">
                <a:solidFill>
                  <a:schemeClr val="tx2"/>
                </a:solidFill>
                <a:latin typeface="Univers LT Std 47 Cn Lt" panose="020B0406020202040204" pitchFamily="34" charset="0"/>
              </a:rPr>
              <a:t>OUR PASSION.</a:t>
            </a:r>
          </a:p>
        </p:txBody>
      </p:sp>
      <p:pic>
        <p:nvPicPr>
          <p:cNvPr id="6" name="Picture 5" descr="A picture containing toy, table&#10;&#10;Description automatically generated">
            <a:extLst>
              <a:ext uri="{FF2B5EF4-FFF2-40B4-BE49-F238E27FC236}">
                <a16:creationId xmlns:a16="http://schemas.microsoft.com/office/drawing/2014/main" id="{88073238-8246-4789-AD8C-609F850C125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043" b="14534"/>
          <a:stretch/>
        </p:blipFill>
        <p:spPr>
          <a:xfrm rot="16200000">
            <a:off x="7323560" y="1989559"/>
            <a:ext cx="5583457" cy="415342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FC569B13-5E3C-444D-AEA1-815C0FC77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22163" y="408497"/>
            <a:ext cx="1682345" cy="348457"/>
          </a:xfrm>
          <a:prstGeom prst="rect">
            <a:avLst/>
          </a:prstGeom>
        </p:spPr>
      </p:pic>
    </p:spTree>
    <p:extLst>
      <p:ext uri="{BB962C8B-B14F-4D97-AF65-F5344CB8AC3E}">
        <p14:creationId xmlns:p14="http://schemas.microsoft.com/office/powerpoint/2010/main" val="2737958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04BAE5-0BA0-44A5-8432-4EA54153CA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795"/>
          <a:stretch/>
        </p:blipFill>
        <p:spPr>
          <a:xfrm>
            <a:off x="0" y="0"/>
            <a:ext cx="12192000" cy="6865951"/>
          </a:xfrm>
          <a:prstGeom prst="rect">
            <a:avLst/>
          </a:prstGeom>
        </p:spPr>
      </p:pic>
      <p:sp>
        <p:nvSpPr>
          <p:cNvPr id="12" name="Rectangle 11">
            <a:extLst>
              <a:ext uri="{FF2B5EF4-FFF2-40B4-BE49-F238E27FC236}">
                <a16:creationId xmlns:a16="http://schemas.microsoft.com/office/drawing/2014/main" id="{60FE43F1-EEAD-4C8C-831D-63EEC157C398}"/>
              </a:ext>
            </a:extLst>
          </p:cNvPr>
          <p:cNvSpPr/>
          <p:nvPr userDrawn="1"/>
        </p:nvSpPr>
        <p:spPr>
          <a:xfrm>
            <a:off x="2438400" y="2382239"/>
            <a:ext cx="7315200" cy="2093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6" name="Picture 15">
            <a:extLst>
              <a:ext uri="{FF2B5EF4-FFF2-40B4-BE49-F238E27FC236}">
                <a16:creationId xmlns:a16="http://schemas.microsoft.com/office/drawing/2014/main" id="{BF16DE1C-A2A3-486A-B8E5-B1234D829A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98831" y="133079"/>
            <a:ext cx="563438" cy="116829"/>
          </a:xfrm>
          <a:prstGeom prst="rect">
            <a:avLst/>
          </a:prstGeom>
        </p:spPr>
      </p:pic>
      <p:sp>
        <p:nvSpPr>
          <p:cNvPr id="17" name="Slide Number Placeholder 2">
            <a:extLst>
              <a:ext uri="{FF2B5EF4-FFF2-40B4-BE49-F238E27FC236}">
                <a16:creationId xmlns:a16="http://schemas.microsoft.com/office/drawing/2014/main" id="{B1A50884-6A03-4154-A28D-BD387BCC8179}"/>
              </a:ext>
            </a:extLst>
          </p:cNvPr>
          <p:cNvSpPr>
            <a:spLocks noGrp="1"/>
          </p:cNvSpPr>
          <p:nvPr>
            <p:ph type="sldNum" sz="quarter" idx="10"/>
          </p:nvPr>
        </p:nvSpPr>
        <p:spPr>
          <a:xfrm>
            <a:off x="11354709" y="6486807"/>
            <a:ext cx="707560" cy="365125"/>
          </a:xfrm>
        </p:spPr>
        <p:txBody>
          <a:bodyPr/>
          <a:lstStyle>
            <a:lvl1pPr>
              <a:defRPr>
                <a:solidFill>
                  <a:schemeClr val="bg1"/>
                </a:solidFill>
              </a:defRPr>
            </a:lvl1pPr>
          </a:lstStyle>
          <a:p>
            <a:fld id="{BDA99C1C-4617-41EE-9964-F78D103AF674}" type="slidenum">
              <a:rPr lang="en-US" smtClean="0"/>
              <a:pPr/>
              <a:t>‹#›</a:t>
            </a:fld>
            <a:endParaRPr lang="en-US" dirty="0"/>
          </a:p>
        </p:txBody>
      </p:sp>
      <p:sp>
        <p:nvSpPr>
          <p:cNvPr id="7" name="Text Placeholder 2">
            <a:extLst>
              <a:ext uri="{FF2B5EF4-FFF2-40B4-BE49-F238E27FC236}">
                <a16:creationId xmlns:a16="http://schemas.microsoft.com/office/drawing/2014/main" id="{071C6CBC-8B96-4997-AFB2-3F1284C2904B}"/>
              </a:ext>
            </a:extLst>
          </p:cNvPr>
          <p:cNvSpPr>
            <a:spLocks noGrp="1"/>
          </p:cNvSpPr>
          <p:nvPr>
            <p:ph type="body" sz="quarter" idx="12" hasCustomPrompt="1"/>
          </p:nvPr>
        </p:nvSpPr>
        <p:spPr>
          <a:xfrm>
            <a:off x="515815" y="1925844"/>
            <a:ext cx="6139428" cy="469341"/>
          </a:xfrm>
        </p:spPr>
        <p:txBody>
          <a:bodyPr/>
          <a:lstStyle>
            <a:lvl1pPr>
              <a:defRPr b="1" i="1">
                <a:solidFill>
                  <a:schemeClr val="tx2"/>
                </a:solidFill>
              </a:defRPr>
            </a:lvl1pPr>
            <a:lvl2pPr marL="457200" indent="0">
              <a:buNone/>
              <a:defRPr/>
            </a:lvl2pPr>
          </a:lstStyle>
          <a:p>
            <a:pPr lvl="0"/>
            <a:r>
              <a:rPr lang="en-US" b="1" i="1" dirty="0"/>
              <a:t>Section Subtitle</a:t>
            </a:r>
          </a:p>
        </p:txBody>
      </p:sp>
      <p:sp>
        <p:nvSpPr>
          <p:cNvPr id="8" name="Text Placeholder 2">
            <a:extLst>
              <a:ext uri="{FF2B5EF4-FFF2-40B4-BE49-F238E27FC236}">
                <a16:creationId xmlns:a16="http://schemas.microsoft.com/office/drawing/2014/main" id="{8E378869-7D57-4526-9AC0-B304AB505130}"/>
              </a:ext>
            </a:extLst>
          </p:cNvPr>
          <p:cNvSpPr>
            <a:spLocks noGrp="1"/>
          </p:cNvSpPr>
          <p:nvPr>
            <p:ph type="body" sz="quarter" idx="11" hasCustomPrompt="1"/>
          </p:nvPr>
        </p:nvSpPr>
        <p:spPr>
          <a:xfrm>
            <a:off x="515815" y="494823"/>
            <a:ext cx="6139428" cy="1405539"/>
          </a:xfrm>
        </p:spPr>
        <p:txBody>
          <a:bodyPr>
            <a:normAutofit/>
          </a:bodyPr>
          <a:lstStyle>
            <a:lvl1pPr>
              <a:defRPr sz="4500" b="1">
                <a:latin typeface="+mj-lt"/>
              </a:defRPr>
            </a:lvl1pPr>
          </a:lstStyle>
          <a:p>
            <a:r>
              <a:rPr lang="en-US" dirty="0"/>
              <a:t>SECTION TITLE</a:t>
            </a:r>
          </a:p>
        </p:txBody>
      </p:sp>
    </p:spTree>
    <p:extLst>
      <p:ext uri="{BB962C8B-B14F-4D97-AF65-F5344CB8AC3E}">
        <p14:creationId xmlns:p14="http://schemas.microsoft.com/office/powerpoint/2010/main" val="1162222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userDrawn="1">
            <p:ph type="sldNum" sz="quarter" idx="10"/>
          </p:nvPr>
        </p:nvSpPr>
        <p:spPr/>
        <p:txBody>
          <a:bodyPr/>
          <a:lstStyle/>
          <a:p>
            <a:fld id="{BDA99C1C-4617-41EE-9964-F78D103AF674}" type="slidenum">
              <a:rPr lang="en-US" smtClean="0"/>
              <a:pPr/>
              <a:t>‹#›</a:t>
            </a:fld>
            <a:endParaRPr lang="en-US" dirty="0"/>
          </a:p>
        </p:txBody>
      </p:sp>
      <p:sp>
        <p:nvSpPr>
          <p:cNvPr id="26" name="Title 1">
            <a:extLst>
              <a:ext uri="{FF2B5EF4-FFF2-40B4-BE49-F238E27FC236}">
                <a16:creationId xmlns:a16="http://schemas.microsoft.com/office/drawing/2014/main" id="{11218562-D10C-4602-99ED-46119D814DA5}"/>
              </a:ext>
            </a:extLst>
          </p:cNvPr>
          <p:cNvSpPr>
            <a:spLocks noGrp="1"/>
          </p:cNvSpPr>
          <p:nvPr>
            <p:ph type="title" hasCustomPrompt="1"/>
          </p:nvPr>
        </p:nvSpPr>
        <p:spPr>
          <a:xfrm>
            <a:off x="634092" y="390836"/>
            <a:ext cx="9591316" cy="718551"/>
          </a:xfrm>
        </p:spPr>
        <p:txBody>
          <a:bodyPr anchor="ctr"/>
          <a:lstStyle>
            <a:lvl1pPr>
              <a:defRPr>
                <a:solidFill>
                  <a:schemeClr val="tx2"/>
                </a:solidFill>
              </a:defRPr>
            </a:lvl1pPr>
          </a:lstStyle>
          <a:p>
            <a:r>
              <a:rPr lang="en-US" dirty="0"/>
              <a:t>TITLE</a:t>
            </a:r>
          </a:p>
        </p:txBody>
      </p:sp>
      <p:sp>
        <p:nvSpPr>
          <p:cNvPr id="4" name="TextBox 3">
            <a:extLst>
              <a:ext uri="{FF2B5EF4-FFF2-40B4-BE49-F238E27FC236}">
                <a16:creationId xmlns:a16="http://schemas.microsoft.com/office/drawing/2014/main" id="{F444670F-8DB6-4F99-826B-9BC6FDA6197F}"/>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534076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userDrawn="1">
            <p:ph type="sldNum" sz="quarter" idx="10"/>
          </p:nvPr>
        </p:nvSpPr>
        <p:spPr/>
        <p:txBody>
          <a:bodyPr/>
          <a:lstStyle/>
          <a:p>
            <a:fld id="{BDA99C1C-4617-41EE-9964-F78D103AF674}" type="slidenum">
              <a:rPr lang="en-US" smtClean="0"/>
              <a:pPr/>
              <a:t>‹#›</a:t>
            </a:fld>
            <a:endParaRPr lang="en-US" dirty="0"/>
          </a:p>
        </p:txBody>
      </p:sp>
      <p:sp>
        <p:nvSpPr>
          <p:cNvPr id="5" name="Text Placeholder 4">
            <a:extLst>
              <a:ext uri="{FF2B5EF4-FFF2-40B4-BE49-F238E27FC236}">
                <a16:creationId xmlns:a16="http://schemas.microsoft.com/office/drawing/2014/main" id="{E7D4A7C1-2E05-4A27-846C-F97F36C8D3B5}"/>
              </a:ext>
            </a:extLst>
          </p:cNvPr>
          <p:cNvSpPr>
            <a:spLocks noGrp="1"/>
          </p:cNvSpPr>
          <p:nvPr userDrawn="1">
            <p:ph type="body" sz="quarter" idx="21" hasCustomPrompt="1"/>
          </p:nvPr>
        </p:nvSpPr>
        <p:spPr>
          <a:xfrm>
            <a:off x="634092" y="1166648"/>
            <a:ext cx="10802651" cy="5320160"/>
          </a:xfrm>
        </p:spPr>
        <p:txBody>
          <a:bodyPr anchor="ctr">
            <a:normAutofit/>
          </a:bodyPr>
          <a:lstStyle>
            <a:lvl1pPr marL="342900" indent="-342900">
              <a:buClr>
                <a:schemeClr val="tx2"/>
              </a:buClr>
              <a:buFont typeface="Wingdings" panose="05000000000000000000" pitchFamily="2" charset="2"/>
              <a:buChar char="Ø"/>
              <a:defRPr sz="2200" b="0"/>
            </a:lvl1pPr>
            <a:lvl2pPr marL="800100" indent="-342900">
              <a:buClr>
                <a:schemeClr val="accent4"/>
              </a:buClr>
              <a:buFont typeface="Wingdings" panose="05000000000000000000" pitchFamily="2" charset="2"/>
              <a:buChar char="ü"/>
              <a:defRPr sz="2200">
                <a:solidFill>
                  <a:schemeClr val="bg1"/>
                </a:solidFill>
              </a:defRPr>
            </a:lvl2pPr>
            <a:lvl3pPr marL="914400" indent="0">
              <a:buClr>
                <a:schemeClr val="tx2"/>
              </a:buClr>
              <a:buFont typeface="Arial" panose="020B0604020202020204" pitchFamily="34" charset="0"/>
              <a:buNone/>
              <a:defRPr sz="2500">
                <a:solidFill>
                  <a:schemeClr val="bg1"/>
                </a:solidFill>
              </a:defRPr>
            </a:lvl3pPr>
            <a:lvl4pPr marL="1371600" indent="0">
              <a:buClr>
                <a:schemeClr val="tx2"/>
              </a:buClr>
              <a:buNone/>
              <a:defRPr sz="2500">
                <a:solidFill>
                  <a:schemeClr val="bg1"/>
                </a:solidFill>
              </a:defRPr>
            </a:lvl4pPr>
            <a:lvl5pPr>
              <a:buClr>
                <a:schemeClr val="tx2"/>
              </a:buClr>
              <a:defRPr sz="2500">
                <a:solidFill>
                  <a:schemeClr val="bg1"/>
                </a:solidFill>
              </a:defRPr>
            </a:lvl5pPr>
          </a:lstStyle>
          <a:p>
            <a:pPr lvl="0"/>
            <a:r>
              <a:rPr lang="en-US" dirty="0"/>
              <a:t>List</a:t>
            </a:r>
          </a:p>
          <a:p>
            <a:pPr lvl="1"/>
            <a:endParaRPr lang="en-US" dirty="0"/>
          </a:p>
        </p:txBody>
      </p:sp>
      <p:sp>
        <p:nvSpPr>
          <p:cNvPr id="26" name="Title 1">
            <a:extLst>
              <a:ext uri="{FF2B5EF4-FFF2-40B4-BE49-F238E27FC236}">
                <a16:creationId xmlns:a16="http://schemas.microsoft.com/office/drawing/2014/main" id="{11218562-D10C-4602-99ED-46119D814DA5}"/>
              </a:ext>
            </a:extLst>
          </p:cNvPr>
          <p:cNvSpPr>
            <a:spLocks noGrp="1"/>
          </p:cNvSpPr>
          <p:nvPr>
            <p:ph type="title" hasCustomPrompt="1"/>
          </p:nvPr>
        </p:nvSpPr>
        <p:spPr>
          <a:xfrm>
            <a:off x="634092" y="390836"/>
            <a:ext cx="9591316" cy="718551"/>
          </a:xfrm>
        </p:spPr>
        <p:txBody>
          <a:bodyPr anchor="ctr"/>
          <a:lstStyle>
            <a:lvl1pPr>
              <a:defRPr>
                <a:solidFill>
                  <a:schemeClr val="tx2"/>
                </a:solidFill>
              </a:defRPr>
            </a:lvl1pPr>
          </a:lstStyle>
          <a:p>
            <a:r>
              <a:rPr lang="en-US" dirty="0"/>
              <a:t>TITLE</a:t>
            </a:r>
          </a:p>
        </p:txBody>
      </p:sp>
      <p:sp>
        <p:nvSpPr>
          <p:cNvPr id="6" name="TextBox 5">
            <a:extLst>
              <a:ext uri="{FF2B5EF4-FFF2-40B4-BE49-F238E27FC236}">
                <a16:creationId xmlns:a16="http://schemas.microsoft.com/office/drawing/2014/main" id="{4B45F542-2A9F-4B1B-A50B-D1CDBDDD5F4C}"/>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341706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2" name="Title 1">
            <a:extLst>
              <a:ext uri="{FF2B5EF4-FFF2-40B4-BE49-F238E27FC236}">
                <a16:creationId xmlns:a16="http://schemas.microsoft.com/office/drawing/2014/main" id="{C55648AD-51C1-469B-8B21-C20BB64CF8E8}"/>
              </a:ext>
            </a:extLst>
          </p:cNvPr>
          <p:cNvSpPr>
            <a:spLocks noGrp="1"/>
          </p:cNvSpPr>
          <p:nvPr>
            <p:ph type="title" hasCustomPrompt="1"/>
          </p:nvPr>
        </p:nvSpPr>
        <p:spPr>
          <a:xfrm>
            <a:off x="634092" y="390836"/>
            <a:ext cx="9591316" cy="718551"/>
          </a:xfrm>
        </p:spPr>
        <p:txBody>
          <a:bodyPr anchor="ctr"/>
          <a:lstStyle>
            <a:lvl1pPr>
              <a:defRPr>
                <a:solidFill>
                  <a:schemeClr val="tx2"/>
                </a:solidFill>
              </a:defRPr>
            </a:lvl1pPr>
          </a:lstStyle>
          <a:p>
            <a:r>
              <a:rPr lang="en-US" dirty="0"/>
              <a:t>TITLE</a:t>
            </a:r>
          </a:p>
        </p:txBody>
      </p:sp>
      <p:sp>
        <p:nvSpPr>
          <p:cNvPr id="5" name="Text Placeholder 4">
            <a:extLst>
              <a:ext uri="{FF2B5EF4-FFF2-40B4-BE49-F238E27FC236}">
                <a16:creationId xmlns:a16="http://schemas.microsoft.com/office/drawing/2014/main" id="{E7D4A7C1-2E05-4A27-846C-F97F36C8D3B5}"/>
              </a:ext>
            </a:extLst>
          </p:cNvPr>
          <p:cNvSpPr>
            <a:spLocks noGrp="1"/>
          </p:cNvSpPr>
          <p:nvPr>
            <p:ph type="body" sz="quarter" idx="21" hasCustomPrompt="1"/>
          </p:nvPr>
        </p:nvSpPr>
        <p:spPr>
          <a:xfrm>
            <a:off x="634092" y="2629780"/>
            <a:ext cx="10802651" cy="3812369"/>
          </a:xfrm>
        </p:spPr>
        <p:txBody>
          <a:bodyPr>
            <a:noAutofit/>
          </a:bodyPr>
          <a:lstStyle>
            <a:lvl1pPr marL="342900" indent="-342900">
              <a:buClr>
                <a:schemeClr val="tx2"/>
              </a:buClr>
              <a:buFont typeface="Wingdings" panose="05000000000000000000" pitchFamily="2" charset="2"/>
              <a:buChar char="Ø"/>
              <a:defRPr sz="2200" b="0"/>
            </a:lvl1pPr>
            <a:lvl2pPr marL="457200" indent="0">
              <a:buClr>
                <a:schemeClr val="tx2"/>
              </a:buClr>
              <a:buFont typeface="Wingdings" panose="05000000000000000000" pitchFamily="2" charset="2"/>
              <a:buNone/>
              <a:defRPr sz="2500">
                <a:solidFill>
                  <a:schemeClr val="bg1"/>
                </a:solidFill>
              </a:defRPr>
            </a:lvl2pPr>
            <a:lvl3pPr marL="914400" indent="0">
              <a:buClr>
                <a:schemeClr val="tx2"/>
              </a:buClr>
              <a:buFont typeface="Arial" panose="020B0604020202020204" pitchFamily="34" charset="0"/>
              <a:buNone/>
              <a:defRPr sz="2500">
                <a:solidFill>
                  <a:schemeClr val="bg1"/>
                </a:solidFill>
              </a:defRPr>
            </a:lvl3pPr>
            <a:lvl4pPr marL="1371600" indent="0">
              <a:buClr>
                <a:schemeClr val="tx2"/>
              </a:buClr>
              <a:buNone/>
              <a:defRPr sz="2500">
                <a:solidFill>
                  <a:schemeClr val="bg1"/>
                </a:solidFill>
              </a:defRPr>
            </a:lvl4pPr>
            <a:lvl5pPr>
              <a:buClr>
                <a:schemeClr val="tx2"/>
              </a:buClr>
              <a:defRPr sz="2500">
                <a:solidFill>
                  <a:schemeClr val="bg1"/>
                </a:solidFill>
              </a:defRPr>
            </a:lvl5pPr>
          </a:lstStyle>
          <a:p>
            <a:pPr lvl="0"/>
            <a:r>
              <a:rPr lang="en-US" dirty="0"/>
              <a:t>List</a:t>
            </a:r>
          </a:p>
        </p:txBody>
      </p:sp>
      <p:sp>
        <p:nvSpPr>
          <p:cNvPr id="7" name="Text Placeholder 6">
            <a:extLst>
              <a:ext uri="{FF2B5EF4-FFF2-40B4-BE49-F238E27FC236}">
                <a16:creationId xmlns:a16="http://schemas.microsoft.com/office/drawing/2014/main" id="{53E9E28E-5F8F-453A-9293-ED9710F03D4D}"/>
              </a:ext>
            </a:extLst>
          </p:cNvPr>
          <p:cNvSpPr>
            <a:spLocks noGrp="1"/>
          </p:cNvSpPr>
          <p:nvPr>
            <p:ph type="body" sz="quarter" idx="22" hasCustomPrompt="1"/>
          </p:nvPr>
        </p:nvSpPr>
        <p:spPr>
          <a:xfrm>
            <a:off x="634091" y="1154046"/>
            <a:ext cx="10802651" cy="1431076"/>
          </a:xfrm>
        </p:spPr>
        <p:txBody>
          <a:bodyPr>
            <a:normAutofit/>
          </a:bodyPr>
          <a:lstStyle>
            <a:lvl1pPr marL="0" indent="0" algn="l">
              <a:buFont typeface="Wingdings" panose="05000000000000000000" pitchFamily="2" charset="2"/>
              <a:buNone/>
              <a:defRPr sz="2200"/>
            </a:lvl1pPr>
            <a:lvl2pPr>
              <a:defRPr sz="2500" i="0">
                <a:solidFill>
                  <a:schemeClr val="bg1"/>
                </a:solidFill>
              </a:defRPr>
            </a:lvl2pPr>
            <a:lvl3pPr>
              <a:defRPr sz="2500" i="0">
                <a:solidFill>
                  <a:schemeClr val="bg1"/>
                </a:solidFill>
              </a:defRPr>
            </a:lvl3pPr>
            <a:lvl4pPr>
              <a:defRPr sz="2500" i="0">
                <a:solidFill>
                  <a:schemeClr val="bg1"/>
                </a:solidFill>
              </a:defRPr>
            </a:lvl4pPr>
            <a:lvl5pPr>
              <a:defRPr sz="2500" i="0">
                <a:solidFill>
                  <a:schemeClr val="bg1"/>
                </a:solidFill>
              </a:defRPr>
            </a:lvl5pPr>
          </a:lstStyle>
          <a:p>
            <a:pPr lvl="0"/>
            <a:r>
              <a:rPr lang="en-US" dirty="0"/>
              <a:t>Text</a:t>
            </a:r>
          </a:p>
        </p:txBody>
      </p:sp>
      <p:sp>
        <p:nvSpPr>
          <p:cNvPr id="6" name="TextBox 5">
            <a:extLst>
              <a:ext uri="{FF2B5EF4-FFF2-40B4-BE49-F238E27FC236}">
                <a16:creationId xmlns:a16="http://schemas.microsoft.com/office/drawing/2014/main" id="{1B8108C3-BE34-4258-8A1B-7DA3029A0E86}"/>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3763047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2 Lis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0296F7-3266-4ABB-B6A6-B6FA5B65E8ED}"/>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7" name="Text Placeholder 6">
            <a:extLst>
              <a:ext uri="{FF2B5EF4-FFF2-40B4-BE49-F238E27FC236}">
                <a16:creationId xmlns:a16="http://schemas.microsoft.com/office/drawing/2014/main" id="{53E9E28E-5F8F-453A-9293-ED9710F03D4D}"/>
              </a:ext>
            </a:extLst>
          </p:cNvPr>
          <p:cNvSpPr>
            <a:spLocks noGrp="1"/>
          </p:cNvSpPr>
          <p:nvPr>
            <p:ph type="body" sz="quarter" idx="22" hasCustomPrompt="1"/>
          </p:nvPr>
        </p:nvSpPr>
        <p:spPr>
          <a:xfrm>
            <a:off x="634091" y="1198702"/>
            <a:ext cx="10802651" cy="908359"/>
          </a:xfrm>
        </p:spPr>
        <p:txBody>
          <a:bodyPr/>
          <a:lstStyle>
            <a:lvl1pPr marL="0" indent="0" algn="l">
              <a:buFont typeface="Wingdings" panose="05000000000000000000" pitchFamily="2" charset="2"/>
              <a:buNone/>
              <a:defRPr sz="2200"/>
            </a:lvl1pPr>
            <a:lvl2pPr>
              <a:defRPr sz="2500" i="0">
                <a:solidFill>
                  <a:schemeClr val="bg1"/>
                </a:solidFill>
              </a:defRPr>
            </a:lvl2pPr>
            <a:lvl3pPr>
              <a:defRPr sz="2500" i="0">
                <a:solidFill>
                  <a:schemeClr val="bg1"/>
                </a:solidFill>
              </a:defRPr>
            </a:lvl3pPr>
            <a:lvl4pPr>
              <a:defRPr sz="2500" i="0">
                <a:solidFill>
                  <a:schemeClr val="bg1"/>
                </a:solidFill>
              </a:defRPr>
            </a:lvl4pPr>
            <a:lvl5pPr>
              <a:defRPr sz="2500" i="0">
                <a:solidFill>
                  <a:schemeClr val="bg1"/>
                </a:solidFill>
              </a:defRPr>
            </a:lvl5pPr>
          </a:lstStyle>
          <a:p>
            <a:pPr lvl="0"/>
            <a:r>
              <a:rPr lang="en-US" dirty="0"/>
              <a:t>Text</a:t>
            </a:r>
          </a:p>
          <a:p>
            <a:pPr lvl="0"/>
            <a:endParaRPr lang="en-US" dirty="0"/>
          </a:p>
        </p:txBody>
      </p:sp>
      <p:sp>
        <p:nvSpPr>
          <p:cNvPr id="17" name="Text Placeholder 4">
            <a:extLst>
              <a:ext uri="{FF2B5EF4-FFF2-40B4-BE49-F238E27FC236}">
                <a16:creationId xmlns:a16="http://schemas.microsoft.com/office/drawing/2014/main" id="{11FAA4C5-3D86-4C94-B1AA-69AB899A4E29}"/>
              </a:ext>
            </a:extLst>
          </p:cNvPr>
          <p:cNvSpPr>
            <a:spLocks noGrp="1"/>
          </p:cNvSpPr>
          <p:nvPr>
            <p:ph type="body" sz="quarter" idx="23" hasCustomPrompt="1"/>
          </p:nvPr>
        </p:nvSpPr>
        <p:spPr>
          <a:xfrm>
            <a:off x="6175360" y="2629780"/>
            <a:ext cx="5261382" cy="3812369"/>
          </a:xfrm>
        </p:spPr>
        <p:txBody>
          <a:bodyPr/>
          <a:lstStyle>
            <a:lvl1pPr marL="342900" indent="-342900">
              <a:buClr>
                <a:schemeClr val="tx2"/>
              </a:buClr>
              <a:buFont typeface="Wingdings" panose="05000000000000000000" pitchFamily="2" charset="2"/>
              <a:buChar char="Ø"/>
              <a:defRPr sz="2200" b="0"/>
            </a:lvl1pPr>
            <a:lvl2pPr marL="457200" indent="0">
              <a:buClr>
                <a:schemeClr val="tx2"/>
              </a:buClr>
              <a:buFont typeface="Wingdings" panose="05000000000000000000" pitchFamily="2" charset="2"/>
              <a:buNone/>
              <a:defRPr sz="2500">
                <a:solidFill>
                  <a:schemeClr val="bg1"/>
                </a:solidFill>
              </a:defRPr>
            </a:lvl2pPr>
            <a:lvl3pPr marL="914400" indent="0">
              <a:buClr>
                <a:schemeClr val="tx2"/>
              </a:buClr>
              <a:buFont typeface="Arial" panose="020B0604020202020204" pitchFamily="34" charset="0"/>
              <a:buNone/>
              <a:defRPr sz="2500">
                <a:solidFill>
                  <a:schemeClr val="bg1"/>
                </a:solidFill>
              </a:defRPr>
            </a:lvl3pPr>
            <a:lvl4pPr marL="1371600" indent="0">
              <a:buClr>
                <a:schemeClr val="tx2"/>
              </a:buClr>
              <a:buNone/>
              <a:defRPr sz="2500">
                <a:solidFill>
                  <a:schemeClr val="bg1"/>
                </a:solidFill>
              </a:defRPr>
            </a:lvl4pPr>
            <a:lvl5pPr>
              <a:buClr>
                <a:schemeClr val="tx2"/>
              </a:buClr>
              <a:defRPr sz="2500">
                <a:solidFill>
                  <a:schemeClr val="bg1"/>
                </a:solidFill>
              </a:defRPr>
            </a:lvl5pPr>
          </a:lstStyle>
          <a:p>
            <a:pPr lvl="0"/>
            <a:r>
              <a:rPr lang="en-US" dirty="0"/>
              <a:t>List</a:t>
            </a:r>
          </a:p>
        </p:txBody>
      </p:sp>
      <p:sp>
        <p:nvSpPr>
          <p:cNvPr id="18" name="Text Placeholder 18">
            <a:extLst>
              <a:ext uri="{FF2B5EF4-FFF2-40B4-BE49-F238E27FC236}">
                <a16:creationId xmlns:a16="http://schemas.microsoft.com/office/drawing/2014/main" id="{F0FFC04D-A0B8-4CBE-841E-DF3769E63295}"/>
              </a:ext>
            </a:extLst>
          </p:cNvPr>
          <p:cNvSpPr>
            <a:spLocks noGrp="1"/>
          </p:cNvSpPr>
          <p:nvPr>
            <p:ph type="body" sz="quarter" idx="16" hasCustomPrompt="1"/>
          </p:nvPr>
        </p:nvSpPr>
        <p:spPr>
          <a:xfrm>
            <a:off x="638075" y="2138830"/>
            <a:ext cx="5257400" cy="433805"/>
          </a:xfrm>
        </p:spPr>
        <p:txBody>
          <a:bodyPr>
            <a:noAutofit/>
          </a:bodyPr>
          <a:lstStyle>
            <a:lvl1pPr>
              <a:defRPr sz="25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a:t>
            </a:r>
          </a:p>
        </p:txBody>
      </p:sp>
      <p:sp>
        <p:nvSpPr>
          <p:cNvPr id="19" name="Text Placeholder 18">
            <a:extLst>
              <a:ext uri="{FF2B5EF4-FFF2-40B4-BE49-F238E27FC236}">
                <a16:creationId xmlns:a16="http://schemas.microsoft.com/office/drawing/2014/main" id="{61BDB337-14EB-4018-A302-D8A7BEFF77C6}"/>
              </a:ext>
            </a:extLst>
          </p:cNvPr>
          <p:cNvSpPr>
            <a:spLocks noGrp="1"/>
          </p:cNvSpPr>
          <p:nvPr>
            <p:ph type="body" sz="quarter" idx="24" hasCustomPrompt="1"/>
          </p:nvPr>
        </p:nvSpPr>
        <p:spPr>
          <a:xfrm>
            <a:off x="6179342" y="2138829"/>
            <a:ext cx="5257400" cy="433805"/>
          </a:xfrm>
        </p:spPr>
        <p:txBody>
          <a:bodyPr>
            <a:noAutofit/>
          </a:bodyPr>
          <a:lstStyle>
            <a:lvl1pPr>
              <a:defRPr sz="25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a:t>
            </a:r>
          </a:p>
        </p:txBody>
      </p:sp>
      <p:sp>
        <p:nvSpPr>
          <p:cNvPr id="20" name="Title 1">
            <a:extLst>
              <a:ext uri="{FF2B5EF4-FFF2-40B4-BE49-F238E27FC236}">
                <a16:creationId xmlns:a16="http://schemas.microsoft.com/office/drawing/2014/main" id="{5C592E4E-9D33-4E11-88E9-963EBB7D2A24}"/>
              </a:ext>
            </a:extLst>
          </p:cNvPr>
          <p:cNvSpPr>
            <a:spLocks noGrp="1"/>
          </p:cNvSpPr>
          <p:nvPr>
            <p:ph type="title" hasCustomPrompt="1"/>
          </p:nvPr>
        </p:nvSpPr>
        <p:spPr>
          <a:xfrm>
            <a:off x="634092" y="390836"/>
            <a:ext cx="9591316" cy="718551"/>
          </a:xfrm>
        </p:spPr>
        <p:txBody>
          <a:bodyPr anchor="ctr"/>
          <a:lstStyle>
            <a:lvl1pPr>
              <a:defRPr>
                <a:solidFill>
                  <a:schemeClr val="tx2"/>
                </a:solidFill>
              </a:defRPr>
            </a:lvl1pPr>
          </a:lstStyle>
          <a:p>
            <a:r>
              <a:rPr lang="en-US" dirty="0"/>
              <a:t>TITLE</a:t>
            </a:r>
          </a:p>
        </p:txBody>
      </p:sp>
      <p:sp>
        <p:nvSpPr>
          <p:cNvPr id="5" name="Text Placeholder 4">
            <a:extLst>
              <a:ext uri="{FF2B5EF4-FFF2-40B4-BE49-F238E27FC236}">
                <a16:creationId xmlns:a16="http://schemas.microsoft.com/office/drawing/2014/main" id="{E7D4A7C1-2E05-4A27-846C-F97F36C8D3B5}"/>
              </a:ext>
            </a:extLst>
          </p:cNvPr>
          <p:cNvSpPr>
            <a:spLocks noGrp="1"/>
          </p:cNvSpPr>
          <p:nvPr>
            <p:ph type="body" sz="quarter" idx="21" hasCustomPrompt="1"/>
          </p:nvPr>
        </p:nvSpPr>
        <p:spPr>
          <a:xfrm>
            <a:off x="634093" y="2629780"/>
            <a:ext cx="5261382" cy="3812369"/>
          </a:xfrm>
        </p:spPr>
        <p:txBody>
          <a:bodyPr/>
          <a:lstStyle>
            <a:lvl1pPr marL="342900" indent="-342900">
              <a:buClr>
                <a:schemeClr val="tx2"/>
              </a:buClr>
              <a:buFont typeface="Wingdings" panose="05000000000000000000" pitchFamily="2" charset="2"/>
              <a:buChar char="Ø"/>
              <a:defRPr sz="2200" b="0"/>
            </a:lvl1pPr>
            <a:lvl2pPr marL="457200" indent="0">
              <a:buClr>
                <a:schemeClr val="tx2"/>
              </a:buClr>
              <a:buFont typeface="Wingdings" panose="05000000000000000000" pitchFamily="2" charset="2"/>
              <a:buNone/>
              <a:defRPr sz="2500">
                <a:solidFill>
                  <a:schemeClr val="bg1"/>
                </a:solidFill>
              </a:defRPr>
            </a:lvl2pPr>
            <a:lvl3pPr marL="914400" indent="0">
              <a:buClr>
                <a:schemeClr val="tx2"/>
              </a:buClr>
              <a:buFont typeface="Arial" panose="020B0604020202020204" pitchFamily="34" charset="0"/>
              <a:buNone/>
              <a:defRPr sz="2500">
                <a:solidFill>
                  <a:schemeClr val="bg1"/>
                </a:solidFill>
              </a:defRPr>
            </a:lvl3pPr>
            <a:lvl4pPr marL="1371600" indent="0">
              <a:buClr>
                <a:schemeClr val="tx2"/>
              </a:buClr>
              <a:buNone/>
              <a:defRPr sz="2500">
                <a:solidFill>
                  <a:schemeClr val="bg1"/>
                </a:solidFill>
              </a:defRPr>
            </a:lvl4pPr>
            <a:lvl5pPr>
              <a:buClr>
                <a:schemeClr val="tx2"/>
              </a:buClr>
              <a:defRPr sz="2500">
                <a:solidFill>
                  <a:schemeClr val="bg1"/>
                </a:solidFill>
              </a:defRPr>
            </a:lvl5pPr>
          </a:lstStyle>
          <a:p>
            <a:pPr lvl="0"/>
            <a:r>
              <a:rPr lang="en-US" dirty="0"/>
              <a:t>List</a:t>
            </a:r>
          </a:p>
        </p:txBody>
      </p:sp>
      <p:sp>
        <p:nvSpPr>
          <p:cNvPr id="9" name="TextBox 8">
            <a:extLst>
              <a:ext uri="{FF2B5EF4-FFF2-40B4-BE49-F238E27FC236}">
                <a16:creationId xmlns:a16="http://schemas.microsoft.com/office/drawing/2014/main" id="{B4F6C06C-51FE-49BC-8BE5-82AF0ADC4BB2}"/>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649770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3266FD-A7E9-428D-8E39-6B1E0451BD69}"/>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15" name="Title 1">
            <a:extLst>
              <a:ext uri="{FF2B5EF4-FFF2-40B4-BE49-F238E27FC236}">
                <a16:creationId xmlns:a16="http://schemas.microsoft.com/office/drawing/2014/main" id="{43CCF79B-4DD4-4214-A0E8-9332A16FC4EB}"/>
              </a:ext>
            </a:extLst>
          </p:cNvPr>
          <p:cNvSpPr>
            <a:spLocks noGrp="1"/>
          </p:cNvSpPr>
          <p:nvPr>
            <p:ph type="title" hasCustomPrompt="1"/>
          </p:nvPr>
        </p:nvSpPr>
        <p:spPr>
          <a:xfrm>
            <a:off x="634092" y="390836"/>
            <a:ext cx="9591316" cy="718551"/>
          </a:xfrm>
        </p:spPr>
        <p:txBody>
          <a:bodyPr anchor="ctr"/>
          <a:lstStyle>
            <a:lvl1pPr>
              <a:defRPr>
                <a:solidFill>
                  <a:schemeClr val="tx2"/>
                </a:solidFill>
              </a:defRPr>
            </a:lvl1pPr>
          </a:lstStyle>
          <a:p>
            <a:r>
              <a:rPr lang="en-US" dirty="0"/>
              <a:t>TITLE</a:t>
            </a:r>
          </a:p>
        </p:txBody>
      </p:sp>
      <p:sp>
        <p:nvSpPr>
          <p:cNvPr id="5" name="Content Placeholder 4">
            <a:extLst>
              <a:ext uri="{FF2B5EF4-FFF2-40B4-BE49-F238E27FC236}">
                <a16:creationId xmlns:a16="http://schemas.microsoft.com/office/drawing/2014/main" id="{8280DA0E-B6D3-40B8-B315-26DEB9584EE8}"/>
              </a:ext>
            </a:extLst>
          </p:cNvPr>
          <p:cNvSpPr>
            <a:spLocks noGrp="1"/>
          </p:cNvSpPr>
          <p:nvPr>
            <p:ph sz="quarter" idx="11" hasCustomPrompt="1"/>
          </p:nvPr>
        </p:nvSpPr>
        <p:spPr>
          <a:xfrm>
            <a:off x="633413" y="1164360"/>
            <a:ext cx="10802937" cy="5282707"/>
          </a:xfrm>
        </p:spPr>
        <p:txBody>
          <a:bodyPr anchor="ctr"/>
          <a:lstStyle>
            <a:lvl1pPr marL="0" marR="0" indent="0" algn="ctr"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None/>
              <a:tabLst/>
              <a:defRPr b="1" i="0">
                <a:solidFill>
                  <a:schemeClr val="tx1"/>
                </a:solidFill>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None/>
              <a:tabLst/>
              <a:defRPr/>
            </a:pPr>
            <a:r>
              <a:rPr lang="en-US" dirty="0"/>
              <a:t>				Click to add Pic, Chart or Table</a:t>
            </a:r>
          </a:p>
          <a:p>
            <a:pPr lvl="0"/>
            <a:endParaRPr lang="en-US" dirty="0"/>
          </a:p>
        </p:txBody>
      </p:sp>
      <p:sp>
        <p:nvSpPr>
          <p:cNvPr id="6" name="TextBox 5">
            <a:extLst>
              <a:ext uri="{FF2B5EF4-FFF2-40B4-BE49-F238E27FC236}">
                <a16:creationId xmlns:a16="http://schemas.microsoft.com/office/drawing/2014/main" id="{2D64CE66-8B59-4EBE-AE29-7806CAA89756}"/>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2092188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3266FD-A7E9-428D-8E39-6B1E0451BD69}"/>
              </a:ext>
            </a:extLst>
          </p:cNvPr>
          <p:cNvSpPr>
            <a:spLocks noGrp="1"/>
          </p:cNvSpPr>
          <p:nvPr>
            <p:ph type="sldNum" sz="quarter" idx="10"/>
          </p:nvPr>
        </p:nvSpPr>
        <p:spPr/>
        <p:txBody>
          <a:bodyPr/>
          <a:lstStyle/>
          <a:p>
            <a:fld id="{BDA99C1C-4617-41EE-9964-F78D103AF674}" type="slidenum">
              <a:rPr lang="en-US" smtClean="0"/>
              <a:pPr/>
              <a:t>‹#›</a:t>
            </a:fld>
            <a:endParaRPr lang="en-US" dirty="0"/>
          </a:p>
        </p:txBody>
      </p:sp>
      <p:sp>
        <p:nvSpPr>
          <p:cNvPr id="12" name="Text Placeholder 6">
            <a:extLst>
              <a:ext uri="{FF2B5EF4-FFF2-40B4-BE49-F238E27FC236}">
                <a16:creationId xmlns:a16="http://schemas.microsoft.com/office/drawing/2014/main" id="{95FFDD03-7BB0-468D-9BF4-AD5E9E146086}"/>
              </a:ext>
            </a:extLst>
          </p:cNvPr>
          <p:cNvSpPr>
            <a:spLocks noGrp="1"/>
          </p:cNvSpPr>
          <p:nvPr>
            <p:ph type="body" sz="quarter" idx="22" hasCustomPrompt="1"/>
          </p:nvPr>
        </p:nvSpPr>
        <p:spPr>
          <a:xfrm>
            <a:off x="634093" y="1181841"/>
            <a:ext cx="10864738" cy="879260"/>
          </a:xfrm>
        </p:spPr>
        <p:txBody>
          <a:bodyPr/>
          <a:lstStyle>
            <a:lvl1pPr marL="0" indent="0" algn="l">
              <a:buFont typeface="Wingdings" panose="05000000000000000000" pitchFamily="2" charset="2"/>
              <a:buNone/>
              <a:defRPr sz="2200"/>
            </a:lvl1pPr>
            <a:lvl2pPr>
              <a:defRPr sz="2500" i="0">
                <a:solidFill>
                  <a:schemeClr val="bg1"/>
                </a:solidFill>
              </a:defRPr>
            </a:lvl2pPr>
            <a:lvl3pPr>
              <a:defRPr sz="2500" i="0">
                <a:solidFill>
                  <a:schemeClr val="bg1"/>
                </a:solidFill>
              </a:defRPr>
            </a:lvl3pPr>
            <a:lvl4pPr>
              <a:defRPr sz="2500" i="0">
                <a:solidFill>
                  <a:schemeClr val="bg1"/>
                </a:solidFill>
              </a:defRPr>
            </a:lvl4pPr>
            <a:lvl5pPr>
              <a:defRPr sz="2500" i="0">
                <a:solidFill>
                  <a:schemeClr val="bg1"/>
                </a:solidFill>
              </a:defRPr>
            </a:lvl5pPr>
          </a:lstStyle>
          <a:p>
            <a:pPr lvl="0"/>
            <a:r>
              <a:rPr lang="en-US" dirty="0"/>
              <a:t>Text</a:t>
            </a:r>
          </a:p>
          <a:p>
            <a:pPr lvl="0"/>
            <a:endParaRPr lang="en-US" dirty="0"/>
          </a:p>
        </p:txBody>
      </p:sp>
      <p:sp>
        <p:nvSpPr>
          <p:cNvPr id="13" name="Title 1">
            <a:extLst>
              <a:ext uri="{FF2B5EF4-FFF2-40B4-BE49-F238E27FC236}">
                <a16:creationId xmlns:a16="http://schemas.microsoft.com/office/drawing/2014/main" id="{7ACB4159-D230-4503-8C9C-E5B1F881B98D}"/>
              </a:ext>
            </a:extLst>
          </p:cNvPr>
          <p:cNvSpPr>
            <a:spLocks noGrp="1"/>
          </p:cNvSpPr>
          <p:nvPr>
            <p:ph type="title" hasCustomPrompt="1"/>
          </p:nvPr>
        </p:nvSpPr>
        <p:spPr>
          <a:xfrm>
            <a:off x="634092" y="390836"/>
            <a:ext cx="9591316" cy="718551"/>
          </a:xfrm>
        </p:spPr>
        <p:txBody>
          <a:bodyPr anchor="ctr"/>
          <a:lstStyle>
            <a:lvl1pPr>
              <a:defRPr>
                <a:solidFill>
                  <a:schemeClr val="tx2"/>
                </a:solidFill>
              </a:defRPr>
            </a:lvl1pPr>
          </a:lstStyle>
          <a:p>
            <a:r>
              <a:rPr lang="en-US" dirty="0"/>
              <a:t>TITLE</a:t>
            </a:r>
          </a:p>
        </p:txBody>
      </p:sp>
      <p:sp>
        <p:nvSpPr>
          <p:cNvPr id="6" name="Content Placeholder 5">
            <a:extLst>
              <a:ext uri="{FF2B5EF4-FFF2-40B4-BE49-F238E27FC236}">
                <a16:creationId xmlns:a16="http://schemas.microsoft.com/office/drawing/2014/main" id="{09F41B45-858A-4769-8188-922576F8E514}"/>
              </a:ext>
            </a:extLst>
          </p:cNvPr>
          <p:cNvSpPr>
            <a:spLocks noGrp="1"/>
          </p:cNvSpPr>
          <p:nvPr>
            <p:ph sz="quarter" idx="23" hasCustomPrompt="1"/>
          </p:nvPr>
        </p:nvSpPr>
        <p:spPr>
          <a:xfrm>
            <a:off x="633413" y="2135206"/>
            <a:ext cx="10864850" cy="4302125"/>
          </a:xfrm>
        </p:spPr>
        <p:txBody>
          <a:bodyPr anchor="ctr"/>
          <a:lstStyle>
            <a:lvl1pPr marL="0" marR="0" indent="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None/>
              <a:tabLst/>
              <a:defRPr b="1">
                <a:solidFill>
                  <a:schemeClr val="tx1"/>
                </a:solidFill>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None/>
              <a:tabLst/>
              <a:defRPr/>
            </a:pPr>
            <a:r>
              <a:rPr lang="en-US" dirty="0"/>
              <a:t>				Click to add Pic, Chart or Table</a:t>
            </a:r>
          </a:p>
        </p:txBody>
      </p:sp>
      <p:sp>
        <p:nvSpPr>
          <p:cNvPr id="7" name="TextBox 6">
            <a:extLst>
              <a:ext uri="{FF2B5EF4-FFF2-40B4-BE49-F238E27FC236}">
                <a16:creationId xmlns:a16="http://schemas.microsoft.com/office/drawing/2014/main" id="{738CB99E-C661-4BEE-B914-1AE9A80DC505}"/>
              </a:ext>
            </a:extLst>
          </p:cNvPr>
          <p:cNvSpPr txBox="1"/>
          <p:nvPr userDrawn="1"/>
        </p:nvSpPr>
        <p:spPr>
          <a:xfrm>
            <a:off x="5441814" y="6617047"/>
            <a:ext cx="1308371" cy="200055"/>
          </a:xfrm>
          <a:prstGeom prst="rect">
            <a:avLst/>
          </a:prstGeom>
          <a:noFill/>
        </p:spPr>
        <p:txBody>
          <a:bodyPr wrap="none" rtlCol="0">
            <a:spAutoFit/>
          </a:bodyPr>
          <a:lstStyle/>
          <a:p>
            <a:r>
              <a:rPr lang="en-US" sz="700" b="1" i="1" dirty="0"/>
              <a:t>Confidential – Property of LBMC</a:t>
            </a:r>
          </a:p>
        </p:txBody>
      </p:sp>
    </p:spTree>
    <p:extLst>
      <p:ext uri="{BB962C8B-B14F-4D97-AF65-F5344CB8AC3E}">
        <p14:creationId xmlns:p14="http://schemas.microsoft.com/office/powerpoint/2010/main" val="3982346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420764-58E1-4F42-B807-1760F90AC169}"/>
              </a:ext>
            </a:extLst>
          </p:cNvPr>
          <p:cNvSpPr>
            <a:spLocks noGrp="1"/>
          </p:cNvSpPr>
          <p:nvPr>
            <p:ph type="title"/>
          </p:nvPr>
        </p:nvSpPr>
        <p:spPr>
          <a:xfrm>
            <a:off x="659494" y="388344"/>
            <a:ext cx="10839337" cy="676782"/>
          </a:xfrm>
          <a:prstGeom prst="rect">
            <a:avLst/>
          </a:prstGeom>
        </p:spPr>
        <p:txBody>
          <a:bodyPr vert="horz" lIns="91440" tIns="45720" rIns="91440" bIns="45720" rtlCol="0" anchor="t">
            <a:normAutofit/>
          </a:bodyPr>
          <a:lstStyle/>
          <a:p>
            <a:r>
              <a:rPr lang="en-US" dirty="0"/>
              <a:t>TITLE</a:t>
            </a:r>
          </a:p>
        </p:txBody>
      </p:sp>
      <p:sp>
        <p:nvSpPr>
          <p:cNvPr id="3" name="Text Placeholder 2">
            <a:extLst>
              <a:ext uri="{FF2B5EF4-FFF2-40B4-BE49-F238E27FC236}">
                <a16:creationId xmlns:a16="http://schemas.microsoft.com/office/drawing/2014/main" id="{34399A32-D4DF-447E-BF95-5E275C66C343}"/>
              </a:ext>
            </a:extLst>
          </p:cNvPr>
          <p:cNvSpPr>
            <a:spLocks noGrp="1"/>
          </p:cNvSpPr>
          <p:nvPr>
            <p:ph type="body" idx="1"/>
          </p:nvPr>
        </p:nvSpPr>
        <p:spPr>
          <a:xfrm>
            <a:off x="676329" y="1179272"/>
            <a:ext cx="10839337" cy="5306154"/>
          </a:xfrm>
          <a:prstGeom prst="rect">
            <a:avLst/>
          </a:prstGeom>
        </p:spPr>
        <p:txBody>
          <a:bodyPr vert="horz" lIns="91440" tIns="45720" rIns="91440" bIns="45720" rtlCol="0" anchor="t">
            <a:normAutofit/>
          </a:bodyPr>
          <a:lstStyle/>
          <a:p>
            <a:pPr lvl="0"/>
            <a:r>
              <a:rPr lang="en-US" dirty="0"/>
              <a:t>Text</a:t>
            </a:r>
          </a:p>
          <a:p>
            <a:pPr lvl="0"/>
            <a:endParaRPr lang="en-US" dirty="0"/>
          </a:p>
        </p:txBody>
      </p:sp>
      <p:sp>
        <p:nvSpPr>
          <p:cNvPr id="6" name="Slide Number Placeholder 5">
            <a:extLst>
              <a:ext uri="{FF2B5EF4-FFF2-40B4-BE49-F238E27FC236}">
                <a16:creationId xmlns:a16="http://schemas.microsoft.com/office/drawing/2014/main" id="{0C92CCA2-01FC-4AE8-8B3E-7523BEF5C5E6}"/>
              </a:ext>
            </a:extLst>
          </p:cNvPr>
          <p:cNvSpPr>
            <a:spLocks noGrp="1"/>
          </p:cNvSpPr>
          <p:nvPr>
            <p:ph type="sldNum" sz="quarter" idx="4"/>
          </p:nvPr>
        </p:nvSpPr>
        <p:spPr>
          <a:xfrm>
            <a:off x="11354709" y="6486807"/>
            <a:ext cx="707560" cy="365125"/>
          </a:xfrm>
          <a:prstGeom prst="rect">
            <a:avLst/>
          </a:prstGeom>
        </p:spPr>
        <p:txBody>
          <a:bodyPr vert="horz" lIns="91440" tIns="45720" rIns="91440" bIns="45720" rtlCol="0" anchor="ctr"/>
          <a:lstStyle>
            <a:lvl1pPr algn="r">
              <a:defRPr sz="1200">
                <a:solidFill>
                  <a:schemeClr val="tx1"/>
                </a:solidFill>
              </a:defRPr>
            </a:lvl1pPr>
          </a:lstStyle>
          <a:p>
            <a:fld id="{BFF83C6E-F465-4C58-B499-5A8859046D3F}" type="slidenum">
              <a:rPr lang="en-US" smtClean="0"/>
              <a:pPr/>
              <a:t>‹#›</a:t>
            </a:fld>
            <a:endParaRPr lang="en-US" dirty="0"/>
          </a:p>
        </p:txBody>
      </p:sp>
      <p:pic>
        <p:nvPicPr>
          <p:cNvPr id="185" name="Picture 184">
            <a:extLst>
              <a:ext uri="{FF2B5EF4-FFF2-40B4-BE49-F238E27FC236}">
                <a16:creationId xmlns:a16="http://schemas.microsoft.com/office/drawing/2014/main" id="{ADC45F32-6BAE-41E5-BDD7-65E103C283DD}"/>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1498831" y="133142"/>
            <a:ext cx="563438" cy="116702"/>
          </a:xfrm>
          <a:prstGeom prst="rect">
            <a:avLst/>
          </a:prstGeom>
        </p:spPr>
      </p:pic>
    </p:spTree>
    <p:extLst>
      <p:ext uri="{BB962C8B-B14F-4D97-AF65-F5344CB8AC3E}">
        <p14:creationId xmlns:p14="http://schemas.microsoft.com/office/powerpoint/2010/main" val="3564176035"/>
      </p:ext>
    </p:extLst>
  </p:cSld>
  <p:clrMap bg1="lt1" tx1="dk1" bg2="lt2" tx2="dk2" accent1="accent1" accent2="accent2" accent3="accent3" accent4="accent4" accent5="accent5" accent6="accent6" hlink="hlink" folHlink="folHlink"/>
  <p:sldLayoutIdLst>
    <p:sldLayoutId id="2147483714" r:id="rId1"/>
    <p:sldLayoutId id="2147483742" r:id="rId2"/>
    <p:sldLayoutId id="2147483716" r:id="rId3"/>
    <p:sldLayoutId id="2147483743" r:id="rId4"/>
    <p:sldLayoutId id="2147483717" r:id="rId5"/>
    <p:sldLayoutId id="2147483718" r:id="rId6"/>
    <p:sldLayoutId id="2147483719" r:id="rId7"/>
    <p:sldLayoutId id="2147483720" r:id="rId8"/>
    <p:sldLayoutId id="2147483721" r:id="rId9"/>
    <p:sldLayoutId id="2147483727" r:id="rId10"/>
    <p:sldLayoutId id="2147483728" r:id="rId11"/>
    <p:sldLayoutId id="2147483729" r:id="rId12"/>
    <p:sldLayoutId id="2147483730" r:id="rId13"/>
    <p:sldLayoutId id="2147483731" r:id="rId14"/>
    <p:sldLayoutId id="2147483732" r:id="rId15"/>
    <p:sldLayoutId id="2147483733" r:id="rId16"/>
    <p:sldLayoutId id="2147483735" r:id="rId17"/>
    <p:sldLayoutId id="2147483736" r:id="rId18"/>
    <p:sldLayoutId id="2147483737" r:id="rId19"/>
    <p:sldLayoutId id="2147483738" r:id="rId20"/>
    <p:sldLayoutId id="2147483739" r:id="rId21"/>
    <p:sldLayoutId id="2147483740" r:id="rId22"/>
    <p:sldLayoutId id="2147483741" r:id="rId23"/>
  </p:sldLayoutIdLst>
  <p:hf hdr="0" ftr="0" dt="0"/>
  <p:txStyles>
    <p:titleStyle>
      <a:lvl1pPr algn="l" defTabSz="914400" rtl="0" eaLnBrk="1" latinLnBrk="0" hangingPunct="1">
        <a:lnSpc>
          <a:spcPct val="90000"/>
        </a:lnSpc>
        <a:spcBef>
          <a:spcPct val="0"/>
        </a:spcBef>
        <a:buNone/>
        <a:defRPr sz="4500" b="1" i="0" kern="1200" cap="all" baseline="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sz="25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Courier New" panose="02070309020205020404" pitchFamily="49" charset="0"/>
        <a:buChar char="o"/>
        <a:defRPr sz="2500" kern="1200" baseline="0">
          <a:solidFill>
            <a:schemeClr val="bg1"/>
          </a:solidFill>
          <a:latin typeface="+mn-lt"/>
          <a:ea typeface="+mn-ea"/>
          <a:cs typeface="+mn-cs"/>
        </a:defRPr>
      </a:lvl2pPr>
      <a:lvl3pPr marL="914400" indent="0" algn="l" defTabSz="914400" rtl="0" eaLnBrk="1" latinLnBrk="0" hangingPunct="1">
        <a:lnSpc>
          <a:spcPct val="90000"/>
        </a:lnSpc>
        <a:spcBef>
          <a:spcPts val="500"/>
        </a:spcBef>
        <a:buClr>
          <a:schemeClr val="accent4"/>
        </a:buClr>
        <a:buFont typeface="Wingdings" panose="05000000000000000000" pitchFamily="2" charset="2"/>
        <a:buNone/>
        <a:defRPr sz="25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creativecommons.org/licenses/by-sa/3.0/"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www.picpedia.org/highway-signs/p/portfolio.html" TargetMode="External"/><Relationship Id="rId5" Type="http://schemas.openxmlformats.org/officeDocument/2006/relationships/image" Target="../media/image37.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2.png"/><Relationship Id="rId7" Type="http://schemas.openxmlformats.org/officeDocument/2006/relationships/diagramData" Target="../diagrams/data3.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9.emf"/><Relationship Id="rId11" Type="http://schemas.microsoft.com/office/2007/relationships/diagramDrawing" Target="../diagrams/drawing3.xml"/><Relationship Id="rId5" Type="http://schemas.openxmlformats.org/officeDocument/2006/relationships/image" Target="../media/image38.emf"/><Relationship Id="rId10" Type="http://schemas.openxmlformats.org/officeDocument/2006/relationships/diagramColors" Target="../diagrams/colors3.xml"/><Relationship Id="rId4" Type="http://schemas.openxmlformats.org/officeDocument/2006/relationships/image" Target="../media/image3.png"/><Relationship Id="rId9"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png"/><Relationship Id="rId7" Type="http://schemas.openxmlformats.org/officeDocument/2006/relationships/diagramLayout" Target="../diagrams/layout4.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Data" Target="../diagrams/data4.xml"/><Relationship Id="rId11" Type="http://schemas.openxmlformats.org/officeDocument/2006/relationships/image" Target="../media/image41.emf"/><Relationship Id="rId5" Type="http://schemas.openxmlformats.org/officeDocument/2006/relationships/image" Target="../media/image40.emf"/><Relationship Id="rId10" Type="http://schemas.microsoft.com/office/2007/relationships/diagramDrawing" Target="../diagrams/drawing4.xml"/><Relationship Id="rId4" Type="http://schemas.openxmlformats.org/officeDocument/2006/relationships/image" Target="../media/image3.png"/><Relationship Id="rId9" Type="http://schemas.openxmlformats.org/officeDocument/2006/relationships/diagramColors" Target="../diagrams/colors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www.wsj.com/articles/airlines-get-a-break-in-new-accounting-for-leases-11573819202"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quant.stackexchange.com/questions/28233/why-does-a-barbell-portfolio-have-higher-convexity-than-a-bullet-porfolio" TargetMode="External"/><Relationship Id="rId5" Type="http://schemas.openxmlformats.org/officeDocument/2006/relationships/image" Target="../media/image42.gi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home.treasury.gov/data/treasury-coupon-issues-and-corporate-bond-yield-curve/corporate-bond-yield-curve" TargetMode="External"/><Relationship Id="rId5" Type="http://schemas.openxmlformats.org/officeDocument/2006/relationships/hyperlink" Target="https://www.treasury.gov/resource-center/data-chart-center/interest-rates/pages/textview.aspx?data=yield" TargetMode="Externa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6.em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diagramQuickStyle" Target="../diagrams/quickStyle5.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9.png"/><Relationship Id="rId4" Type="http://schemas.openxmlformats.org/officeDocument/2006/relationships/image" Target="../media/image3.png"/><Relationship Id="rId9" Type="http://schemas.microsoft.com/office/2007/relationships/diagramDrawing" Target="../diagrams/drawing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1.emf"/><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52.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53.em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s://pixabay.com/en/bed-hospital-medical-health-311372/" TargetMode="External"/><Relationship Id="rId5" Type="http://schemas.openxmlformats.org/officeDocument/2006/relationships/image" Target="../media/image5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56.jp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hyperlink" Target="mailto:bfreeman@lbmc.com" TargetMode="External"/><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3.png"/><Relationship Id="rId9" Type="http://schemas.microsoft.com/office/2007/relationships/diagramDrawing" Target="../diagrams/drawing1.xml"/><Relationship Id="rId14"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4.em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290E8C-440F-4BAE-B163-D0BFDE26F47C}"/>
              </a:ext>
            </a:extLst>
          </p:cNvPr>
          <p:cNvPicPr>
            <a:picLocks noChangeAspect="1"/>
          </p:cNvPicPr>
          <p:nvPr/>
        </p:nvPicPr>
        <p:blipFill>
          <a:blip r:embed="rId3">
            <a:alphaModFix/>
            <a:extLst>
              <a:ext uri="{28A0092B-C50C-407E-A947-70E740481C1C}">
                <a14:useLocalDpi xmlns:a14="http://schemas.microsoft.com/office/drawing/2010/main" val="0"/>
              </a:ext>
            </a:extLst>
          </a:blip>
          <a:srcRect t="44" b="44"/>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E77BC1C0-7E06-4794-A372-389FBB82F4C0}"/>
              </a:ext>
            </a:extLst>
          </p:cNvPr>
          <p:cNvSpPr/>
          <p:nvPr/>
        </p:nvSpPr>
        <p:spPr>
          <a:xfrm>
            <a:off x="4516120" y="1722512"/>
            <a:ext cx="3159760" cy="1344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E303E01-7C7E-4281-9BBB-1DFB9C76D576}"/>
              </a:ext>
            </a:extLst>
          </p:cNvPr>
          <p:cNvSpPr/>
          <p:nvPr/>
        </p:nvSpPr>
        <p:spPr>
          <a:xfrm>
            <a:off x="1452880" y="-1"/>
            <a:ext cx="9240727" cy="1736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C9E1C9F-E425-4970-837F-6F19BBF902B6}"/>
              </a:ext>
            </a:extLst>
          </p:cNvPr>
          <p:cNvSpPr>
            <a:spLocks noGrp="1"/>
          </p:cNvSpPr>
          <p:nvPr>
            <p:ph type="sldNum" sz="quarter" idx="10"/>
          </p:nvPr>
        </p:nvSpPr>
        <p:spPr/>
        <p:txBody>
          <a:bodyPr/>
          <a:lstStyle/>
          <a:p>
            <a:fld id="{BDA99C1C-4617-41EE-9964-F78D103AF674}" type="slidenum">
              <a:rPr lang="en-US" smtClean="0"/>
              <a:pPr/>
              <a:t>1</a:t>
            </a:fld>
            <a:endParaRPr lang="en-US" dirty="0"/>
          </a:p>
        </p:txBody>
      </p:sp>
      <p:sp>
        <p:nvSpPr>
          <p:cNvPr id="8" name="TextBox 7">
            <a:extLst>
              <a:ext uri="{FF2B5EF4-FFF2-40B4-BE49-F238E27FC236}">
                <a16:creationId xmlns:a16="http://schemas.microsoft.com/office/drawing/2014/main" id="{BDCFB975-6CBE-45E3-9D31-3195AB93ADC5}"/>
              </a:ext>
            </a:extLst>
          </p:cNvPr>
          <p:cNvSpPr txBox="1"/>
          <p:nvPr/>
        </p:nvSpPr>
        <p:spPr>
          <a:xfrm>
            <a:off x="1952846" y="289499"/>
            <a:ext cx="8286307" cy="830997"/>
          </a:xfrm>
          <a:prstGeom prst="rect">
            <a:avLst/>
          </a:prstGeom>
          <a:noFill/>
        </p:spPr>
        <p:txBody>
          <a:bodyPr wrap="none" rtlCol="0">
            <a:spAutoFit/>
          </a:bodyPr>
          <a:lstStyle/>
          <a:p>
            <a:r>
              <a:rPr lang="en-US" sz="4800" b="1" dirty="0">
                <a:solidFill>
                  <a:schemeClr val="tx2"/>
                </a:solidFill>
                <a:latin typeface="+mj-lt"/>
              </a:rPr>
              <a:t>LEASE ACCOUNTING STANDARD</a:t>
            </a:r>
          </a:p>
        </p:txBody>
      </p:sp>
      <p:sp>
        <p:nvSpPr>
          <p:cNvPr id="9" name="TextBox 8">
            <a:extLst>
              <a:ext uri="{FF2B5EF4-FFF2-40B4-BE49-F238E27FC236}">
                <a16:creationId xmlns:a16="http://schemas.microsoft.com/office/drawing/2014/main" id="{D7580B2D-6F22-479A-BBEC-0348C06BB6E5}"/>
              </a:ext>
            </a:extLst>
          </p:cNvPr>
          <p:cNvSpPr txBox="1"/>
          <p:nvPr/>
        </p:nvSpPr>
        <p:spPr>
          <a:xfrm>
            <a:off x="2878497" y="1030266"/>
            <a:ext cx="6435005" cy="584775"/>
          </a:xfrm>
          <a:prstGeom prst="rect">
            <a:avLst/>
          </a:prstGeom>
          <a:noFill/>
        </p:spPr>
        <p:txBody>
          <a:bodyPr wrap="square" rtlCol="0">
            <a:spAutoFit/>
          </a:bodyPr>
          <a:lstStyle/>
          <a:p>
            <a:pPr algn="ctr"/>
            <a:r>
              <a:rPr lang="en-US" sz="3200" b="1" i="1" dirty="0"/>
              <a:t>Beyond the Basics</a:t>
            </a:r>
          </a:p>
        </p:txBody>
      </p:sp>
      <p:sp>
        <p:nvSpPr>
          <p:cNvPr id="10" name="TextBox 9">
            <a:extLst>
              <a:ext uri="{FF2B5EF4-FFF2-40B4-BE49-F238E27FC236}">
                <a16:creationId xmlns:a16="http://schemas.microsoft.com/office/drawing/2014/main" id="{C591C6B2-2990-418B-B031-E26396556E73}"/>
              </a:ext>
            </a:extLst>
          </p:cNvPr>
          <p:cNvSpPr txBox="1"/>
          <p:nvPr/>
        </p:nvSpPr>
        <p:spPr>
          <a:xfrm>
            <a:off x="-319818" y="6202970"/>
            <a:ext cx="3545396" cy="400110"/>
          </a:xfrm>
          <a:prstGeom prst="rect">
            <a:avLst/>
          </a:prstGeom>
          <a:noFill/>
        </p:spPr>
        <p:txBody>
          <a:bodyPr wrap="square" rtlCol="0">
            <a:spAutoFit/>
          </a:bodyPr>
          <a:lstStyle/>
          <a:p>
            <a:pPr algn="ctr"/>
            <a:r>
              <a:rPr lang="en-US" sz="2000" b="1" i="1" dirty="0">
                <a:solidFill>
                  <a:schemeClr val="bg1"/>
                </a:solidFill>
              </a:rPr>
              <a:t>May 12, 2022</a:t>
            </a:r>
          </a:p>
        </p:txBody>
      </p:sp>
      <p:sp>
        <p:nvSpPr>
          <p:cNvPr id="11" name="TextBox 10">
            <a:extLst>
              <a:ext uri="{FF2B5EF4-FFF2-40B4-BE49-F238E27FC236}">
                <a16:creationId xmlns:a16="http://schemas.microsoft.com/office/drawing/2014/main" id="{C54EB53D-BF4F-46EA-A6CF-24878FDE5F5D}"/>
              </a:ext>
            </a:extLst>
          </p:cNvPr>
          <p:cNvSpPr txBox="1"/>
          <p:nvPr/>
        </p:nvSpPr>
        <p:spPr>
          <a:xfrm>
            <a:off x="4384177" y="1814996"/>
            <a:ext cx="3473382" cy="1138773"/>
          </a:xfrm>
          <a:prstGeom prst="rect">
            <a:avLst/>
          </a:prstGeom>
          <a:noFill/>
        </p:spPr>
        <p:txBody>
          <a:bodyPr wrap="square" rtlCol="0">
            <a:spAutoFit/>
          </a:bodyPr>
          <a:lstStyle/>
          <a:p>
            <a:pPr algn="ctr"/>
            <a:r>
              <a:rPr lang="en-US" sz="2000" b="1" i="1" dirty="0">
                <a:solidFill>
                  <a:schemeClr val="tx2"/>
                </a:solidFill>
              </a:rPr>
              <a:t>Presenter</a:t>
            </a:r>
          </a:p>
          <a:p>
            <a:pPr algn="ctr">
              <a:buClr>
                <a:schemeClr val="tx2"/>
              </a:buClr>
            </a:pPr>
            <a:r>
              <a:rPr lang="en-US" sz="1600" b="1" dirty="0"/>
              <a:t>Buck Freeman, CPA</a:t>
            </a:r>
          </a:p>
          <a:p>
            <a:pPr algn="ctr">
              <a:buClr>
                <a:schemeClr val="tx2"/>
              </a:buClr>
            </a:pPr>
            <a:r>
              <a:rPr lang="en-US" sz="1600" i="1" dirty="0"/>
              <a:t>Shareholder,</a:t>
            </a:r>
          </a:p>
          <a:p>
            <a:pPr algn="ctr">
              <a:buClr>
                <a:schemeClr val="tx2"/>
              </a:buClr>
            </a:pPr>
            <a:r>
              <a:rPr lang="en-US" sz="1600" i="1" dirty="0"/>
              <a:t>Audit &amp; Advisory Services, LBMC</a:t>
            </a:r>
          </a:p>
        </p:txBody>
      </p:sp>
      <p:pic>
        <p:nvPicPr>
          <p:cNvPr id="13" name="Picture 12">
            <a:extLst>
              <a:ext uri="{FF2B5EF4-FFF2-40B4-BE49-F238E27FC236}">
                <a16:creationId xmlns:a16="http://schemas.microsoft.com/office/drawing/2014/main" id="{F1692FFD-B43D-4BCD-B0F1-621F17CA2F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2490" y="5879763"/>
            <a:ext cx="2885999" cy="646414"/>
          </a:xfrm>
          <a:prstGeom prst="rect">
            <a:avLst/>
          </a:prstGeom>
        </p:spPr>
      </p:pic>
    </p:spTree>
    <p:extLst>
      <p:ext uri="{BB962C8B-B14F-4D97-AF65-F5344CB8AC3E}">
        <p14:creationId xmlns:p14="http://schemas.microsoft.com/office/powerpoint/2010/main" val="305700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EA4593-ED8E-47CD-8420-8AA110F285D4}"/>
              </a:ext>
            </a:extLst>
          </p:cNvPr>
          <p:cNvSpPr/>
          <p:nvPr/>
        </p:nvSpPr>
        <p:spPr>
          <a:xfrm>
            <a:off x="-3" y="1071081"/>
            <a:ext cx="12192000" cy="485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10</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DISCOUNT RATES</a:t>
            </a:r>
          </a:p>
        </p:txBody>
      </p:sp>
      <p:sp>
        <p:nvSpPr>
          <p:cNvPr id="6" name="Content Placeholder 2">
            <a:extLst>
              <a:ext uri="{FF2B5EF4-FFF2-40B4-BE49-F238E27FC236}">
                <a16:creationId xmlns:a16="http://schemas.microsoft.com/office/drawing/2014/main" id="{FBFE5C4A-846B-4502-8871-57C2008F97CB}"/>
              </a:ext>
            </a:extLst>
          </p:cNvPr>
          <p:cNvSpPr txBox="1">
            <a:spLocks/>
          </p:cNvSpPr>
          <p:nvPr/>
        </p:nvSpPr>
        <p:spPr>
          <a:xfrm>
            <a:off x="753777" y="1600219"/>
            <a:ext cx="10600932" cy="2597405"/>
          </a:xfrm>
          <a:prstGeom prst="rect">
            <a:avLst/>
          </a:prstGeom>
        </p:spPr>
        <p:txBody>
          <a:bodyPr wrap="square" lIns="0" tIns="0" rIns="0" bIns="0">
            <a:normAutofit/>
          </a:bodyPr>
          <a:lstStyle>
            <a:lvl1pPr marL="0" eaLnBrk="1" hangingPunct="1">
              <a:defRPr>
                <a:latin typeface="+mn-lt"/>
                <a:ea typeface="+mn-ea"/>
                <a:cs typeface="+mn-cs"/>
              </a:defRPr>
            </a:lvl1pPr>
            <a:lvl2pPr marL="457189" eaLnBrk="1" hangingPunct="1">
              <a:defRPr>
                <a:latin typeface="+mn-lt"/>
                <a:ea typeface="+mn-ea"/>
                <a:cs typeface="+mn-cs"/>
              </a:defRPr>
            </a:lvl2pPr>
            <a:lvl3pPr marL="914377" eaLnBrk="1" hangingPunct="1">
              <a:defRPr>
                <a:latin typeface="+mn-lt"/>
                <a:ea typeface="+mn-ea"/>
                <a:cs typeface="+mn-cs"/>
              </a:defRPr>
            </a:lvl3pPr>
            <a:lvl4pPr marL="1371566" eaLnBrk="1" hangingPunct="1">
              <a:defRPr>
                <a:latin typeface="+mn-lt"/>
                <a:ea typeface="+mn-ea"/>
                <a:cs typeface="+mn-cs"/>
              </a:defRPr>
            </a:lvl4pPr>
            <a:lvl5pPr marL="1828754" eaLnBrk="1" hangingPunct="1">
              <a:defRPr>
                <a:latin typeface="+mn-lt"/>
                <a:ea typeface="+mn-ea"/>
                <a:cs typeface="+mn-cs"/>
              </a:defRPr>
            </a:lvl5pPr>
            <a:lvl6pPr marL="2285943" eaLnBrk="1" hangingPunct="1">
              <a:defRPr>
                <a:latin typeface="+mn-lt"/>
                <a:ea typeface="+mn-ea"/>
                <a:cs typeface="+mn-cs"/>
              </a:defRPr>
            </a:lvl6pPr>
            <a:lvl7pPr marL="2743131" eaLnBrk="1" hangingPunct="1">
              <a:defRPr>
                <a:latin typeface="+mn-lt"/>
                <a:ea typeface="+mn-ea"/>
                <a:cs typeface="+mn-cs"/>
              </a:defRPr>
            </a:lvl7pPr>
            <a:lvl8pPr marL="3200320" eaLnBrk="1" hangingPunct="1">
              <a:defRPr>
                <a:latin typeface="+mn-lt"/>
                <a:ea typeface="+mn-ea"/>
                <a:cs typeface="+mn-cs"/>
              </a:defRPr>
            </a:lvl8pPr>
            <a:lvl9pPr marL="3657509" eaLnBrk="1" hangingPunct="1">
              <a:defRPr>
                <a:latin typeface="+mn-lt"/>
                <a:ea typeface="+mn-ea"/>
                <a:cs typeface="+mn-cs"/>
              </a:defRPr>
            </a:lvl9pPr>
          </a:lstStyle>
          <a:p>
            <a:pPr algn="just"/>
            <a:r>
              <a:rPr lang="en-US" sz="1600" b="1" i="1" kern="0" dirty="0">
                <a:solidFill>
                  <a:schemeClr val="tx2"/>
                </a:solidFill>
              </a:rPr>
              <a:t>FASB BC121 2016-02	</a:t>
            </a:r>
          </a:p>
          <a:p>
            <a:pPr algn="just"/>
            <a:r>
              <a:rPr lang="en-US" sz="1600" kern="0" dirty="0">
                <a:solidFill>
                  <a:sysClr val="windowText" lastClr="000000"/>
                </a:solidFill>
              </a:rPr>
              <a:t>BC121. The Board observed that the cost relief offered by applying the leases guidance at a portfolio level need not be limited to simply grouping contracts together. The cost relief also could be particularly high for certain aspects of the leases guidance for which entities need to make judgments and estimates, such as </a:t>
            </a:r>
            <a:r>
              <a:rPr lang="en-US" sz="1600" b="1" u="sng" kern="0" dirty="0">
                <a:solidFill>
                  <a:sysClr val="windowText" lastClr="000000"/>
                </a:solidFill>
              </a:rPr>
              <a:t>determining the discount rate </a:t>
            </a:r>
            <a:r>
              <a:rPr lang="en-US" sz="1600" kern="0" dirty="0">
                <a:solidFill>
                  <a:sysClr val="windowText" lastClr="000000"/>
                </a:solidFill>
              </a:rPr>
              <a:t>or determining and reassessing the lease term.</a:t>
            </a:r>
          </a:p>
          <a:p>
            <a:pPr algn="just"/>
            <a:endParaRPr lang="en-US" sz="1600" kern="0" dirty="0">
              <a:solidFill>
                <a:sysClr val="windowText" lastClr="000000"/>
              </a:solidFill>
            </a:endParaRPr>
          </a:p>
          <a:p>
            <a:pPr algn="just"/>
            <a:r>
              <a:rPr lang="en-US" sz="1600" kern="0" dirty="0">
                <a:solidFill>
                  <a:sysClr val="windowText" lastClr="000000"/>
                </a:solidFill>
              </a:rPr>
              <a:t>For example, rather than establishing a specific discount rate for a single leased asset, an entity might conclude that it can establish a single discount rate applied to all leases in a portfolio because using that discount rate would not result in a materially different answer than using a discount rate determined for each individual lease. The implementation guidance in Subtopic 842-20 includes an example of one way a lessee might apply a portfolio approach in determining the discount rate for its leases.</a:t>
            </a:r>
          </a:p>
        </p:txBody>
      </p:sp>
      <p:pic>
        <p:nvPicPr>
          <p:cNvPr id="7" name="Picture 6">
            <a:extLst>
              <a:ext uri="{FF2B5EF4-FFF2-40B4-BE49-F238E27FC236}">
                <a16:creationId xmlns:a16="http://schemas.microsoft.com/office/drawing/2014/main" id="{0B4ABB9B-2780-47B3-92F8-02AF6817304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86524" y="4136664"/>
            <a:ext cx="3215298" cy="2140853"/>
          </a:xfrm>
          <a:prstGeom prst="rect">
            <a:avLst/>
          </a:prstGeom>
        </p:spPr>
      </p:pic>
      <p:sp>
        <p:nvSpPr>
          <p:cNvPr id="11" name="TextBox 10">
            <a:extLst>
              <a:ext uri="{FF2B5EF4-FFF2-40B4-BE49-F238E27FC236}">
                <a16:creationId xmlns:a16="http://schemas.microsoft.com/office/drawing/2014/main" id="{4CD4025D-EFA1-4876-8C75-B109DC60EFEF}"/>
              </a:ext>
            </a:extLst>
          </p:cNvPr>
          <p:cNvSpPr txBox="1"/>
          <p:nvPr/>
        </p:nvSpPr>
        <p:spPr>
          <a:xfrm>
            <a:off x="921553" y="6917098"/>
            <a:ext cx="3430373" cy="230832"/>
          </a:xfrm>
          <a:prstGeom prst="rect">
            <a:avLst/>
          </a:prstGeom>
          <a:noFill/>
        </p:spPr>
        <p:txBody>
          <a:bodyPr wrap="square" rtlCol="0">
            <a:spAutoFit/>
          </a:bodyPr>
          <a:lstStyle/>
          <a:p>
            <a:r>
              <a:rPr lang="en-US" sz="900">
                <a:solidFill>
                  <a:prstClr val="black"/>
                </a:solidFill>
                <a:latin typeface="Calibri"/>
                <a:hlinkClick r:id="rId6" tooltip="http://www.picpedia.org/highway-signs/p/portfolio.html"/>
              </a:rPr>
              <a:t>This Photo</a:t>
            </a:r>
            <a:r>
              <a:rPr lang="en-US" sz="900">
                <a:solidFill>
                  <a:prstClr val="black"/>
                </a:solidFill>
                <a:latin typeface="Calibri"/>
              </a:rPr>
              <a:t> by Unknown Author is licensed under </a:t>
            </a:r>
            <a:r>
              <a:rPr lang="en-US" sz="900">
                <a:solidFill>
                  <a:prstClr val="black"/>
                </a:solidFill>
                <a:latin typeface="Calibri"/>
                <a:hlinkClick r:id="rId7" tooltip="https://creativecommons.org/licenses/by-sa/3.0/"/>
              </a:rPr>
              <a:t>CC BY-SA</a:t>
            </a:r>
            <a:endParaRPr lang="en-US" sz="900">
              <a:solidFill>
                <a:prstClr val="black"/>
              </a:solidFill>
              <a:latin typeface="Calibri"/>
            </a:endParaRPr>
          </a:p>
        </p:txBody>
      </p:sp>
      <p:graphicFrame>
        <p:nvGraphicFramePr>
          <p:cNvPr id="12" name="Table 11">
            <a:extLst>
              <a:ext uri="{FF2B5EF4-FFF2-40B4-BE49-F238E27FC236}">
                <a16:creationId xmlns:a16="http://schemas.microsoft.com/office/drawing/2014/main" id="{AAEF73C6-F718-4E24-9577-E6571F4FB0A3}"/>
              </a:ext>
            </a:extLst>
          </p:cNvPr>
          <p:cNvGraphicFramePr>
            <a:graphicFrameLocks noGrp="1"/>
          </p:cNvGraphicFramePr>
          <p:nvPr>
            <p:extLst>
              <p:ext uri="{D42A27DB-BD31-4B8C-83A1-F6EECF244321}">
                <p14:modId xmlns:p14="http://schemas.microsoft.com/office/powerpoint/2010/main" val="3517152362"/>
              </p:ext>
            </p:extLst>
          </p:nvPr>
        </p:nvGraphicFramePr>
        <p:xfrm>
          <a:off x="4693921" y="4136664"/>
          <a:ext cx="6660789" cy="2146150"/>
        </p:xfrm>
        <a:graphic>
          <a:graphicData uri="http://schemas.openxmlformats.org/drawingml/2006/table">
            <a:tbl>
              <a:tblPr firstRow="1" bandRow="1">
                <a:tableStyleId>{6E25E649-3F16-4E02-A733-19D2CDBF48F0}</a:tableStyleId>
              </a:tblPr>
              <a:tblGrid>
                <a:gridCol w="2220263">
                  <a:extLst>
                    <a:ext uri="{9D8B030D-6E8A-4147-A177-3AD203B41FA5}">
                      <a16:colId xmlns:a16="http://schemas.microsoft.com/office/drawing/2014/main" val="3330030489"/>
                    </a:ext>
                  </a:extLst>
                </a:gridCol>
                <a:gridCol w="2220263">
                  <a:extLst>
                    <a:ext uri="{9D8B030D-6E8A-4147-A177-3AD203B41FA5}">
                      <a16:colId xmlns:a16="http://schemas.microsoft.com/office/drawing/2014/main" val="2650510207"/>
                    </a:ext>
                  </a:extLst>
                </a:gridCol>
                <a:gridCol w="2220263">
                  <a:extLst>
                    <a:ext uri="{9D8B030D-6E8A-4147-A177-3AD203B41FA5}">
                      <a16:colId xmlns:a16="http://schemas.microsoft.com/office/drawing/2014/main" val="207013002"/>
                    </a:ext>
                  </a:extLst>
                </a:gridCol>
              </a:tblGrid>
              <a:tr h="34998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1600" dirty="0">
                        <a:solidFill>
                          <a:schemeClr val="tx1"/>
                        </a:solidFill>
                        <a:latin typeface="+mn-lt"/>
                      </a:endParaRPr>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000" dirty="0">
                          <a:solidFill>
                            <a:schemeClr val="tx1"/>
                          </a:solidFill>
                          <a:latin typeface="+mn-lt"/>
                        </a:rPr>
                        <a:t>Q1 – 2020</a:t>
                      </a:r>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000" dirty="0">
                          <a:solidFill>
                            <a:schemeClr val="tx1"/>
                          </a:solidFill>
                          <a:latin typeface="+mn-lt"/>
                        </a:rPr>
                        <a:t>Q2 - 2020</a:t>
                      </a:r>
                    </a:p>
                  </a:txBody>
                  <a:tcPr/>
                </a:tc>
                <a:extLst>
                  <a:ext uri="{0D108BD9-81ED-4DB2-BD59-A6C34878D82A}">
                    <a16:rowId xmlns:a16="http://schemas.microsoft.com/office/drawing/2014/main" val="4125768886"/>
                  </a:ext>
                </a:extLst>
              </a:tr>
              <a:tr h="3499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b="1" i="1" dirty="0">
                          <a:solidFill>
                            <a:schemeClr val="tx1"/>
                          </a:solidFill>
                          <a:latin typeface="+mn-lt"/>
                        </a:rPr>
                        <a:t>Lease term 2-5</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a:solidFill>
                            <a:schemeClr val="tx1"/>
                          </a:solidFill>
                          <a:latin typeface="+mn-lt"/>
                        </a:rPr>
                        <a:t>5.25%</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a:solidFill>
                            <a:schemeClr val="tx1"/>
                          </a:solidFill>
                          <a:latin typeface="+mn-lt"/>
                        </a:rPr>
                        <a:t>5.15%</a:t>
                      </a:r>
                    </a:p>
                  </a:txBody>
                  <a:tcPr/>
                </a:tc>
                <a:extLst>
                  <a:ext uri="{0D108BD9-81ED-4DB2-BD59-A6C34878D82A}">
                    <a16:rowId xmlns:a16="http://schemas.microsoft.com/office/drawing/2014/main" val="2888373950"/>
                  </a:ext>
                </a:extLst>
              </a:tr>
              <a:tr h="3499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b="1" i="1" dirty="0">
                          <a:solidFill>
                            <a:schemeClr val="tx1"/>
                          </a:solidFill>
                          <a:latin typeface="+mn-lt"/>
                        </a:rPr>
                        <a:t>Lease term 6-10</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a:solidFill>
                            <a:schemeClr val="tx1"/>
                          </a:solidFill>
                          <a:latin typeface="+mn-lt"/>
                        </a:rPr>
                        <a:t>5.75%</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a:solidFill>
                            <a:schemeClr val="tx1"/>
                          </a:solidFill>
                          <a:latin typeface="+mn-lt"/>
                        </a:rPr>
                        <a:t>5.65%</a:t>
                      </a:r>
                    </a:p>
                  </a:txBody>
                  <a:tcPr/>
                </a:tc>
                <a:extLst>
                  <a:ext uri="{0D108BD9-81ED-4DB2-BD59-A6C34878D82A}">
                    <a16:rowId xmlns:a16="http://schemas.microsoft.com/office/drawing/2014/main" val="2833702329"/>
                  </a:ext>
                </a:extLst>
              </a:tr>
              <a:tr h="3499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b="1" i="1" dirty="0">
                          <a:solidFill>
                            <a:schemeClr val="tx1"/>
                          </a:solidFill>
                          <a:latin typeface="+mn-lt"/>
                        </a:rPr>
                        <a:t>Lease term 11-15</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a:solidFill>
                            <a:schemeClr val="tx1"/>
                          </a:solidFill>
                          <a:latin typeface="+mn-lt"/>
                        </a:rPr>
                        <a:t>6.00%</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a:solidFill>
                            <a:schemeClr val="tx1"/>
                          </a:solidFill>
                          <a:latin typeface="+mn-lt"/>
                        </a:rPr>
                        <a:t>5.90%</a:t>
                      </a:r>
                    </a:p>
                  </a:txBody>
                  <a:tcPr/>
                </a:tc>
                <a:extLst>
                  <a:ext uri="{0D108BD9-81ED-4DB2-BD59-A6C34878D82A}">
                    <a16:rowId xmlns:a16="http://schemas.microsoft.com/office/drawing/2014/main" val="571085321"/>
                  </a:ext>
                </a:extLst>
              </a:tr>
              <a:tr h="3499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b="1" i="1" dirty="0">
                          <a:solidFill>
                            <a:schemeClr val="tx1"/>
                          </a:solidFill>
                          <a:latin typeface="+mn-lt"/>
                        </a:rPr>
                        <a:t>Lease term 16-20</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a:solidFill>
                            <a:schemeClr val="tx1"/>
                          </a:solidFill>
                          <a:latin typeface="+mn-lt"/>
                        </a:rPr>
                        <a:t>6.35%</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a:solidFill>
                            <a:schemeClr val="tx1"/>
                          </a:solidFill>
                          <a:latin typeface="+mn-lt"/>
                        </a:rPr>
                        <a:t>6.45%</a:t>
                      </a:r>
                    </a:p>
                  </a:txBody>
                  <a:tcPr/>
                </a:tc>
                <a:extLst>
                  <a:ext uri="{0D108BD9-81ED-4DB2-BD59-A6C34878D82A}">
                    <a16:rowId xmlns:a16="http://schemas.microsoft.com/office/drawing/2014/main" val="2242298944"/>
                  </a:ext>
                </a:extLst>
              </a:tr>
              <a:tr h="3499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b="1" i="1" dirty="0">
                          <a:solidFill>
                            <a:schemeClr val="tx1"/>
                          </a:solidFill>
                          <a:latin typeface="+mn-lt"/>
                        </a:rPr>
                        <a:t>Lease term 21+</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a:solidFill>
                            <a:schemeClr val="tx1"/>
                          </a:solidFill>
                          <a:latin typeface="+mn-lt"/>
                        </a:rPr>
                        <a:t>6.67%</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a:solidFill>
                            <a:schemeClr val="tx1"/>
                          </a:solidFill>
                          <a:latin typeface="+mn-lt"/>
                        </a:rPr>
                        <a:t>7.10%</a:t>
                      </a:r>
                    </a:p>
                  </a:txBody>
                  <a:tcPr/>
                </a:tc>
                <a:extLst>
                  <a:ext uri="{0D108BD9-81ED-4DB2-BD59-A6C34878D82A}">
                    <a16:rowId xmlns:a16="http://schemas.microsoft.com/office/drawing/2014/main" val="2429170877"/>
                  </a:ext>
                </a:extLst>
              </a:tr>
            </a:tbl>
          </a:graphicData>
        </a:graphic>
      </p:graphicFrame>
      <p:sp>
        <p:nvSpPr>
          <p:cNvPr id="14" name="TextBox 13">
            <a:extLst>
              <a:ext uri="{FF2B5EF4-FFF2-40B4-BE49-F238E27FC236}">
                <a16:creationId xmlns:a16="http://schemas.microsoft.com/office/drawing/2014/main" id="{9409ACCB-5940-4CFE-838D-28249A5F7955}"/>
              </a:ext>
            </a:extLst>
          </p:cNvPr>
          <p:cNvSpPr txBox="1"/>
          <p:nvPr/>
        </p:nvSpPr>
        <p:spPr>
          <a:xfrm>
            <a:off x="634093" y="1085258"/>
            <a:ext cx="6792067" cy="461665"/>
          </a:xfrm>
          <a:prstGeom prst="rect">
            <a:avLst/>
          </a:prstGeom>
          <a:noFill/>
        </p:spPr>
        <p:txBody>
          <a:bodyPr wrap="square" rtlCol="0">
            <a:spAutoFit/>
          </a:bodyPr>
          <a:lstStyle/>
          <a:p>
            <a:r>
              <a:rPr lang="en-US" sz="2400" b="1" i="1" dirty="0"/>
              <a:t>Portfolio Approach</a:t>
            </a:r>
          </a:p>
        </p:txBody>
      </p:sp>
    </p:spTree>
    <p:extLst>
      <p:ext uri="{BB962C8B-B14F-4D97-AF65-F5344CB8AC3E}">
        <p14:creationId xmlns:p14="http://schemas.microsoft.com/office/powerpoint/2010/main" val="14559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820A43-CD6F-478A-86D6-209E5C32A8FC}"/>
              </a:ext>
            </a:extLst>
          </p:cNvPr>
          <p:cNvSpPr/>
          <p:nvPr/>
        </p:nvSpPr>
        <p:spPr>
          <a:xfrm>
            <a:off x="-3" y="1071081"/>
            <a:ext cx="12192000" cy="485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11</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DISCOUNT RATES</a:t>
            </a:r>
          </a:p>
        </p:txBody>
      </p:sp>
      <p:pic>
        <p:nvPicPr>
          <p:cNvPr id="16" name="Picture 15">
            <a:extLst>
              <a:ext uri="{FF2B5EF4-FFF2-40B4-BE49-F238E27FC236}">
                <a16:creationId xmlns:a16="http://schemas.microsoft.com/office/drawing/2014/main" id="{C08A2140-0823-49EB-8248-5AC26723C8EC}"/>
              </a:ext>
            </a:extLst>
          </p:cNvPr>
          <p:cNvPicPr>
            <a:picLocks noChangeAspect="1"/>
          </p:cNvPicPr>
          <p:nvPr/>
        </p:nvPicPr>
        <p:blipFill>
          <a:blip r:embed="rId5"/>
          <a:stretch>
            <a:fillRect/>
          </a:stretch>
        </p:blipFill>
        <p:spPr>
          <a:xfrm>
            <a:off x="746373" y="1789632"/>
            <a:ext cx="5683442" cy="4436976"/>
          </a:xfrm>
          <a:prstGeom prst="rect">
            <a:avLst/>
          </a:prstGeom>
        </p:spPr>
      </p:pic>
      <p:pic>
        <p:nvPicPr>
          <p:cNvPr id="17" name="Picture 16">
            <a:extLst>
              <a:ext uri="{FF2B5EF4-FFF2-40B4-BE49-F238E27FC236}">
                <a16:creationId xmlns:a16="http://schemas.microsoft.com/office/drawing/2014/main" id="{CDC1F0F6-DA50-4EFD-BC42-F5A6B963422C}"/>
              </a:ext>
            </a:extLst>
          </p:cNvPr>
          <p:cNvPicPr>
            <a:picLocks noChangeAspect="1"/>
          </p:cNvPicPr>
          <p:nvPr/>
        </p:nvPicPr>
        <p:blipFill>
          <a:blip r:embed="rId6"/>
          <a:stretch>
            <a:fillRect/>
          </a:stretch>
        </p:blipFill>
        <p:spPr>
          <a:xfrm>
            <a:off x="6429815" y="3333636"/>
            <a:ext cx="5384800" cy="3056316"/>
          </a:xfrm>
          <a:prstGeom prst="rect">
            <a:avLst/>
          </a:prstGeom>
        </p:spPr>
      </p:pic>
      <p:sp>
        <p:nvSpPr>
          <p:cNvPr id="13" name="TextBox 12">
            <a:extLst>
              <a:ext uri="{FF2B5EF4-FFF2-40B4-BE49-F238E27FC236}">
                <a16:creationId xmlns:a16="http://schemas.microsoft.com/office/drawing/2014/main" id="{46FFBF42-58B1-4B4E-92BD-9D4A5F051373}"/>
              </a:ext>
            </a:extLst>
          </p:cNvPr>
          <p:cNvSpPr txBox="1"/>
          <p:nvPr/>
        </p:nvSpPr>
        <p:spPr>
          <a:xfrm>
            <a:off x="634093" y="1085258"/>
            <a:ext cx="6792067" cy="461665"/>
          </a:xfrm>
          <a:prstGeom prst="rect">
            <a:avLst/>
          </a:prstGeom>
          <a:noFill/>
        </p:spPr>
        <p:txBody>
          <a:bodyPr wrap="square" rtlCol="0">
            <a:spAutoFit/>
          </a:bodyPr>
          <a:lstStyle/>
          <a:p>
            <a:r>
              <a:rPr lang="en-US" sz="2400" b="1" i="1" dirty="0"/>
              <a:t>Impact Illustration of Discount Rates:</a:t>
            </a:r>
          </a:p>
        </p:txBody>
      </p:sp>
      <p:graphicFrame>
        <p:nvGraphicFramePr>
          <p:cNvPr id="20" name="Diagram 19">
            <a:extLst>
              <a:ext uri="{FF2B5EF4-FFF2-40B4-BE49-F238E27FC236}">
                <a16:creationId xmlns:a16="http://schemas.microsoft.com/office/drawing/2014/main" id="{C04EB88A-8277-4AE4-A1A2-210E5E74CB2F}"/>
              </a:ext>
            </a:extLst>
          </p:cNvPr>
          <p:cNvGraphicFramePr/>
          <p:nvPr>
            <p:extLst>
              <p:ext uri="{D42A27DB-BD31-4B8C-83A1-F6EECF244321}">
                <p14:modId xmlns:p14="http://schemas.microsoft.com/office/powerpoint/2010/main" val="1372409367"/>
              </p:ext>
            </p:extLst>
          </p:nvPr>
        </p:nvGraphicFramePr>
        <p:xfrm>
          <a:off x="6966008" y="881156"/>
          <a:ext cx="4457098" cy="27627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a:extLst>
              <a:ext uri="{FF2B5EF4-FFF2-40B4-BE49-F238E27FC236}">
                <a16:creationId xmlns:a16="http://schemas.microsoft.com/office/drawing/2014/main" id="{D3E04AA1-80FF-4E7A-B212-5DD2D9DC9956}"/>
              </a:ext>
            </a:extLst>
          </p:cNvPr>
          <p:cNvSpPr txBox="1"/>
          <p:nvPr/>
        </p:nvSpPr>
        <p:spPr>
          <a:xfrm>
            <a:off x="8858120" y="4275645"/>
            <a:ext cx="734496" cy="646331"/>
          </a:xfrm>
          <a:prstGeom prst="rect">
            <a:avLst/>
          </a:prstGeom>
          <a:noFill/>
        </p:spPr>
        <p:txBody>
          <a:bodyPr wrap="none" rtlCol="0">
            <a:spAutoFit/>
          </a:bodyPr>
          <a:lstStyle/>
          <a:p>
            <a:r>
              <a:rPr lang="en-US" sz="3600" b="1" i="1" dirty="0">
                <a:solidFill>
                  <a:schemeClr val="accent4"/>
                </a:solidFill>
              </a:rPr>
              <a:t>1%</a:t>
            </a:r>
          </a:p>
        </p:txBody>
      </p:sp>
      <p:sp>
        <p:nvSpPr>
          <p:cNvPr id="21" name="TextBox 20">
            <a:extLst>
              <a:ext uri="{FF2B5EF4-FFF2-40B4-BE49-F238E27FC236}">
                <a16:creationId xmlns:a16="http://schemas.microsoft.com/office/drawing/2014/main" id="{1C3BE0C8-DF44-496C-954A-60F3C0A73D3B}"/>
              </a:ext>
            </a:extLst>
          </p:cNvPr>
          <p:cNvSpPr txBox="1"/>
          <p:nvPr/>
        </p:nvSpPr>
        <p:spPr>
          <a:xfrm>
            <a:off x="8761139" y="5580277"/>
            <a:ext cx="963725" cy="646331"/>
          </a:xfrm>
          <a:prstGeom prst="rect">
            <a:avLst/>
          </a:prstGeom>
          <a:noFill/>
        </p:spPr>
        <p:txBody>
          <a:bodyPr wrap="none" rtlCol="0">
            <a:spAutoFit/>
          </a:bodyPr>
          <a:lstStyle/>
          <a:p>
            <a:r>
              <a:rPr lang="en-US" sz="3600" b="1" i="1" dirty="0">
                <a:solidFill>
                  <a:schemeClr val="accent4"/>
                </a:solidFill>
              </a:rPr>
              <a:t>15%</a:t>
            </a:r>
          </a:p>
        </p:txBody>
      </p:sp>
    </p:spTree>
    <p:extLst>
      <p:ext uri="{BB962C8B-B14F-4D97-AF65-F5344CB8AC3E}">
        <p14:creationId xmlns:p14="http://schemas.microsoft.com/office/powerpoint/2010/main" val="225854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7A4D830-55F8-4167-82F9-D7C619A095A7}"/>
              </a:ext>
            </a:extLst>
          </p:cNvPr>
          <p:cNvSpPr/>
          <p:nvPr/>
        </p:nvSpPr>
        <p:spPr>
          <a:xfrm>
            <a:off x="-3" y="1071081"/>
            <a:ext cx="12192000" cy="485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12</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IMPACT OF DISCOUNT RATES</a:t>
            </a:r>
          </a:p>
        </p:txBody>
      </p:sp>
      <p:pic>
        <p:nvPicPr>
          <p:cNvPr id="17" name="Picture 16">
            <a:extLst>
              <a:ext uri="{FF2B5EF4-FFF2-40B4-BE49-F238E27FC236}">
                <a16:creationId xmlns:a16="http://schemas.microsoft.com/office/drawing/2014/main" id="{D7F8A654-E173-4829-ACAB-790EBC2BE706}"/>
              </a:ext>
            </a:extLst>
          </p:cNvPr>
          <p:cNvPicPr>
            <a:picLocks noChangeAspect="1"/>
          </p:cNvPicPr>
          <p:nvPr/>
        </p:nvPicPr>
        <p:blipFill rotWithShape="1">
          <a:blip r:embed="rId5"/>
          <a:srcRect t="14912"/>
          <a:stretch/>
        </p:blipFill>
        <p:spPr>
          <a:xfrm>
            <a:off x="714180" y="1570625"/>
            <a:ext cx="6780504" cy="2135595"/>
          </a:xfrm>
          <a:prstGeom prst="rect">
            <a:avLst/>
          </a:prstGeom>
        </p:spPr>
      </p:pic>
      <p:sp>
        <p:nvSpPr>
          <p:cNvPr id="18" name="Trapezoid 17">
            <a:extLst>
              <a:ext uri="{FF2B5EF4-FFF2-40B4-BE49-F238E27FC236}">
                <a16:creationId xmlns:a16="http://schemas.microsoft.com/office/drawing/2014/main" id="{C8AC7C42-CCA3-481B-AB0B-73E930287EAC}"/>
              </a:ext>
            </a:extLst>
          </p:cNvPr>
          <p:cNvSpPr/>
          <p:nvPr/>
        </p:nvSpPr>
        <p:spPr>
          <a:xfrm rot="5400000">
            <a:off x="8350185" y="2644994"/>
            <a:ext cx="3314830" cy="4368800"/>
          </a:xfrm>
          <a:prstGeom prst="trapezoid">
            <a:avLst/>
          </a:prstGeom>
          <a:solidFill>
            <a:schemeClr val="bg1">
              <a:lumMod val="85000"/>
              <a:alpha val="34000"/>
            </a:schemeClr>
          </a:solidFill>
          <a:ln w="25400" cap="flat" cmpd="sng" algn="ctr">
            <a:noFill/>
            <a:prstDash val="solid"/>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graphicFrame>
        <p:nvGraphicFramePr>
          <p:cNvPr id="21" name="Diagram 20">
            <a:extLst>
              <a:ext uri="{FF2B5EF4-FFF2-40B4-BE49-F238E27FC236}">
                <a16:creationId xmlns:a16="http://schemas.microsoft.com/office/drawing/2014/main" id="{1FC5BCE3-1C17-4772-A239-32CE22361C0F}"/>
              </a:ext>
            </a:extLst>
          </p:cNvPr>
          <p:cNvGraphicFramePr/>
          <p:nvPr>
            <p:extLst>
              <p:ext uri="{D42A27DB-BD31-4B8C-83A1-F6EECF244321}">
                <p14:modId xmlns:p14="http://schemas.microsoft.com/office/powerpoint/2010/main" val="2868490067"/>
              </p:ext>
            </p:extLst>
          </p:nvPr>
        </p:nvGraphicFramePr>
        <p:xfrm>
          <a:off x="8004828" y="3686021"/>
          <a:ext cx="3324823" cy="23683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2" name="Picture 21">
            <a:extLst>
              <a:ext uri="{FF2B5EF4-FFF2-40B4-BE49-F238E27FC236}">
                <a16:creationId xmlns:a16="http://schemas.microsoft.com/office/drawing/2014/main" id="{DA2D6104-13BB-444A-871C-66386D3A56FF}"/>
              </a:ext>
            </a:extLst>
          </p:cNvPr>
          <p:cNvPicPr>
            <a:picLocks noChangeAspect="1"/>
          </p:cNvPicPr>
          <p:nvPr/>
        </p:nvPicPr>
        <p:blipFill>
          <a:blip r:embed="rId11"/>
          <a:stretch>
            <a:fillRect/>
          </a:stretch>
        </p:blipFill>
        <p:spPr>
          <a:xfrm>
            <a:off x="714178" y="3848398"/>
            <a:ext cx="6780505" cy="2633682"/>
          </a:xfrm>
          <a:prstGeom prst="rect">
            <a:avLst/>
          </a:prstGeom>
        </p:spPr>
      </p:pic>
      <p:sp>
        <p:nvSpPr>
          <p:cNvPr id="14" name="TextBox 13">
            <a:extLst>
              <a:ext uri="{FF2B5EF4-FFF2-40B4-BE49-F238E27FC236}">
                <a16:creationId xmlns:a16="http://schemas.microsoft.com/office/drawing/2014/main" id="{B7DA2225-EDC2-4B70-977C-24D0C2285D78}"/>
              </a:ext>
            </a:extLst>
          </p:cNvPr>
          <p:cNvSpPr txBox="1"/>
          <p:nvPr/>
        </p:nvSpPr>
        <p:spPr>
          <a:xfrm>
            <a:off x="3836444" y="1857302"/>
            <a:ext cx="734496" cy="646331"/>
          </a:xfrm>
          <a:prstGeom prst="rect">
            <a:avLst/>
          </a:prstGeom>
          <a:noFill/>
        </p:spPr>
        <p:txBody>
          <a:bodyPr wrap="none" rtlCol="0">
            <a:spAutoFit/>
          </a:bodyPr>
          <a:lstStyle/>
          <a:p>
            <a:r>
              <a:rPr lang="en-US" sz="3600" b="1" i="1" dirty="0">
                <a:solidFill>
                  <a:schemeClr val="accent4"/>
                </a:solidFill>
              </a:rPr>
              <a:t>1%</a:t>
            </a:r>
          </a:p>
        </p:txBody>
      </p:sp>
      <p:sp>
        <p:nvSpPr>
          <p:cNvPr id="15" name="TextBox 14">
            <a:extLst>
              <a:ext uri="{FF2B5EF4-FFF2-40B4-BE49-F238E27FC236}">
                <a16:creationId xmlns:a16="http://schemas.microsoft.com/office/drawing/2014/main" id="{8F6A4E92-C267-4860-863A-D8F5A3B8431F}"/>
              </a:ext>
            </a:extLst>
          </p:cNvPr>
          <p:cNvSpPr txBox="1"/>
          <p:nvPr/>
        </p:nvSpPr>
        <p:spPr>
          <a:xfrm>
            <a:off x="3873068" y="3017760"/>
            <a:ext cx="963725" cy="646331"/>
          </a:xfrm>
          <a:prstGeom prst="rect">
            <a:avLst/>
          </a:prstGeom>
          <a:noFill/>
        </p:spPr>
        <p:txBody>
          <a:bodyPr wrap="none" rtlCol="0">
            <a:spAutoFit/>
          </a:bodyPr>
          <a:lstStyle/>
          <a:p>
            <a:r>
              <a:rPr lang="en-US" sz="3600" b="1" i="1" dirty="0">
                <a:solidFill>
                  <a:schemeClr val="accent4"/>
                </a:solidFill>
              </a:rPr>
              <a:t>15%</a:t>
            </a:r>
          </a:p>
        </p:txBody>
      </p:sp>
      <p:sp>
        <p:nvSpPr>
          <p:cNvPr id="16" name="TextBox 15">
            <a:extLst>
              <a:ext uri="{FF2B5EF4-FFF2-40B4-BE49-F238E27FC236}">
                <a16:creationId xmlns:a16="http://schemas.microsoft.com/office/drawing/2014/main" id="{F5399B15-B0C6-4527-838B-0EB21AC4DCE8}"/>
              </a:ext>
            </a:extLst>
          </p:cNvPr>
          <p:cNvSpPr txBox="1"/>
          <p:nvPr/>
        </p:nvSpPr>
        <p:spPr>
          <a:xfrm>
            <a:off x="6096000" y="4561727"/>
            <a:ext cx="734496" cy="646331"/>
          </a:xfrm>
          <a:prstGeom prst="rect">
            <a:avLst/>
          </a:prstGeom>
          <a:noFill/>
        </p:spPr>
        <p:txBody>
          <a:bodyPr wrap="none" rtlCol="0">
            <a:spAutoFit/>
          </a:bodyPr>
          <a:lstStyle/>
          <a:p>
            <a:r>
              <a:rPr lang="en-US" sz="3600" b="1" i="1" dirty="0">
                <a:solidFill>
                  <a:schemeClr val="accent4"/>
                </a:solidFill>
              </a:rPr>
              <a:t>1%</a:t>
            </a:r>
          </a:p>
        </p:txBody>
      </p:sp>
      <p:sp>
        <p:nvSpPr>
          <p:cNvPr id="25" name="TextBox 24">
            <a:extLst>
              <a:ext uri="{FF2B5EF4-FFF2-40B4-BE49-F238E27FC236}">
                <a16:creationId xmlns:a16="http://schemas.microsoft.com/office/drawing/2014/main" id="{A94E18A4-D5F3-4E58-A15C-D28CB3FBF691}"/>
              </a:ext>
            </a:extLst>
          </p:cNvPr>
          <p:cNvSpPr txBox="1"/>
          <p:nvPr/>
        </p:nvSpPr>
        <p:spPr>
          <a:xfrm>
            <a:off x="6095997" y="5921387"/>
            <a:ext cx="963725" cy="646331"/>
          </a:xfrm>
          <a:prstGeom prst="rect">
            <a:avLst/>
          </a:prstGeom>
          <a:noFill/>
        </p:spPr>
        <p:txBody>
          <a:bodyPr wrap="none" rtlCol="0">
            <a:spAutoFit/>
          </a:bodyPr>
          <a:lstStyle/>
          <a:p>
            <a:r>
              <a:rPr lang="en-US" sz="3600" b="1" i="1" dirty="0">
                <a:solidFill>
                  <a:schemeClr val="accent4"/>
                </a:solidFill>
              </a:rPr>
              <a:t>15%</a:t>
            </a:r>
          </a:p>
        </p:txBody>
      </p:sp>
      <p:sp>
        <p:nvSpPr>
          <p:cNvPr id="27" name="TextBox 26">
            <a:extLst>
              <a:ext uri="{FF2B5EF4-FFF2-40B4-BE49-F238E27FC236}">
                <a16:creationId xmlns:a16="http://schemas.microsoft.com/office/drawing/2014/main" id="{DAF6BA2E-53C7-4004-AFDA-14B01EDF4E5B}"/>
              </a:ext>
            </a:extLst>
          </p:cNvPr>
          <p:cNvSpPr txBox="1"/>
          <p:nvPr/>
        </p:nvSpPr>
        <p:spPr>
          <a:xfrm>
            <a:off x="634093" y="1085258"/>
            <a:ext cx="6792067" cy="461665"/>
          </a:xfrm>
          <a:prstGeom prst="rect">
            <a:avLst/>
          </a:prstGeom>
          <a:noFill/>
        </p:spPr>
        <p:txBody>
          <a:bodyPr wrap="square" rtlCol="0">
            <a:spAutoFit/>
          </a:bodyPr>
          <a:lstStyle/>
          <a:p>
            <a:r>
              <a:rPr lang="en-US" sz="2400" b="1" i="1" dirty="0"/>
              <a:t>Lease Accounting</a:t>
            </a:r>
          </a:p>
        </p:txBody>
      </p:sp>
    </p:spTree>
    <p:extLst>
      <p:ext uri="{BB962C8B-B14F-4D97-AF65-F5344CB8AC3E}">
        <p14:creationId xmlns:p14="http://schemas.microsoft.com/office/powerpoint/2010/main" val="41307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E3A5177-8B39-4726-8537-B005A48F03A2}"/>
              </a:ext>
            </a:extLst>
          </p:cNvPr>
          <p:cNvSpPr/>
          <p:nvPr/>
        </p:nvSpPr>
        <p:spPr>
          <a:xfrm>
            <a:off x="-3" y="1071081"/>
            <a:ext cx="12192000" cy="485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13</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err="1"/>
              <a:t>DiscouNT</a:t>
            </a:r>
            <a:r>
              <a:rPr lang="en-US" dirty="0"/>
              <a:t> RATES</a:t>
            </a:r>
          </a:p>
        </p:txBody>
      </p:sp>
      <p:sp>
        <p:nvSpPr>
          <p:cNvPr id="7" name="Scroll: Vertical 6">
            <a:extLst>
              <a:ext uri="{FF2B5EF4-FFF2-40B4-BE49-F238E27FC236}">
                <a16:creationId xmlns:a16="http://schemas.microsoft.com/office/drawing/2014/main" id="{9ECB0ECA-F304-4A04-9D6F-ABF135F26E14}"/>
              </a:ext>
            </a:extLst>
          </p:cNvPr>
          <p:cNvSpPr/>
          <p:nvPr/>
        </p:nvSpPr>
        <p:spPr>
          <a:xfrm>
            <a:off x="734290" y="1656080"/>
            <a:ext cx="10807470" cy="4665589"/>
          </a:xfrm>
          <a:prstGeom prst="verticalScroll">
            <a:avLst>
              <a:gd name="adj" fmla="val 4468"/>
            </a:avLst>
          </a:prstGeom>
          <a:noFill/>
          <a:ln w="25400" cap="flat" cmpd="sng" algn="ctr">
            <a:solidFill>
              <a:schemeClr val="tx2"/>
            </a:solid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ea typeface="+mn-ea"/>
                <a:cs typeface="+mn-cs"/>
              </a:rPr>
              <a:t>The reported liability for a lease represents all the future payments, discounted to give a current value. The bigger the rate used to determine the discount, the lower the liability. The rules allow a company in some cases to base the discount on the interest rate it would pay on a secured loan—with a perverse effect. As companies with poor credit have to pay high interest rates, they enjoy a bigger discount on their leasing obligations than stronger companies do.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prstClr val="black"/>
              </a:solidFill>
              <a:effectLst/>
              <a:uLnTx/>
              <a:uFillTx/>
              <a:ea typeface="+mn-ea"/>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ea typeface="+mn-ea"/>
                <a:cs typeface="+mn-cs"/>
              </a:rPr>
              <a:t>One beneficiary is J.C. Penney Co. , which reported second-quarter operating-lease liabilities of $1.2 billion. That is based on an 11% discount rate, which is more than double the 4% average for S&amp;P 500 companies, </a:t>
            </a:r>
            <a:r>
              <a:rPr kumimoji="0" lang="en-US" sz="1800" b="0" i="1" u="none" strike="noStrike" kern="0" cap="none" spc="0" normalizeH="0" baseline="0" noProof="0" dirty="0" err="1">
                <a:ln>
                  <a:noFill/>
                </a:ln>
                <a:solidFill>
                  <a:prstClr val="black"/>
                </a:solidFill>
                <a:effectLst/>
                <a:uLnTx/>
                <a:uFillTx/>
                <a:ea typeface="+mn-ea"/>
                <a:cs typeface="+mn-cs"/>
              </a:rPr>
              <a:t>Calcbench</a:t>
            </a:r>
            <a:r>
              <a:rPr kumimoji="0" lang="en-US" sz="1800" b="0" i="1" u="none" strike="noStrike" kern="0" cap="none" spc="0" normalizeH="0" baseline="0" noProof="0" dirty="0">
                <a:ln>
                  <a:noFill/>
                </a:ln>
                <a:solidFill>
                  <a:prstClr val="black"/>
                </a:solidFill>
                <a:effectLst/>
                <a:uLnTx/>
                <a:uFillTx/>
                <a:ea typeface="+mn-ea"/>
                <a:cs typeface="+mn-cs"/>
              </a:rPr>
              <a:t> data show. If Penney had used a 5% rate, its reported lease liability would increase some $400 million, to about $1.6 billion, according to financial technology firm New Constructs.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prstClr val="black"/>
              </a:solidFill>
              <a:effectLst/>
              <a:uLnTx/>
              <a:uFillTx/>
              <a:ea typeface="+mn-ea"/>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ea typeface="+mn-ea"/>
                <a:cs typeface="+mn-cs"/>
              </a:rPr>
              <a:t>“</a:t>
            </a:r>
            <a:r>
              <a:rPr kumimoji="0" lang="en-US" sz="1800" b="1" i="1" u="sng" strike="noStrike" kern="0" cap="none" spc="0" normalizeH="0" baseline="0" noProof="0" dirty="0">
                <a:ln>
                  <a:noFill/>
                </a:ln>
                <a:solidFill>
                  <a:prstClr val="black"/>
                </a:solidFill>
                <a:effectLst/>
                <a:uLnTx/>
                <a:uFillTx/>
                <a:ea typeface="+mn-ea"/>
                <a:cs typeface="+mn-cs"/>
              </a:rPr>
              <a:t>It’s a loophole</a:t>
            </a:r>
            <a:r>
              <a:rPr kumimoji="0" lang="en-US" sz="1800" b="0" i="1" u="none" strike="noStrike" kern="0" cap="none" spc="0" normalizeH="0" baseline="0" noProof="0" dirty="0">
                <a:ln>
                  <a:noFill/>
                </a:ln>
                <a:solidFill>
                  <a:prstClr val="black"/>
                </a:solidFill>
                <a:effectLst/>
                <a:uLnTx/>
                <a:uFillTx/>
                <a:ea typeface="+mn-ea"/>
                <a:cs typeface="+mn-cs"/>
              </a:rPr>
              <a:t>,” said David Trainer, chief executive of New Constructs. “It creates the potential for a pretty significant understatement of liabilities by struggling companies, such as J.C. Penney.”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prstClr val="black"/>
              </a:solidFill>
              <a:effectLst/>
              <a:uLnTx/>
              <a:uFillTx/>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ea typeface="+mn-ea"/>
                <a:cs typeface="+mn-cs"/>
                <a:hlinkClick r:id="rId5"/>
              </a:rPr>
              <a:t>Link</a:t>
            </a:r>
            <a:endParaRPr kumimoji="0" lang="en-US" sz="1800" b="0" i="1" u="none" strike="noStrike" kern="0" cap="none" spc="0" normalizeH="0" baseline="0" noProof="0" dirty="0">
              <a:ln>
                <a:noFill/>
              </a:ln>
              <a:solidFill>
                <a:prstClr val="black"/>
              </a:solidFill>
              <a:effectLst/>
              <a:uLnTx/>
              <a:uFillTx/>
              <a:ea typeface="+mn-ea"/>
              <a:cs typeface="+mn-cs"/>
            </a:endParaRPr>
          </a:p>
        </p:txBody>
      </p:sp>
      <p:sp>
        <p:nvSpPr>
          <p:cNvPr id="12" name="TextBox 11">
            <a:extLst>
              <a:ext uri="{FF2B5EF4-FFF2-40B4-BE49-F238E27FC236}">
                <a16:creationId xmlns:a16="http://schemas.microsoft.com/office/drawing/2014/main" id="{364D3F07-1C18-493B-B793-9E15B8149258}"/>
              </a:ext>
            </a:extLst>
          </p:cNvPr>
          <p:cNvSpPr txBox="1"/>
          <p:nvPr/>
        </p:nvSpPr>
        <p:spPr>
          <a:xfrm>
            <a:off x="634093" y="1085258"/>
            <a:ext cx="10105027" cy="461665"/>
          </a:xfrm>
          <a:prstGeom prst="rect">
            <a:avLst/>
          </a:prstGeom>
          <a:noFill/>
        </p:spPr>
        <p:txBody>
          <a:bodyPr wrap="square" rtlCol="0">
            <a:spAutoFit/>
          </a:bodyPr>
          <a:lstStyle/>
          <a:p>
            <a:r>
              <a:rPr lang="en-US" sz="2400" b="1" i="1" dirty="0"/>
              <a:t>Wall Street Journal “Airlines Get a Break in New Accounting for Leases”</a:t>
            </a:r>
          </a:p>
        </p:txBody>
      </p:sp>
    </p:spTree>
    <p:extLst>
      <p:ext uri="{BB962C8B-B14F-4D97-AF65-F5344CB8AC3E}">
        <p14:creationId xmlns:p14="http://schemas.microsoft.com/office/powerpoint/2010/main" val="242935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14</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err="1"/>
              <a:t>DiscouNT</a:t>
            </a:r>
            <a:r>
              <a:rPr lang="en-US" dirty="0"/>
              <a:t> RATES</a:t>
            </a:r>
          </a:p>
        </p:txBody>
      </p:sp>
      <p:sp>
        <p:nvSpPr>
          <p:cNvPr id="16" name="TextBox 15">
            <a:extLst>
              <a:ext uri="{FF2B5EF4-FFF2-40B4-BE49-F238E27FC236}">
                <a16:creationId xmlns:a16="http://schemas.microsoft.com/office/drawing/2014/main" id="{D3EA5701-401A-4140-8792-0C1332A6AD4E}"/>
              </a:ext>
            </a:extLst>
          </p:cNvPr>
          <p:cNvSpPr txBox="1"/>
          <p:nvPr/>
        </p:nvSpPr>
        <p:spPr>
          <a:xfrm>
            <a:off x="634092" y="1630970"/>
            <a:ext cx="5585554" cy="3477875"/>
          </a:xfrm>
          <a:prstGeom prst="rect">
            <a:avLst/>
          </a:prstGeom>
          <a:noFill/>
        </p:spPr>
        <p:txBody>
          <a:bodyPr wrap="square" rtlCol="0">
            <a:spAutoFit/>
          </a:bodyPr>
          <a:lstStyle/>
          <a:p>
            <a:r>
              <a:rPr lang="en-US" sz="2000" b="1" i="1" dirty="0">
                <a:solidFill>
                  <a:schemeClr val="tx2"/>
                </a:solidFill>
              </a:rPr>
              <a:t>Steps</a:t>
            </a:r>
            <a:endParaRPr lang="en-US" sz="2000" dirty="0"/>
          </a:p>
          <a:p>
            <a:pPr marL="457200" indent="-457200">
              <a:buClr>
                <a:schemeClr val="tx2"/>
              </a:buClr>
              <a:buFont typeface="+mj-lt"/>
              <a:buAutoNum type="arabicPeriod"/>
            </a:pPr>
            <a:r>
              <a:rPr lang="en-US" sz="2000" i="1" dirty="0"/>
              <a:t>Choose a baseline curve</a:t>
            </a:r>
            <a:br>
              <a:rPr lang="en-US" sz="2000" i="1" dirty="0"/>
            </a:br>
            <a:endParaRPr lang="en-US" sz="2000" i="1" dirty="0"/>
          </a:p>
          <a:p>
            <a:pPr marL="457200" indent="-457200">
              <a:buClr>
                <a:schemeClr val="tx2"/>
              </a:buClr>
              <a:buFont typeface="+mj-lt"/>
              <a:buAutoNum type="arabicPeriod"/>
            </a:pPr>
            <a:r>
              <a:rPr lang="en-US" sz="2000" i="1" dirty="0"/>
              <a:t>Identify company-specific observable debt</a:t>
            </a:r>
            <a:br>
              <a:rPr lang="en-US" sz="2000" i="1" dirty="0"/>
            </a:br>
            <a:endParaRPr lang="en-US" sz="2000" i="1" dirty="0"/>
          </a:p>
          <a:p>
            <a:pPr marL="457200" indent="-457200">
              <a:buClr>
                <a:schemeClr val="tx2"/>
              </a:buClr>
              <a:buFont typeface="+mj-lt"/>
              <a:buAutoNum type="arabicPeriod"/>
            </a:pPr>
            <a:r>
              <a:rPr lang="en-US" sz="2000" i="1" dirty="0"/>
              <a:t>Compute a spread </a:t>
            </a:r>
            <a:br>
              <a:rPr lang="en-US" sz="2000" i="1" dirty="0"/>
            </a:br>
            <a:endParaRPr lang="en-US" sz="2000" i="1" dirty="0"/>
          </a:p>
          <a:p>
            <a:pPr marL="457200" indent="-457200">
              <a:buClr>
                <a:schemeClr val="tx2"/>
              </a:buClr>
              <a:buFont typeface="+mj-lt"/>
              <a:buAutoNum type="arabicPeriod"/>
            </a:pPr>
            <a:r>
              <a:rPr lang="en-US" sz="2000" i="1" dirty="0"/>
              <a:t>Lay the spread along the entire baseline curve</a:t>
            </a:r>
            <a:br>
              <a:rPr lang="en-US" sz="2000" i="1" dirty="0"/>
            </a:br>
            <a:endParaRPr lang="en-US" sz="2000" i="1" dirty="0"/>
          </a:p>
          <a:p>
            <a:pPr marL="457200" indent="-457200">
              <a:buClr>
                <a:schemeClr val="tx2"/>
              </a:buClr>
              <a:buFont typeface="+mj-lt"/>
              <a:buAutoNum type="arabicPeriod"/>
            </a:pPr>
            <a:r>
              <a:rPr lang="en-US" sz="2000" i="1" dirty="0"/>
              <a:t>For gaps in the terms, utilize linear interpolation or extrapolation to fill in the gaps</a:t>
            </a:r>
          </a:p>
        </p:txBody>
      </p:sp>
      <p:pic>
        <p:nvPicPr>
          <p:cNvPr id="17" name="Picture 16">
            <a:extLst>
              <a:ext uri="{FF2B5EF4-FFF2-40B4-BE49-F238E27FC236}">
                <a16:creationId xmlns:a16="http://schemas.microsoft.com/office/drawing/2014/main" id="{737861D7-27FD-4993-82CE-4F957A1354D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31959" y="2026566"/>
            <a:ext cx="4925949" cy="3496816"/>
          </a:xfrm>
          <a:prstGeom prst="rect">
            <a:avLst/>
          </a:prstGeom>
        </p:spPr>
      </p:pic>
      <p:grpSp>
        <p:nvGrpSpPr>
          <p:cNvPr id="3" name="Group 2">
            <a:extLst>
              <a:ext uri="{FF2B5EF4-FFF2-40B4-BE49-F238E27FC236}">
                <a16:creationId xmlns:a16="http://schemas.microsoft.com/office/drawing/2014/main" id="{829D0821-99F0-4E48-BA36-033136AB5F53}"/>
              </a:ext>
            </a:extLst>
          </p:cNvPr>
          <p:cNvGrpSpPr/>
          <p:nvPr/>
        </p:nvGrpSpPr>
        <p:grpSpPr>
          <a:xfrm>
            <a:off x="-3" y="1071081"/>
            <a:ext cx="12192000" cy="485367"/>
            <a:chOff x="-3" y="1071081"/>
            <a:chExt cx="12192000" cy="485367"/>
          </a:xfrm>
        </p:grpSpPr>
        <p:sp>
          <p:nvSpPr>
            <p:cNvPr id="11" name="Rectangle 10">
              <a:extLst>
                <a:ext uri="{FF2B5EF4-FFF2-40B4-BE49-F238E27FC236}">
                  <a16:creationId xmlns:a16="http://schemas.microsoft.com/office/drawing/2014/main" id="{0F8AAE88-275A-423B-B31E-CF184240261B}"/>
                </a:ext>
              </a:extLst>
            </p:cNvPr>
            <p:cNvSpPr/>
            <p:nvPr/>
          </p:nvSpPr>
          <p:spPr>
            <a:xfrm>
              <a:off x="-3" y="1071081"/>
              <a:ext cx="12192000" cy="485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06460C-FDCA-4C63-B2B3-DD13C00245D4}"/>
                </a:ext>
              </a:extLst>
            </p:cNvPr>
            <p:cNvSpPr txBox="1"/>
            <p:nvPr/>
          </p:nvSpPr>
          <p:spPr>
            <a:xfrm>
              <a:off x="634091" y="1080687"/>
              <a:ext cx="10105027" cy="461665"/>
            </a:xfrm>
            <a:prstGeom prst="rect">
              <a:avLst/>
            </a:prstGeom>
            <a:noFill/>
          </p:spPr>
          <p:txBody>
            <a:bodyPr wrap="square" rtlCol="0">
              <a:spAutoFit/>
            </a:bodyPr>
            <a:lstStyle/>
            <a:p>
              <a:r>
                <a:rPr lang="en-US" sz="2400" b="1" i="1" dirty="0"/>
                <a:t>Incremental Borrowing Rate: Build a Synthetic Yield Curve</a:t>
              </a:r>
            </a:p>
          </p:txBody>
        </p:sp>
      </p:grpSp>
    </p:spTree>
    <p:extLst>
      <p:ext uri="{BB962C8B-B14F-4D97-AF65-F5344CB8AC3E}">
        <p14:creationId xmlns:p14="http://schemas.microsoft.com/office/powerpoint/2010/main" val="240322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7FEE88-A81E-4DB4-A19F-144D933D2A0A}"/>
              </a:ext>
            </a:extLst>
          </p:cNvPr>
          <p:cNvSpPr/>
          <p:nvPr/>
        </p:nvSpPr>
        <p:spPr>
          <a:xfrm>
            <a:off x="-3" y="1071081"/>
            <a:ext cx="12192000" cy="485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436EE76-8540-411B-9C46-43FC765CC74B}"/>
              </a:ext>
            </a:extLst>
          </p:cNvPr>
          <p:cNvSpPr txBox="1"/>
          <p:nvPr/>
        </p:nvSpPr>
        <p:spPr>
          <a:xfrm>
            <a:off x="634091" y="1080687"/>
            <a:ext cx="10105027" cy="461665"/>
          </a:xfrm>
          <a:prstGeom prst="rect">
            <a:avLst/>
          </a:prstGeom>
          <a:noFill/>
        </p:spPr>
        <p:txBody>
          <a:bodyPr wrap="square" rtlCol="0">
            <a:spAutoFit/>
          </a:bodyPr>
          <a:lstStyle/>
          <a:p>
            <a:r>
              <a:rPr lang="en-US" sz="2400" b="1" i="1" dirty="0"/>
              <a:t>1:  Choose a baseline curve</a:t>
            </a:r>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15</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Build a synthetic yield curve</a:t>
            </a:r>
          </a:p>
        </p:txBody>
      </p:sp>
      <p:sp>
        <p:nvSpPr>
          <p:cNvPr id="7" name="TextBox 6">
            <a:extLst>
              <a:ext uri="{FF2B5EF4-FFF2-40B4-BE49-F238E27FC236}">
                <a16:creationId xmlns:a16="http://schemas.microsoft.com/office/drawing/2014/main" id="{C6419EAC-1C13-42CF-9131-E8D624952CAE}"/>
              </a:ext>
            </a:extLst>
          </p:cNvPr>
          <p:cNvSpPr txBox="1"/>
          <p:nvPr/>
        </p:nvSpPr>
        <p:spPr>
          <a:xfrm>
            <a:off x="634091" y="1678734"/>
            <a:ext cx="5102475" cy="4524315"/>
          </a:xfrm>
          <a:prstGeom prst="rect">
            <a:avLst/>
          </a:prstGeom>
          <a:noFill/>
        </p:spPr>
        <p:txBody>
          <a:bodyPr wrap="square" rtlCol="0">
            <a:spAutoFit/>
          </a:bodyPr>
          <a:lstStyle/>
          <a:p>
            <a:pPr marL="342900" indent="-342900">
              <a:buClr>
                <a:schemeClr val="tx2"/>
              </a:buClr>
              <a:buFont typeface="Wingdings" panose="05000000000000000000" pitchFamily="2" charset="2"/>
              <a:buChar char="Ø"/>
            </a:pPr>
            <a:r>
              <a:rPr lang="en-US" dirty="0"/>
              <a:t>Risk-free rate</a:t>
            </a:r>
          </a:p>
          <a:p>
            <a:pPr marL="800100" lvl="1" indent="-342900">
              <a:buFont typeface="Wingdings" panose="05000000000000000000" pitchFamily="2" charset="2"/>
              <a:buChar char="§"/>
            </a:pPr>
            <a:r>
              <a:rPr lang="en-US" i="1" dirty="0">
                <a:solidFill>
                  <a:schemeClr val="tx2"/>
                </a:solidFill>
                <a:hlinkClick r:id="rId5">
                  <a:extLst>
                    <a:ext uri="{A12FA001-AC4F-418D-AE19-62706E023703}">
                      <ahyp:hlinkClr xmlns:ahyp="http://schemas.microsoft.com/office/drawing/2018/hyperlinkcolor" val="tx"/>
                    </a:ext>
                  </a:extLst>
                </a:hlinkClick>
              </a:rPr>
              <a:t>https://www.treasury.gov/resource-center/data-chart-center/interest-rates/pages/textview.aspx?data=yield</a:t>
            </a:r>
            <a:br>
              <a:rPr lang="en-US" dirty="0"/>
            </a:br>
            <a:endParaRPr lang="en-US" dirty="0"/>
          </a:p>
          <a:p>
            <a:pPr marL="342900" indent="-342900">
              <a:buClr>
                <a:schemeClr val="tx2"/>
              </a:buClr>
              <a:buFont typeface="Wingdings" panose="05000000000000000000" pitchFamily="2" charset="2"/>
              <a:buChar char="Ø"/>
            </a:pPr>
            <a:r>
              <a:rPr lang="en-US" dirty="0"/>
              <a:t>High-quality market corporate bond yield curve</a:t>
            </a:r>
          </a:p>
          <a:p>
            <a:pPr marL="800100" lvl="1" indent="-342900">
              <a:buFont typeface="Wingdings" panose="05000000000000000000" pitchFamily="2" charset="2"/>
              <a:buChar char="§"/>
            </a:pPr>
            <a:r>
              <a:rPr lang="en-US" dirty="0">
                <a:solidFill>
                  <a:schemeClr val="tx2"/>
                </a:solidFill>
                <a:hlinkClick r:id="rId6">
                  <a:extLst>
                    <a:ext uri="{A12FA001-AC4F-418D-AE19-62706E023703}">
                      <ahyp:hlinkClr xmlns:ahyp="http://schemas.microsoft.com/office/drawing/2018/hyperlinkcolor" val="tx"/>
                    </a:ext>
                  </a:extLst>
                </a:hlinkClick>
              </a:rPr>
              <a:t>https://home.treasury.gov/data/treasury-coupon-issues-and-corporate-bond-yield-curve/corporate-bond-yield-curve</a:t>
            </a:r>
            <a:br>
              <a:rPr lang="en-US" dirty="0"/>
            </a:br>
            <a:endParaRPr lang="en-US" dirty="0"/>
          </a:p>
          <a:p>
            <a:pPr marL="342900" indent="-342900">
              <a:buClr>
                <a:schemeClr val="tx2"/>
              </a:buClr>
              <a:buFont typeface="Wingdings" panose="05000000000000000000" pitchFamily="2" charset="2"/>
              <a:buChar char="Ø"/>
            </a:pPr>
            <a:r>
              <a:rPr lang="en-US" dirty="0"/>
              <a:t>Sector/credit-quality specific corporate yield curves</a:t>
            </a:r>
          </a:p>
          <a:p>
            <a:pPr marL="800100" lvl="1" indent="-342900">
              <a:buClr>
                <a:schemeClr val="tx2"/>
              </a:buClr>
              <a:buFont typeface="Wingdings" panose="05000000000000000000" pitchFamily="2" charset="2"/>
              <a:buChar char="§"/>
            </a:pPr>
            <a:r>
              <a:rPr lang="en-US" i="1" dirty="0"/>
              <a:t>Bloomberg</a:t>
            </a:r>
          </a:p>
          <a:p>
            <a:pPr marL="800100" lvl="1" indent="-342900">
              <a:buClr>
                <a:schemeClr val="tx2"/>
              </a:buClr>
              <a:buFont typeface="Wingdings" panose="05000000000000000000" pitchFamily="2" charset="2"/>
              <a:buChar char="§"/>
            </a:pPr>
            <a:r>
              <a:rPr lang="en-US" i="1" dirty="0"/>
              <a:t>Moody’s </a:t>
            </a:r>
          </a:p>
          <a:p>
            <a:pPr marL="800100" lvl="1" indent="-342900">
              <a:buClr>
                <a:schemeClr val="tx2"/>
              </a:buClr>
              <a:buFont typeface="Wingdings" panose="05000000000000000000" pitchFamily="2" charset="2"/>
              <a:buChar char="§"/>
            </a:pPr>
            <a:r>
              <a:rPr lang="en-US" i="1" dirty="0"/>
              <a:t>Fitch’s</a:t>
            </a:r>
          </a:p>
          <a:p>
            <a:pPr marL="800100" lvl="1" indent="-342900">
              <a:buClr>
                <a:schemeClr val="tx2"/>
              </a:buClr>
              <a:buFont typeface="Wingdings" panose="05000000000000000000" pitchFamily="2" charset="2"/>
              <a:buChar char="§"/>
            </a:pPr>
            <a:r>
              <a:rPr lang="en-US" i="1" dirty="0"/>
              <a:t>S&amp;P</a:t>
            </a:r>
          </a:p>
        </p:txBody>
      </p:sp>
      <p:pic>
        <p:nvPicPr>
          <p:cNvPr id="11" name="Picture 10">
            <a:extLst>
              <a:ext uri="{FF2B5EF4-FFF2-40B4-BE49-F238E27FC236}">
                <a16:creationId xmlns:a16="http://schemas.microsoft.com/office/drawing/2014/main" id="{1A75FD72-942D-40E8-80DE-1484F1B87383}"/>
              </a:ext>
            </a:extLst>
          </p:cNvPr>
          <p:cNvPicPr>
            <a:picLocks noChangeAspect="1"/>
          </p:cNvPicPr>
          <p:nvPr/>
        </p:nvPicPr>
        <p:blipFill>
          <a:blip r:embed="rId7"/>
          <a:stretch>
            <a:fillRect/>
          </a:stretch>
        </p:blipFill>
        <p:spPr>
          <a:xfrm>
            <a:off x="6018089" y="1823930"/>
            <a:ext cx="5250648" cy="4262116"/>
          </a:xfrm>
          <a:prstGeom prst="rect">
            <a:avLst/>
          </a:prstGeom>
        </p:spPr>
      </p:pic>
    </p:spTree>
    <p:extLst>
      <p:ext uri="{BB962C8B-B14F-4D97-AF65-F5344CB8AC3E}">
        <p14:creationId xmlns:p14="http://schemas.microsoft.com/office/powerpoint/2010/main" val="308745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7FEE88-A81E-4DB4-A19F-144D933D2A0A}"/>
              </a:ext>
            </a:extLst>
          </p:cNvPr>
          <p:cNvSpPr/>
          <p:nvPr/>
        </p:nvSpPr>
        <p:spPr>
          <a:xfrm>
            <a:off x="-3" y="1071081"/>
            <a:ext cx="12192000" cy="485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436EE76-8540-411B-9C46-43FC765CC74B}"/>
              </a:ext>
            </a:extLst>
          </p:cNvPr>
          <p:cNvSpPr txBox="1"/>
          <p:nvPr/>
        </p:nvSpPr>
        <p:spPr>
          <a:xfrm>
            <a:off x="634091" y="1080687"/>
            <a:ext cx="10105027" cy="461665"/>
          </a:xfrm>
          <a:prstGeom prst="rect">
            <a:avLst/>
          </a:prstGeom>
          <a:noFill/>
        </p:spPr>
        <p:txBody>
          <a:bodyPr wrap="square" rtlCol="0">
            <a:spAutoFit/>
          </a:bodyPr>
          <a:lstStyle/>
          <a:p>
            <a:r>
              <a:rPr lang="en-US" sz="2400" b="1" i="1" dirty="0"/>
              <a:t>2. Identify company-specific observable debt</a:t>
            </a:r>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16</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Build a synthetic yield curve</a:t>
            </a:r>
          </a:p>
        </p:txBody>
      </p:sp>
      <p:sp>
        <p:nvSpPr>
          <p:cNvPr id="7" name="TextBox 6">
            <a:extLst>
              <a:ext uri="{FF2B5EF4-FFF2-40B4-BE49-F238E27FC236}">
                <a16:creationId xmlns:a16="http://schemas.microsoft.com/office/drawing/2014/main" id="{C6419EAC-1C13-42CF-9131-E8D624952CAE}"/>
              </a:ext>
            </a:extLst>
          </p:cNvPr>
          <p:cNvSpPr txBox="1"/>
          <p:nvPr/>
        </p:nvSpPr>
        <p:spPr>
          <a:xfrm>
            <a:off x="634091" y="1678734"/>
            <a:ext cx="6379658" cy="4585871"/>
          </a:xfrm>
          <a:prstGeom prst="rect">
            <a:avLst/>
          </a:prstGeom>
          <a:noFill/>
        </p:spPr>
        <p:txBody>
          <a:bodyPr wrap="square" rtlCol="0">
            <a:spAutoFit/>
          </a:bodyPr>
          <a:lstStyle/>
          <a:p>
            <a:pPr>
              <a:buClr>
                <a:schemeClr val="tx2"/>
              </a:buClr>
            </a:pPr>
            <a:r>
              <a:rPr lang="en-US" sz="2200" b="1" dirty="0">
                <a:solidFill>
                  <a:schemeClr val="tx2"/>
                </a:solidFill>
              </a:rPr>
              <a:t>Primary Considerations:</a:t>
            </a:r>
            <a:endParaRPr lang="en-US" sz="2200" dirty="0"/>
          </a:p>
          <a:p>
            <a:pPr marL="342900" indent="-342900">
              <a:buClr>
                <a:schemeClr val="tx2"/>
              </a:buClr>
              <a:buFont typeface="Wingdings" panose="05000000000000000000" pitchFamily="2" charset="2"/>
              <a:buChar char="Ø"/>
            </a:pPr>
            <a:r>
              <a:rPr lang="en-US" dirty="0"/>
              <a:t>Collateral</a:t>
            </a:r>
          </a:p>
          <a:p>
            <a:pPr marL="800100" lvl="1" indent="-342900">
              <a:buClr>
                <a:schemeClr val="tx2"/>
              </a:buClr>
              <a:buFont typeface="Wingdings" panose="05000000000000000000" pitchFamily="2" charset="2"/>
              <a:buChar char="§"/>
            </a:pPr>
            <a:r>
              <a:rPr lang="en-US" i="1" dirty="0"/>
              <a:t>What’s appropriate? “General assets of the company” is preferred</a:t>
            </a:r>
          </a:p>
          <a:p>
            <a:pPr marL="800100" lvl="1" indent="-342900">
              <a:buClr>
                <a:schemeClr val="tx2"/>
              </a:buClr>
              <a:buFont typeface="Wingdings" panose="05000000000000000000" pitchFamily="2" charset="2"/>
              <a:buChar char="§"/>
            </a:pPr>
            <a:r>
              <a:rPr lang="en-US" i="1" dirty="0"/>
              <a:t>Where the collateral liquidity approximates the leased asset</a:t>
            </a:r>
          </a:p>
          <a:p>
            <a:pPr marL="800100" lvl="1" indent="-342900">
              <a:buClr>
                <a:schemeClr val="tx2"/>
              </a:buClr>
              <a:buFont typeface="Wingdings" panose="05000000000000000000" pitchFamily="2" charset="2"/>
              <a:buChar char="§"/>
            </a:pPr>
            <a:r>
              <a:rPr lang="en-US" i="1" dirty="0"/>
              <a:t>Accounts receivable and cash deposits are considered to overcollateralize the borrowing and are inappropriate</a:t>
            </a:r>
          </a:p>
          <a:p>
            <a:pPr marL="800100" lvl="1" indent="-342900">
              <a:buClr>
                <a:schemeClr val="tx2"/>
              </a:buClr>
              <a:buFont typeface="Wingdings" panose="05000000000000000000" pitchFamily="2" charset="2"/>
              <a:buChar char="§"/>
            </a:pPr>
            <a:r>
              <a:rPr lang="en-US" i="1" dirty="0"/>
              <a:t>Loan-to-value ratio is a good starting point for determining collateral quality</a:t>
            </a:r>
          </a:p>
          <a:p>
            <a:pPr marL="800100" lvl="1" indent="-342900">
              <a:buClr>
                <a:schemeClr val="tx2"/>
              </a:buClr>
              <a:buFont typeface="Wingdings" panose="05000000000000000000" pitchFamily="2" charset="2"/>
              <a:buChar char="§"/>
            </a:pPr>
            <a:r>
              <a:rPr lang="en-US" i="1" dirty="0"/>
              <a:t>Credit enhancements tend to overcollateralize borrowing: letter of credit, personal guarantees, reserve accounts, etc.</a:t>
            </a:r>
          </a:p>
          <a:p>
            <a:pPr marL="342900" indent="-342900">
              <a:buClr>
                <a:schemeClr val="tx2"/>
              </a:buClr>
              <a:buFont typeface="Wingdings" panose="05000000000000000000" pitchFamily="2" charset="2"/>
              <a:buChar char="Ø"/>
            </a:pPr>
            <a:endParaRPr lang="en-US" dirty="0"/>
          </a:p>
          <a:p>
            <a:pPr marL="342900" indent="-342900">
              <a:buClr>
                <a:schemeClr val="tx2"/>
              </a:buClr>
              <a:buFont typeface="Wingdings" panose="05000000000000000000" pitchFamily="2" charset="2"/>
              <a:buChar char="Ø"/>
            </a:pPr>
            <a:r>
              <a:rPr lang="en-US" dirty="0"/>
              <a:t>Consider obtaining current pricing on the debt. If the debt is publicly-traded then it will make sense to utilize the current pricing in the market. </a:t>
            </a:r>
            <a:endParaRPr lang="en-US" i="1" dirty="0"/>
          </a:p>
        </p:txBody>
      </p:sp>
      <p:pic>
        <p:nvPicPr>
          <p:cNvPr id="4" name="Picture 3" descr="Diagram, engineering drawing&#10;&#10;Description automatically generated">
            <a:extLst>
              <a:ext uri="{FF2B5EF4-FFF2-40B4-BE49-F238E27FC236}">
                <a16:creationId xmlns:a16="http://schemas.microsoft.com/office/drawing/2014/main" id="{C674489F-32B2-4141-96FB-C653B58E1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347" y="2479037"/>
            <a:ext cx="4843677" cy="3791287"/>
          </a:xfrm>
          <a:prstGeom prst="rect">
            <a:avLst/>
          </a:prstGeom>
        </p:spPr>
      </p:pic>
    </p:spTree>
    <p:extLst>
      <p:ext uri="{BB962C8B-B14F-4D97-AF65-F5344CB8AC3E}">
        <p14:creationId xmlns:p14="http://schemas.microsoft.com/office/powerpoint/2010/main" val="223865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7FEE88-A81E-4DB4-A19F-144D933D2A0A}"/>
              </a:ext>
            </a:extLst>
          </p:cNvPr>
          <p:cNvSpPr/>
          <p:nvPr/>
        </p:nvSpPr>
        <p:spPr>
          <a:xfrm>
            <a:off x="-3" y="1071081"/>
            <a:ext cx="12192000" cy="485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436EE76-8540-411B-9C46-43FC765CC74B}"/>
              </a:ext>
            </a:extLst>
          </p:cNvPr>
          <p:cNvSpPr txBox="1"/>
          <p:nvPr/>
        </p:nvSpPr>
        <p:spPr>
          <a:xfrm>
            <a:off x="634091" y="1080687"/>
            <a:ext cx="10105027" cy="461665"/>
          </a:xfrm>
          <a:prstGeom prst="rect">
            <a:avLst/>
          </a:prstGeom>
          <a:noFill/>
        </p:spPr>
        <p:txBody>
          <a:bodyPr wrap="square" rtlCol="0">
            <a:spAutoFit/>
          </a:bodyPr>
          <a:lstStyle/>
          <a:p>
            <a:r>
              <a:rPr lang="en-US" sz="2400" b="1" i="1" dirty="0"/>
              <a:t>3. Compute a spread</a:t>
            </a:r>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17</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Build a synthetic yield curve</a:t>
            </a:r>
          </a:p>
        </p:txBody>
      </p:sp>
      <p:sp>
        <p:nvSpPr>
          <p:cNvPr id="7" name="TextBox 6">
            <a:extLst>
              <a:ext uri="{FF2B5EF4-FFF2-40B4-BE49-F238E27FC236}">
                <a16:creationId xmlns:a16="http://schemas.microsoft.com/office/drawing/2014/main" id="{C6419EAC-1C13-42CF-9131-E8D624952CAE}"/>
              </a:ext>
            </a:extLst>
          </p:cNvPr>
          <p:cNvSpPr txBox="1"/>
          <p:nvPr/>
        </p:nvSpPr>
        <p:spPr>
          <a:xfrm>
            <a:off x="634091" y="1566116"/>
            <a:ext cx="4215602" cy="3231654"/>
          </a:xfrm>
          <a:prstGeom prst="rect">
            <a:avLst/>
          </a:prstGeom>
          <a:noFill/>
        </p:spPr>
        <p:txBody>
          <a:bodyPr wrap="square" rtlCol="0">
            <a:spAutoFit/>
          </a:bodyPr>
          <a:lstStyle/>
          <a:p>
            <a:pPr>
              <a:buClr>
                <a:schemeClr val="tx2"/>
              </a:buClr>
            </a:pPr>
            <a:r>
              <a:rPr lang="en-US" sz="2400" b="1" dirty="0">
                <a:solidFill>
                  <a:schemeClr val="tx2"/>
                </a:solidFill>
              </a:rPr>
              <a:t>Primary Considerations:</a:t>
            </a:r>
            <a:endParaRPr lang="en-US" sz="2400" dirty="0"/>
          </a:p>
          <a:p>
            <a:pPr marL="342900" indent="-342900">
              <a:buClr>
                <a:schemeClr val="tx2"/>
              </a:buClr>
              <a:buFont typeface="Wingdings" panose="05000000000000000000" pitchFamily="2" charset="2"/>
              <a:buChar char="Ø"/>
            </a:pPr>
            <a:r>
              <a:rPr lang="en-US" sz="2000" dirty="0"/>
              <a:t>Spread is based on the remaining term of the observable debt, not the original maturity.</a:t>
            </a:r>
          </a:p>
          <a:p>
            <a:pPr marL="342900" indent="-342900">
              <a:buClr>
                <a:schemeClr val="tx2"/>
              </a:buClr>
              <a:buFont typeface="Wingdings" panose="05000000000000000000" pitchFamily="2" charset="2"/>
              <a:buChar char="Ø"/>
            </a:pPr>
            <a:endParaRPr lang="en-US" sz="2000" dirty="0"/>
          </a:p>
          <a:p>
            <a:pPr marL="342900" indent="-342900">
              <a:buClr>
                <a:schemeClr val="tx2"/>
              </a:buClr>
              <a:buFont typeface="Wingdings" panose="05000000000000000000" pitchFamily="2" charset="2"/>
              <a:buChar char="Ø"/>
            </a:pPr>
            <a:r>
              <a:rPr lang="en-US" sz="2000" dirty="0"/>
              <a:t>For example, if </a:t>
            </a:r>
            <a:r>
              <a:rPr lang="en-US" sz="2000"/>
              <a:t>you have </a:t>
            </a:r>
            <a:r>
              <a:rPr lang="en-US" sz="2000" dirty="0"/>
              <a:t>a 10-year secured borrowing and the remaining term when you build the model is 6 years, then you compute your spread off the 6-year yield.</a:t>
            </a:r>
          </a:p>
        </p:txBody>
      </p:sp>
      <p:grpSp>
        <p:nvGrpSpPr>
          <p:cNvPr id="3" name="Group 2">
            <a:extLst>
              <a:ext uri="{FF2B5EF4-FFF2-40B4-BE49-F238E27FC236}">
                <a16:creationId xmlns:a16="http://schemas.microsoft.com/office/drawing/2014/main" id="{C84CD0CA-4BC0-4226-A311-55B7FFA7AD2B}"/>
              </a:ext>
            </a:extLst>
          </p:cNvPr>
          <p:cNvGrpSpPr/>
          <p:nvPr/>
        </p:nvGrpSpPr>
        <p:grpSpPr>
          <a:xfrm>
            <a:off x="5686604" y="1709245"/>
            <a:ext cx="5773412" cy="4182615"/>
            <a:chOff x="5712341" y="1789632"/>
            <a:chExt cx="5773412" cy="4182615"/>
          </a:xfrm>
        </p:grpSpPr>
        <p:pic>
          <p:nvPicPr>
            <p:cNvPr id="11" name="Picture 10">
              <a:extLst>
                <a:ext uri="{FF2B5EF4-FFF2-40B4-BE49-F238E27FC236}">
                  <a16:creationId xmlns:a16="http://schemas.microsoft.com/office/drawing/2014/main" id="{885BF038-7B69-47E8-807B-E30DB3AFFC0B}"/>
                </a:ext>
              </a:extLst>
            </p:cNvPr>
            <p:cNvPicPr>
              <a:picLocks noChangeAspect="1"/>
            </p:cNvPicPr>
            <p:nvPr/>
          </p:nvPicPr>
          <p:blipFill>
            <a:blip r:embed="rId5"/>
            <a:stretch>
              <a:fillRect/>
            </a:stretch>
          </p:blipFill>
          <p:spPr>
            <a:xfrm>
              <a:off x="5712341" y="2015600"/>
              <a:ext cx="5773412" cy="3956647"/>
            </a:xfrm>
            <a:prstGeom prst="rect">
              <a:avLst/>
            </a:prstGeom>
          </p:spPr>
        </p:pic>
        <p:sp>
          <p:nvSpPr>
            <p:cNvPr id="14" name="Right Brace 13">
              <a:extLst>
                <a:ext uri="{FF2B5EF4-FFF2-40B4-BE49-F238E27FC236}">
                  <a16:creationId xmlns:a16="http://schemas.microsoft.com/office/drawing/2014/main" id="{17AD8FBB-3022-47F2-A650-3CD959FC7987}"/>
                </a:ext>
              </a:extLst>
            </p:cNvPr>
            <p:cNvSpPr/>
            <p:nvPr/>
          </p:nvSpPr>
          <p:spPr>
            <a:xfrm>
              <a:off x="8180591" y="2842631"/>
              <a:ext cx="707010" cy="817237"/>
            </a:xfrm>
            <a:prstGeom prst="rightBrace">
              <a:avLst/>
            </a:prstGeom>
            <a:ln w="5715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E74F9BA0-3CA7-46ED-8909-2BFE62401AE6}"/>
                </a:ext>
              </a:extLst>
            </p:cNvPr>
            <p:cNvSpPr/>
            <p:nvPr/>
          </p:nvSpPr>
          <p:spPr>
            <a:xfrm>
              <a:off x="8072183" y="2699943"/>
              <a:ext cx="216817" cy="194326"/>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3FCEF24-C5A4-4996-8717-813254D38DD0}"/>
                </a:ext>
              </a:extLst>
            </p:cNvPr>
            <p:cNvSpPr/>
            <p:nvPr/>
          </p:nvSpPr>
          <p:spPr>
            <a:xfrm>
              <a:off x="8725521" y="3086280"/>
              <a:ext cx="1461155" cy="3299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Spread at 6 year</a:t>
              </a:r>
            </a:p>
          </p:txBody>
        </p:sp>
        <p:sp>
          <p:nvSpPr>
            <p:cNvPr id="17" name="Speech Bubble: Rectangle with Corners Rounded 16">
              <a:extLst>
                <a:ext uri="{FF2B5EF4-FFF2-40B4-BE49-F238E27FC236}">
                  <a16:creationId xmlns:a16="http://schemas.microsoft.com/office/drawing/2014/main" id="{1AC53C5B-52AA-4A94-B44B-CC96E37DDD2D}"/>
                </a:ext>
              </a:extLst>
            </p:cNvPr>
            <p:cNvSpPr/>
            <p:nvPr/>
          </p:nvSpPr>
          <p:spPr>
            <a:xfrm>
              <a:off x="6120836" y="1789632"/>
              <a:ext cx="1225483" cy="451936"/>
            </a:xfrm>
            <a:prstGeom prst="wedgeRoundRectCallout">
              <a:avLst>
                <a:gd name="adj1" fmla="val 116090"/>
                <a:gd name="adj2" fmla="val 1647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Observable debt</a:t>
              </a:r>
            </a:p>
          </p:txBody>
        </p:sp>
      </p:grpSp>
    </p:spTree>
    <p:extLst>
      <p:ext uri="{BB962C8B-B14F-4D97-AF65-F5344CB8AC3E}">
        <p14:creationId xmlns:p14="http://schemas.microsoft.com/office/powerpoint/2010/main" val="269567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7FEE88-A81E-4DB4-A19F-144D933D2A0A}"/>
              </a:ext>
            </a:extLst>
          </p:cNvPr>
          <p:cNvSpPr/>
          <p:nvPr/>
        </p:nvSpPr>
        <p:spPr>
          <a:xfrm>
            <a:off x="-3" y="1071081"/>
            <a:ext cx="12192000" cy="485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436EE76-8540-411B-9C46-43FC765CC74B}"/>
              </a:ext>
            </a:extLst>
          </p:cNvPr>
          <p:cNvSpPr txBox="1"/>
          <p:nvPr/>
        </p:nvSpPr>
        <p:spPr>
          <a:xfrm>
            <a:off x="634091" y="1080687"/>
            <a:ext cx="10105027" cy="461665"/>
          </a:xfrm>
          <a:prstGeom prst="rect">
            <a:avLst/>
          </a:prstGeom>
          <a:noFill/>
        </p:spPr>
        <p:txBody>
          <a:bodyPr wrap="square" rtlCol="0">
            <a:spAutoFit/>
          </a:bodyPr>
          <a:lstStyle/>
          <a:p>
            <a:r>
              <a:rPr lang="en-US" sz="2400" b="1" i="1" dirty="0"/>
              <a:t>4. Lay the spread along the entire baseline curve</a:t>
            </a:r>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18</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Build a synthetic yield curve</a:t>
            </a:r>
          </a:p>
        </p:txBody>
      </p:sp>
      <p:sp>
        <p:nvSpPr>
          <p:cNvPr id="7" name="TextBox 6">
            <a:extLst>
              <a:ext uri="{FF2B5EF4-FFF2-40B4-BE49-F238E27FC236}">
                <a16:creationId xmlns:a16="http://schemas.microsoft.com/office/drawing/2014/main" id="{C6419EAC-1C13-42CF-9131-E8D624952CAE}"/>
              </a:ext>
            </a:extLst>
          </p:cNvPr>
          <p:cNvSpPr txBox="1"/>
          <p:nvPr/>
        </p:nvSpPr>
        <p:spPr>
          <a:xfrm>
            <a:off x="634091" y="1566116"/>
            <a:ext cx="4215602" cy="769441"/>
          </a:xfrm>
          <a:prstGeom prst="rect">
            <a:avLst/>
          </a:prstGeom>
          <a:noFill/>
        </p:spPr>
        <p:txBody>
          <a:bodyPr wrap="square" rtlCol="0">
            <a:spAutoFit/>
          </a:bodyPr>
          <a:lstStyle/>
          <a:p>
            <a:pPr>
              <a:buClr>
                <a:schemeClr val="tx2"/>
              </a:buClr>
            </a:pPr>
            <a:r>
              <a:rPr lang="en-US" sz="2400" b="1" dirty="0">
                <a:solidFill>
                  <a:schemeClr val="tx2"/>
                </a:solidFill>
              </a:rPr>
              <a:t>Primary Considerations:</a:t>
            </a:r>
            <a:endParaRPr lang="en-US" sz="2400" dirty="0"/>
          </a:p>
          <a:p>
            <a:pPr marL="342900" indent="-342900">
              <a:buClr>
                <a:schemeClr val="tx2"/>
              </a:buClr>
              <a:buFont typeface="Wingdings" panose="05000000000000000000" pitchFamily="2" charset="2"/>
              <a:buChar char="Ø"/>
            </a:pPr>
            <a:r>
              <a:rPr lang="en-US" sz="2000" dirty="0"/>
              <a:t>Spread is fixed for all terms</a:t>
            </a:r>
          </a:p>
        </p:txBody>
      </p:sp>
      <p:pic>
        <p:nvPicPr>
          <p:cNvPr id="18" name="Picture 17">
            <a:extLst>
              <a:ext uri="{FF2B5EF4-FFF2-40B4-BE49-F238E27FC236}">
                <a16:creationId xmlns:a16="http://schemas.microsoft.com/office/drawing/2014/main" id="{210FC7A1-7C20-46EA-AE4F-22D4C47E2304}"/>
              </a:ext>
            </a:extLst>
          </p:cNvPr>
          <p:cNvPicPr>
            <a:picLocks noChangeAspect="1"/>
          </p:cNvPicPr>
          <p:nvPr/>
        </p:nvPicPr>
        <p:blipFill>
          <a:blip r:embed="rId5"/>
          <a:stretch>
            <a:fillRect/>
          </a:stretch>
        </p:blipFill>
        <p:spPr>
          <a:xfrm>
            <a:off x="4073377" y="1789632"/>
            <a:ext cx="7281332" cy="3976972"/>
          </a:xfrm>
          <a:prstGeom prst="rect">
            <a:avLst/>
          </a:prstGeom>
        </p:spPr>
      </p:pic>
    </p:spTree>
    <p:extLst>
      <p:ext uri="{BB962C8B-B14F-4D97-AF65-F5344CB8AC3E}">
        <p14:creationId xmlns:p14="http://schemas.microsoft.com/office/powerpoint/2010/main" val="368332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7FEE88-A81E-4DB4-A19F-144D933D2A0A}"/>
              </a:ext>
            </a:extLst>
          </p:cNvPr>
          <p:cNvSpPr/>
          <p:nvPr/>
        </p:nvSpPr>
        <p:spPr>
          <a:xfrm>
            <a:off x="-3" y="1071081"/>
            <a:ext cx="12192000" cy="485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436EE76-8540-411B-9C46-43FC765CC74B}"/>
              </a:ext>
            </a:extLst>
          </p:cNvPr>
          <p:cNvSpPr txBox="1"/>
          <p:nvPr/>
        </p:nvSpPr>
        <p:spPr>
          <a:xfrm>
            <a:off x="634091" y="1100783"/>
            <a:ext cx="10105027" cy="430887"/>
          </a:xfrm>
          <a:prstGeom prst="rect">
            <a:avLst/>
          </a:prstGeom>
          <a:noFill/>
        </p:spPr>
        <p:txBody>
          <a:bodyPr wrap="square" rtlCol="0">
            <a:spAutoFit/>
          </a:bodyPr>
          <a:lstStyle/>
          <a:p>
            <a:r>
              <a:rPr lang="en-US" sz="2200" b="1" i="1" dirty="0"/>
              <a:t>5. For gaps in the terms, utilize linear interpolation or extrapolation to fill in the gaps</a:t>
            </a:r>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19</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Build a synthetic yield curve</a:t>
            </a:r>
          </a:p>
        </p:txBody>
      </p:sp>
      <p:sp>
        <p:nvSpPr>
          <p:cNvPr id="7" name="TextBox 6">
            <a:extLst>
              <a:ext uri="{FF2B5EF4-FFF2-40B4-BE49-F238E27FC236}">
                <a16:creationId xmlns:a16="http://schemas.microsoft.com/office/drawing/2014/main" id="{C6419EAC-1C13-42CF-9131-E8D624952CAE}"/>
              </a:ext>
            </a:extLst>
          </p:cNvPr>
          <p:cNvSpPr txBox="1"/>
          <p:nvPr/>
        </p:nvSpPr>
        <p:spPr>
          <a:xfrm>
            <a:off x="634091" y="1746985"/>
            <a:ext cx="4691535" cy="1477328"/>
          </a:xfrm>
          <a:prstGeom prst="rect">
            <a:avLst/>
          </a:prstGeom>
          <a:noFill/>
        </p:spPr>
        <p:txBody>
          <a:bodyPr wrap="square" rtlCol="0">
            <a:spAutoFit/>
          </a:bodyPr>
          <a:lstStyle/>
          <a:p>
            <a:pPr marL="342900" indent="-342900">
              <a:buClr>
                <a:schemeClr val="tx2"/>
              </a:buClr>
              <a:buFont typeface="Wingdings" panose="05000000000000000000" pitchFamily="2" charset="2"/>
              <a:buChar char="Ø"/>
            </a:pPr>
            <a:r>
              <a:rPr lang="en-US" dirty="0"/>
              <a:t>Excel formulas can be used to do these computations</a:t>
            </a:r>
          </a:p>
          <a:p>
            <a:pPr marL="342900" indent="-342900">
              <a:buClr>
                <a:schemeClr val="tx2"/>
              </a:buClr>
              <a:buFont typeface="Wingdings" panose="05000000000000000000" pitchFamily="2" charset="2"/>
              <a:buChar char="Ø"/>
            </a:pPr>
            <a:endParaRPr lang="en-US" dirty="0"/>
          </a:p>
          <a:p>
            <a:pPr marL="342900" indent="-342900">
              <a:buClr>
                <a:schemeClr val="tx2"/>
              </a:buClr>
              <a:buFont typeface="Wingdings" panose="05000000000000000000" pitchFamily="2" charset="2"/>
              <a:buChar char="Ø"/>
            </a:pPr>
            <a:r>
              <a:rPr lang="en-US" dirty="0"/>
              <a:t>Even better… Excel VBA can do the calculations for you</a:t>
            </a:r>
          </a:p>
        </p:txBody>
      </p:sp>
      <p:pic>
        <p:nvPicPr>
          <p:cNvPr id="14" name="Picture 13">
            <a:extLst>
              <a:ext uri="{FF2B5EF4-FFF2-40B4-BE49-F238E27FC236}">
                <a16:creationId xmlns:a16="http://schemas.microsoft.com/office/drawing/2014/main" id="{CBA1B793-2FCC-4456-8779-D6224D116DFB}"/>
              </a:ext>
            </a:extLst>
          </p:cNvPr>
          <p:cNvPicPr>
            <a:picLocks noChangeAspect="1"/>
          </p:cNvPicPr>
          <p:nvPr/>
        </p:nvPicPr>
        <p:blipFill>
          <a:blip r:embed="rId5"/>
          <a:stretch>
            <a:fillRect/>
          </a:stretch>
        </p:blipFill>
        <p:spPr>
          <a:xfrm>
            <a:off x="6405003" y="3111939"/>
            <a:ext cx="5225424" cy="2959856"/>
          </a:xfrm>
          <a:prstGeom prst="rect">
            <a:avLst/>
          </a:prstGeom>
        </p:spPr>
      </p:pic>
      <p:pic>
        <p:nvPicPr>
          <p:cNvPr id="15" name="Picture 2" descr="Image result for linear extrapolation equation">
            <a:extLst>
              <a:ext uri="{FF2B5EF4-FFF2-40B4-BE49-F238E27FC236}">
                <a16:creationId xmlns:a16="http://schemas.microsoft.com/office/drawing/2014/main" id="{F61F5219-1576-4A43-A09E-C580D4DE50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586" y="3638947"/>
            <a:ext cx="5403984" cy="243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05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DD231B-880E-42FC-8272-A676CE66C2F8}"/>
              </a:ext>
            </a:extLst>
          </p:cNvPr>
          <p:cNvSpPr/>
          <p:nvPr/>
        </p:nvSpPr>
        <p:spPr>
          <a:xfrm>
            <a:off x="1693164" y="1061156"/>
            <a:ext cx="2999416" cy="44452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9C93B3E-F4A3-444D-BC57-E2422D5FF7C7}"/>
              </a:ext>
            </a:extLst>
          </p:cNvPr>
          <p:cNvSpPr>
            <a:spLocks noGrp="1"/>
          </p:cNvSpPr>
          <p:nvPr>
            <p:ph type="sldNum" sz="quarter" idx="10"/>
          </p:nvPr>
        </p:nvSpPr>
        <p:spPr/>
        <p:txBody>
          <a:bodyPr/>
          <a:lstStyle/>
          <a:p>
            <a:fld id="{BDA99C1C-4617-41EE-9964-F78D103AF674}" type="slidenum">
              <a:rPr lang="en-US" smtClean="0"/>
              <a:pPr/>
              <a:t>2</a:t>
            </a:fld>
            <a:endParaRPr lang="en-US" dirty="0"/>
          </a:p>
        </p:txBody>
      </p:sp>
      <p:sp>
        <p:nvSpPr>
          <p:cNvPr id="3" name="Text Placeholder 2">
            <a:extLst>
              <a:ext uri="{FF2B5EF4-FFF2-40B4-BE49-F238E27FC236}">
                <a16:creationId xmlns:a16="http://schemas.microsoft.com/office/drawing/2014/main" id="{F0CAF36F-5D1D-48A4-B75A-0F035A3DA420}"/>
              </a:ext>
            </a:extLst>
          </p:cNvPr>
          <p:cNvSpPr>
            <a:spLocks noGrp="1"/>
          </p:cNvSpPr>
          <p:nvPr>
            <p:ph type="body" sz="quarter" idx="21"/>
          </p:nvPr>
        </p:nvSpPr>
        <p:spPr>
          <a:xfrm>
            <a:off x="1693164" y="1275194"/>
            <a:ext cx="5075756" cy="4064449"/>
          </a:xfrm>
        </p:spPr>
        <p:txBody>
          <a:bodyPr>
            <a:normAutofit fontScale="85000" lnSpcReduction="20000"/>
          </a:bodyPr>
          <a:lstStyle/>
          <a:p>
            <a:pPr marL="0" marR="0" indent="0" algn="l" eaLnBrk="1" fontAlgn="auto" latinLnBrk="0" hangingPunct="1">
              <a:spcBef>
                <a:spcPts val="0"/>
              </a:spcBef>
              <a:spcAft>
                <a:spcPts val="0"/>
              </a:spcAft>
            </a:pPr>
            <a:r>
              <a:rPr lang="en-US" b="1" i="1" u="none" strike="noStrike" dirty="0">
                <a:solidFill>
                  <a:srgbClr val="000000"/>
                </a:solidFill>
                <a:effectLst/>
              </a:rPr>
              <a:t>Overview of Changes</a:t>
            </a:r>
          </a:p>
          <a:p>
            <a:pPr marL="0" marR="0" indent="0" algn="l" eaLnBrk="1" fontAlgn="auto" latinLnBrk="0" hangingPunct="1">
              <a:spcBef>
                <a:spcPts val="0"/>
              </a:spcBef>
              <a:spcAft>
                <a:spcPts val="0"/>
              </a:spcAft>
            </a:pPr>
            <a:endParaRPr lang="en-US" b="0" i="1" u="none" strike="noStrike" dirty="0">
              <a:effectLst/>
            </a:endParaRPr>
          </a:p>
          <a:p>
            <a:pPr marL="0" marR="0" indent="0" algn="l" eaLnBrk="1" fontAlgn="auto" latinLnBrk="0" hangingPunct="1">
              <a:spcBef>
                <a:spcPts val="0"/>
              </a:spcBef>
              <a:spcAft>
                <a:spcPts val="0"/>
              </a:spcAft>
            </a:pPr>
            <a:r>
              <a:rPr lang="en-US" b="1" i="1" u="none" strike="noStrike" dirty="0">
                <a:solidFill>
                  <a:srgbClr val="000000"/>
                </a:solidFill>
                <a:effectLst/>
              </a:rPr>
              <a:t>Computations and Journal Entries</a:t>
            </a:r>
          </a:p>
          <a:p>
            <a:pPr marL="0" marR="0" indent="0" algn="l" eaLnBrk="1" fontAlgn="auto" latinLnBrk="0" hangingPunct="1">
              <a:spcBef>
                <a:spcPts val="0"/>
              </a:spcBef>
              <a:spcAft>
                <a:spcPts val="0"/>
              </a:spcAft>
            </a:pPr>
            <a:endParaRPr lang="en-US" b="0" i="1" u="none" strike="noStrike" dirty="0">
              <a:effectLst/>
            </a:endParaRPr>
          </a:p>
          <a:p>
            <a:pPr marL="0" marR="0" indent="0" algn="l" eaLnBrk="1" fontAlgn="auto" latinLnBrk="0" hangingPunct="1">
              <a:spcBef>
                <a:spcPts val="0"/>
              </a:spcBef>
              <a:spcAft>
                <a:spcPts val="0"/>
              </a:spcAft>
            </a:pPr>
            <a:r>
              <a:rPr lang="en-US" b="1" i="1" u="none" strike="noStrike" dirty="0">
                <a:solidFill>
                  <a:srgbClr val="000000"/>
                </a:solidFill>
                <a:effectLst/>
              </a:rPr>
              <a:t>Transition Journal Entries</a:t>
            </a:r>
          </a:p>
          <a:p>
            <a:pPr marL="0" marR="0" indent="0" algn="l" eaLnBrk="1" fontAlgn="auto" latinLnBrk="0" hangingPunct="1">
              <a:spcBef>
                <a:spcPts val="0"/>
              </a:spcBef>
              <a:spcAft>
                <a:spcPts val="0"/>
              </a:spcAft>
            </a:pPr>
            <a:endParaRPr lang="en-US" b="0" i="1" u="none" strike="noStrike" dirty="0">
              <a:effectLst/>
            </a:endParaRPr>
          </a:p>
          <a:p>
            <a:pPr marL="0" marR="0" indent="0" algn="l" eaLnBrk="1" fontAlgn="auto" latinLnBrk="0" hangingPunct="1">
              <a:spcBef>
                <a:spcPts val="0"/>
              </a:spcBef>
              <a:spcAft>
                <a:spcPts val="0"/>
              </a:spcAft>
            </a:pPr>
            <a:r>
              <a:rPr lang="en-US" b="1" i="1" u="none" strike="noStrike" dirty="0">
                <a:solidFill>
                  <a:srgbClr val="000000"/>
                </a:solidFill>
                <a:effectLst/>
              </a:rPr>
              <a:t>Discount Rates</a:t>
            </a:r>
          </a:p>
          <a:p>
            <a:pPr marL="0" marR="0" indent="0" algn="l" eaLnBrk="1" fontAlgn="auto" latinLnBrk="0" hangingPunct="1">
              <a:spcBef>
                <a:spcPts val="0"/>
              </a:spcBef>
              <a:spcAft>
                <a:spcPts val="0"/>
              </a:spcAft>
            </a:pPr>
            <a:endParaRPr lang="en-US" b="0" i="1" u="none" strike="noStrike" dirty="0">
              <a:effectLst/>
            </a:endParaRPr>
          </a:p>
          <a:p>
            <a:pPr marL="0" marR="0" indent="0" algn="l" eaLnBrk="1" fontAlgn="auto" latinLnBrk="0" hangingPunct="1">
              <a:spcBef>
                <a:spcPts val="0"/>
              </a:spcBef>
              <a:spcAft>
                <a:spcPts val="0"/>
              </a:spcAft>
            </a:pPr>
            <a:r>
              <a:rPr lang="en-US" b="1" i="1" u="none" strike="noStrike" dirty="0">
                <a:solidFill>
                  <a:srgbClr val="000000"/>
                </a:solidFill>
                <a:effectLst/>
              </a:rPr>
              <a:t>Terms</a:t>
            </a:r>
          </a:p>
          <a:p>
            <a:pPr marL="0" marR="0" indent="0" algn="l" eaLnBrk="1" fontAlgn="auto" latinLnBrk="0" hangingPunct="1">
              <a:spcBef>
                <a:spcPts val="0"/>
              </a:spcBef>
              <a:spcAft>
                <a:spcPts val="0"/>
              </a:spcAft>
            </a:pPr>
            <a:endParaRPr lang="en-US" b="0" i="1" u="none" strike="noStrike" dirty="0">
              <a:effectLst/>
            </a:endParaRPr>
          </a:p>
          <a:p>
            <a:pPr marL="0" marR="0" indent="0" algn="l" eaLnBrk="1" fontAlgn="auto" latinLnBrk="0" hangingPunct="1">
              <a:spcBef>
                <a:spcPts val="0"/>
              </a:spcBef>
              <a:spcAft>
                <a:spcPts val="0"/>
              </a:spcAft>
            </a:pPr>
            <a:r>
              <a:rPr lang="en-US" b="1" i="1" u="none" strike="noStrike" dirty="0">
                <a:solidFill>
                  <a:srgbClr val="000000"/>
                </a:solidFill>
                <a:effectLst/>
              </a:rPr>
              <a:t>De Minimis Thresholds</a:t>
            </a:r>
          </a:p>
          <a:p>
            <a:pPr marL="0" marR="0" indent="0" algn="l" eaLnBrk="1" fontAlgn="auto" latinLnBrk="0" hangingPunct="1">
              <a:spcBef>
                <a:spcPts val="0"/>
              </a:spcBef>
              <a:spcAft>
                <a:spcPts val="0"/>
              </a:spcAft>
            </a:pPr>
            <a:endParaRPr lang="en-US" b="0" i="1" u="none" strike="noStrike" dirty="0">
              <a:effectLst/>
            </a:endParaRPr>
          </a:p>
          <a:p>
            <a:pPr marL="0" marR="0" indent="0" algn="l" eaLnBrk="1" fontAlgn="auto" latinLnBrk="0" hangingPunct="1">
              <a:spcBef>
                <a:spcPts val="0"/>
              </a:spcBef>
              <a:spcAft>
                <a:spcPts val="0"/>
              </a:spcAft>
            </a:pPr>
            <a:r>
              <a:rPr lang="en-US" b="1" i="1" u="none" strike="noStrike" dirty="0">
                <a:solidFill>
                  <a:srgbClr val="000000"/>
                </a:solidFill>
                <a:effectLst/>
              </a:rPr>
              <a:t>Portfolio Approach</a:t>
            </a:r>
          </a:p>
          <a:p>
            <a:pPr marL="0" marR="0" indent="0" algn="l" eaLnBrk="1" fontAlgn="auto" latinLnBrk="0" hangingPunct="1">
              <a:spcBef>
                <a:spcPts val="0"/>
              </a:spcBef>
              <a:spcAft>
                <a:spcPts val="0"/>
              </a:spcAft>
            </a:pPr>
            <a:endParaRPr lang="en-US" b="0" i="1" u="none" strike="noStrike" dirty="0">
              <a:effectLst/>
            </a:endParaRPr>
          </a:p>
          <a:p>
            <a:pPr marL="0" marR="0" indent="0" algn="l" eaLnBrk="1" fontAlgn="auto" latinLnBrk="0" hangingPunct="1">
              <a:spcBef>
                <a:spcPts val="0"/>
              </a:spcBef>
              <a:spcAft>
                <a:spcPts val="0"/>
              </a:spcAft>
            </a:pPr>
            <a:r>
              <a:rPr lang="en-US" b="1" i="1" u="none" strike="noStrike" dirty="0">
                <a:solidFill>
                  <a:srgbClr val="000000"/>
                </a:solidFill>
                <a:effectLst/>
              </a:rPr>
              <a:t>Variable Payments</a:t>
            </a:r>
          </a:p>
          <a:p>
            <a:pPr marL="0" marR="0" indent="0" algn="l" eaLnBrk="1" fontAlgn="auto" latinLnBrk="0" hangingPunct="1">
              <a:spcBef>
                <a:spcPts val="0"/>
              </a:spcBef>
              <a:spcAft>
                <a:spcPts val="0"/>
              </a:spcAft>
            </a:pPr>
            <a:endParaRPr lang="en-US" b="0" i="1" u="none" strike="noStrike" dirty="0">
              <a:effectLst/>
            </a:endParaRPr>
          </a:p>
          <a:p>
            <a:pPr marL="0" marR="0" indent="0" algn="l" eaLnBrk="1" fontAlgn="auto" latinLnBrk="0" hangingPunct="1">
              <a:spcBef>
                <a:spcPts val="0"/>
              </a:spcBef>
              <a:spcAft>
                <a:spcPts val="0"/>
              </a:spcAft>
            </a:pPr>
            <a:r>
              <a:rPr lang="en-US" b="1" i="1" u="none" strike="noStrike" dirty="0">
                <a:solidFill>
                  <a:srgbClr val="000000"/>
                </a:solidFill>
                <a:effectLst/>
              </a:rPr>
              <a:t>Non-lease Components</a:t>
            </a:r>
          </a:p>
          <a:p>
            <a:pPr marL="0" marR="0" indent="0" algn="l" eaLnBrk="1" fontAlgn="auto" latinLnBrk="0" hangingPunct="1">
              <a:spcBef>
                <a:spcPts val="0"/>
              </a:spcBef>
              <a:spcAft>
                <a:spcPts val="0"/>
              </a:spcAft>
            </a:pPr>
            <a:endParaRPr lang="en-US" b="0" i="1" u="none" strike="noStrike" dirty="0">
              <a:effectLst/>
            </a:endParaRPr>
          </a:p>
          <a:p>
            <a:pPr marL="0" marR="0" indent="0" algn="l" eaLnBrk="1" fontAlgn="auto" latinLnBrk="0" hangingPunct="1">
              <a:spcBef>
                <a:spcPts val="0"/>
              </a:spcBef>
              <a:spcAft>
                <a:spcPts val="0"/>
              </a:spcAft>
            </a:pPr>
            <a:r>
              <a:rPr lang="en-US" b="1" i="1" u="none" strike="noStrike" dirty="0">
                <a:solidFill>
                  <a:srgbClr val="000000"/>
                </a:solidFill>
                <a:effectLst/>
              </a:rPr>
              <a:t>Embedded Leases</a:t>
            </a:r>
          </a:p>
          <a:p>
            <a:pPr marL="0" marR="0" indent="0" algn="l" eaLnBrk="1" fontAlgn="auto" latinLnBrk="0" hangingPunct="1">
              <a:spcBef>
                <a:spcPts val="0"/>
              </a:spcBef>
              <a:spcAft>
                <a:spcPts val="0"/>
              </a:spcAft>
            </a:pPr>
            <a:endParaRPr lang="en-US" b="0" i="1" u="none" strike="noStrike" dirty="0">
              <a:effectLst/>
            </a:endParaRPr>
          </a:p>
          <a:p>
            <a:pPr marL="0" marR="0" indent="0" algn="l" eaLnBrk="1" fontAlgn="auto" latinLnBrk="0" hangingPunct="1">
              <a:spcBef>
                <a:spcPts val="0"/>
              </a:spcBef>
              <a:spcAft>
                <a:spcPts val="0"/>
              </a:spcAft>
            </a:pPr>
            <a:r>
              <a:rPr lang="en-US" b="1" i="1" u="none" strike="noStrike" dirty="0">
                <a:solidFill>
                  <a:srgbClr val="000000"/>
                </a:solidFill>
                <a:effectLst/>
              </a:rPr>
              <a:t>Practical Expedients</a:t>
            </a:r>
          </a:p>
          <a:p>
            <a:pPr marL="0" marR="0" indent="0" algn="l" eaLnBrk="1" fontAlgn="auto" latinLnBrk="0" hangingPunct="1">
              <a:spcBef>
                <a:spcPts val="0"/>
              </a:spcBef>
              <a:spcAft>
                <a:spcPts val="0"/>
              </a:spcAft>
            </a:pPr>
            <a:endParaRPr lang="en-US" b="1" i="1" dirty="0">
              <a:solidFill>
                <a:srgbClr val="000000"/>
              </a:solidFill>
            </a:endParaRPr>
          </a:p>
          <a:p>
            <a:pPr marL="0" marR="0" indent="0" algn="l" eaLnBrk="1" fontAlgn="auto" latinLnBrk="0" hangingPunct="1">
              <a:spcBef>
                <a:spcPts val="0"/>
              </a:spcBef>
              <a:spcAft>
                <a:spcPts val="0"/>
              </a:spcAft>
            </a:pPr>
            <a:r>
              <a:rPr lang="en-US" b="1" i="1" u="none" strike="noStrike" dirty="0">
                <a:solidFill>
                  <a:srgbClr val="000000"/>
                </a:solidFill>
                <a:effectLst/>
              </a:rPr>
              <a:t>Lender Considerations</a:t>
            </a:r>
            <a:endParaRPr lang="en-US" b="0" i="1" u="none" strike="noStrike" dirty="0">
              <a:effectLst/>
            </a:endParaRPr>
          </a:p>
        </p:txBody>
      </p:sp>
      <p:pic>
        <p:nvPicPr>
          <p:cNvPr id="6" name="Picture Placeholder 5" descr="A picture containing sky, outdoor, road, mountain&#10;&#10;Description automatically generated">
            <a:extLst>
              <a:ext uri="{FF2B5EF4-FFF2-40B4-BE49-F238E27FC236}">
                <a16:creationId xmlns:a16="http://schemas.microsoft.com/office/drawing/2014/main" id="{AF3449A4-8F6E-44D5-8DF4-39B4CBAAFF31}"/>
              </a:ext>
            </a:extLst>
          </p:cNvPr>
          <p:cNvPicPr>
            <a:picLocks noGrp="1" noChangeAspect="1"/>
          </p:cNvPicPr>
          <p:nvPr>
            <p:ph type="pic" sz="quarter" idx="26"/>
          </p:nvPr>
        </p:nvPicPr>
        <p:blipFill rotWithShape="1">
          <a:blip r:embed="rId2">
            <a:extLst>
              <a:ext uri="{28A0092B-C50C-407E-A947-70E740481C1C}">
                <a14:useLocalDpi xmlns:a14="http://schemas.microsoft.com/office/drawing/2010/main" val="0"/>
              </a:ext>
            </a:extLst>
          </a:blip>
          <a:srcRect l="4421" t="35700" r="16032" b="2028"/>
          <a:stretch/>
        </p:blipFill>
        <p:spPr>
          <a:xfrm>
            <a:off x="4819826" y="2176785"/>
            <a:ext cx="7372174" cy="4681214"/>
          </a:xfrm>
        </p:spPr>
      </p:pic>
    </p:spTree>
    <p:extLst>
      <p:ext uri="{BB962C8B-B14F-4D97-AF65-F5344CB8AC3E}">
        <p14:creationId xmlns:p14="http://schemas.microsoft.com/office/powerpoint/2010/main" val="1416903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628A66-DC95-4CDC-9686-8925553A01FF}"/>
              </a:ext>
            </a:extLst>
          </p:cNvPr>
          <p:cNvSpPr/>
          <p:nvPr/>
        </p:nvSpPr>
        <p:spPr>
          <a:xfrm>
            <a:off x="2020708" y="4659186"/>
            <a:ext cx="4209469" cy="16850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20</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TERMS</a:t>
            </a:r>
          </a:p>
        </p:txBody>
      </p:sp>
      <p:sp>
        <p:nvSpPr>
          <p:cNvPr id="11" name="TextBox 10">
            <a:extLst>
              <a:ext uri="{FF2B5EF4-FFF2-40B4-BE49-F238E27FC236}">
                <a16:creationId xmlns:a16="http://schemas.microsoft.com/office/drawing/2014/main" id="{667D65ED-4AD8-4C55-B9B4-3B1B68A372AA}"/>
              </a:ext>
            </a:extLst>
          </p:cNvPr>
          <p:cNvSpPr txBox="1"/>
          <p:nvPr/>
        </p:nvSpPr>
        <p:spPr>
          <a:xfrm>
            <a:off x="2216433" y="4773108"/>
            <a:ext cx="4013744" cy="1477328"/>
          </a:xfrm>
          <a:prstGeom prst="rect">
            <a:avLst/>
          </a:prstGeom>
          <a:noFill/>
        </p:spPr>
        <p:txBody>
          <a:bodyPr wrap="square" rtlCol="0">
            <a:spAutoFit/>
          </a:bodyPr>
          <a:lstStyle/>
          <a:p>
            <a:r>
              <a:rPr lang="en-US" b="1" dirty="0">
                <a:solidFill>
                  <a:prstClr val="black"/>
                </a:solidFill>
              </a:rPr>
              <a:t>What is your intention with the lease? </a:t>
            </a:r>
          </a:p>
          <a:p>
            <a:endParaRPr lang="en-US" b="1" dirty="0">
              <a:solidFill>
                <a:prstClr val="black"/>
              </a:solidFill>
            </a:endParaRPr>
          </a:p>
          <a:p>
            <a:r>
              <a:rPr lang="en-US" b="1" dirty="0">
                <a:solidFill>
                  <a:prstClr val="black"/>
                </a:solidFill>
              </a:rPr>
              <a:t>What are your economic incentives? </a:t>
            </a:r>
          </a:p>
          <a:p>
            <a:endParaRPr lang="en-US" b="1" dirty="0">
              <a:solidFill>
                <a:prstClr val="black"/>
              </a:solidFill>
            </a:endParaRPr>
          </a:p>
          <a:p>
            <a:r>
              <a:rPr lang="en-US" b="1" dirty="0">
                <a:solidFill>
                  <a:prstClr val="black"/>
                </a:solidFill>
              </a:rPr>
              <a:t>But what about month-to-month leases?</a:t>
            </a:r>
          </a:p>
        </p:txBody>
      </p:sp>
      <p:sp>
        <p:nvSpPr>
          <p:cNvPr id="12" name="Flowchart: Multidocument 11">
            <a:extLst>
              <a:ext uri="{FF2B5EF4-FFF2-40B4-BE49-F238E27FC236}">
                <a16:creationId xmlns:a16="http://schemas.microsoft.com/office/drawing/2014/main" id="{E6CB5E76-563A-4577-9E8E-D4D1C8BD120A}"/>
              </a:ext>
            </a:extLst>
          </p:cNvPr>
          <p:cNvSpPr/>
          <p:nvPr/>
        </p:nvSpPr>
        <p:spPr>
          <a:xfrm>
            <a:off x="8064738" y="3561453"/>
            <a:ext cx="2541958" cy="2782810"/>
          </a:xfrm>
          <a:prstGeom prst="flowChartMultidocument">
            <a:avLst/>
          </a:prstGeom>
          <a:ln/>
        </p:spPr>
        <p:style>
          <a:lnRef idx="3">
            <a:schemeClr val="lt1"/>
          </a:lnRef>
          <a:fillRef idx="1">
            <a:schemeClr val="accent3"/>
          </a:fillRef>
          <a:effectRef idx="1">
            <a:schemeClr val="accent3"/>
          </a:effectRef>
          <a:fontRef idx="minor">
            <a:schemeClr val="lt1"/>
          </a:fontRef>
        </p:style>
        <p:txBody>
          <a:bodyPr rtlCol="0" anchor="t"/>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0" cap="none" spc="0" normalizeH="0" baseline="0" noProof="0" dirty="0">
                <a:ln>
                  <a:noFill/>
                </a:ln>
                <a:solidFill>
                  <a:prstClr val="black"/>
                </a:solidFill>
                <a:effectLst/>
                <a:uLnTx/>
                <a:uFillTx/>
                <a:ea typeface="+mn-ea"/>
                <a:cs typeface="+mn-cs"/>
              </a:rPr>
              <a:t>Purchase options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0" cap="none" spc="0" normalizeH="0" baseline="0" noProof="0" dirty="0">
                <a:ln>
                  <a:noFill/>
                </a:ln>
                <a:solidFill>
                  <a:prstClr val="black"/>
                </a:solidFill>
                <a:effectLst/>
                <a:uLnTx/>
                <a:uFillTx/>
                <a:ea typeface="+mn-ea"/>
                <a:cs typeface="+mn-cs"/>
              </a:rPr>
              <a:t>Subleases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0" cap="none" spc="0" normalizeH="0" baseline="0" noProof="0" dirty="0">
                <a:ln>
                  <a:noFill/>
                </a:ln>
                <a:solidFill>
                  <a:prstClr val="black"/>
                </a:solidFill>
                <a:effectLst/>
                <a:uLnTx/>
                <a:uFillTx/>
                <a:ea typeface="+mn-ea"/>
                <a:cs typeface="+mn-cs"/>
              </a:rPr>
              <a:t>Terminations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0" cap="none" spc="0" normalizeH="0" baseline="0" noProof="0" dirty="0">
                <a:ln>
                  <a:noFill/>
                </a:ln>
                <a:solidFill>
                  <a:prstClr val="black"/>
                </a:solidFill>
                <a:effectLst/>
                <a:uLnTx/>
                <a:uFillTx/>
                <a:ea typeface="+mn-ea"/>
                <a:cs typeface="+mn-cs"/>
              </a:rPr>
              <a:t>Integrality of asset</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0" cap="none" spc="0" normalizeH="0" baseline="0" noProof="0" dirty="0">
                <a:ln>
                  <a:noFill/>
                </a:ln>
                <a:solidFill>
                  <a:prstClr val="black"/>
                </a:solidFill>
                <a:effectLst/>
                <a:uLnTx/>
                <a:uFillTx/>
                <a:ea typeface="+mn-ea"/>
                <a:cs typeface="+mn-cs"/>
              </a:rPr>
              <a:t>Costs of returning asset</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0" cap="none" spc="0" normalizeH="0" baseline="0" noProof="0" dirty="0">
                <a:ln>
                  <a:noFill/>
                </a:ln>
                <a:solidFill>
                  <a:prstClr val="black"/>
                </a:solidFill>
                <a:effectLst/>
                <a:uLnTx/>
                <a:uFillTx/>
                <a:ea typeface="+mn-ea"/>
                <a:cs typeface="+mn-cs"/>
              </a:rPr>
              <a:t>Leasehold improvements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0" cap="none" spc="0" normalizeH="0" baseline="0" noProof="0" dirty="0">
                <a:ln>
                  <a:noFill/>
                </a:ln>
                <a:solidFill>
                  <a:prstClr val="black"/>
                </a:solidFill>
                <a:effectLst/>
                <a:uLnTx/>
                <a:uFillTx/>
                <a:ea typeface="+mn-ea"/>
                <a:cs typeface="+mn-cs"/>
              </a:rPr>
              <a:t>Customizations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prstClr val="black"/>
              </a:solidFill>
              <a:effectLst/>
              <a:uLnTx/>
              <a:uFillTx/>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a typeface="+mn-ea"/>
              <a:cs typeface="+mn-cs"/>
            </a:endParaRPr>
          </a:p>
        </p:txBody>
      </p:sp>
      <p:sp>
        <p:nvSpPr>
          <p:cNvPr id="14" name="Rectangle 13">
            <a:extLst>
              <a:ext uri="{FF2B5EF4-FFF2-40B4-BE49-F238E27FC236}">
                <a16:creationId xmlns:a16="http://schemas.microsoft.com/office/drawing/2014/main" id="{23F1C501-6339-4E41-ACBB-DD62BC270F5E}"/>
              </a:ext>
            </a:extLst>
          </p:cNvPr>
          <p:cNvSpPr/>
          <p:nvPr/>
        </p:nvSpPr>
        <p:spPr>
          <a:xfrm>
            <a:off x="-3" y="1081129"/>
            <a:ext cx="12192000" cy="7991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7D8B2EA-5057-421D-8810-F2FBECE4B331}"/>
              </a:ext>
            </a:extLst>
          </p:cNvPr>
          <p:cNvSpPr txBox="1"/>
          <p:nvPr/>
        </p:nvSpPr>
        <p:spPr>
          <a:xfrm>
            <a:off x="634091" y="1090735"/>
            <a:ext cx="10105027" cy="769441"/>
          </a:xfrm>
          <a:prstGeom prst="rect">
            <a:avLst/>
          </a:prstGeom>
          <a:noFill/>
        </p:spPr>
        <p:txBody>
          <a:bodyPr wrap="square" rtlCol="0">
            <a:spAutoFit/>
          </a:bodyPr>
          <a:lstStyle/>
          <a:p>
            <a:r>
              <a:rPr lang="en-US" sz="2200" b="1" i="1" dirty="0"/>
              <a:t>The noncancellable period for which a lessee has the right to use an underlying asset, together with all of the following: </a:t>
            </a:r>
          </a:p>
        </p:txBody>
      </p:sp>
      <p:sp>
        <p:nvSpPr>
          <p:cNvPr id="16" name="TextBox 15">
            <a:extLst>
              <a:ext uri="{FF2B5EF4-FFF2-40B4-BE49-F238E27FC236}">
                <a16:creationId xmlns:a16="http://schemas.microsoft.com/office/drawing/2014/main" id="{3F0F4E38-C3F6-41EB-B186-5C37BF43529D}"/>
              </a:ext>
            </a:extLst>
          </p:cNvPr>
          <p:cNvSpPr txBox="1"/>
          <p:nvPr/>
        </p:nvSpPr>
        <p:spPr>
          <a:xfrm>
            <a:off x="619682" y="1994921"/>
            <a:ext cx="6122762" cy="2585323"/>
          </a:xfrm>
          <a:prstGeom prst="rect">
            <a:avLst/>
          </a:prstGeom>
          <a:noFill/>
        </p:spPr>
        <p:txBody>
          <a:bodyPr wrap="square" rtlCol="0">
            <a:spAutoFit/>
          </a:bodyPr>
          <a:lstStyle/>
          <a:p>
            <a:pPr marL="285750" indent="-285750">
              <a:buClr>
                <a:schemeClr val="tx2"/>
              </a:buClr>
              <a:buFont typeface="Wingdings" panose="05000000000000000000" pitchFamily="2" charset="2"/>
              <a:buChar char="Ø"/>
            </a:pPr>
            <a:r>
              <a:rPr lang="en-US" dirty="0"/>
              <a:t>Periods covered by an option to extend the lease if the lessee is reasonably certain to exercise that option </a:t>
            </a:r>
          </a:p>
          <a:p>
            <a:pPr marL="285750" indent="-285750">
              <a:buClr>
                <a:schemeClr val="tx2"/>
              </a:buClr>
              <a:buFont typeface="Wingdings" panose="05000000000000000000" pitchFamily="2" charset="2"/>
              <a:buChar char="Ø"/>
            </a:pPr>
            <a:endParaRPr lang="en-US" dirty="0"/>
          </a:p>
          <a:p>
            <a:pPr marL="285750" indent="-285750">
              <a:buClr>
                <a:schemeClr val="tx2"/>
              </a:buClr>
              <a:buFont typeface="Wingdings" panose="05000000000000000000" pitchFamily="2" charset="2"/>
              <a:buChar char="Ø"/>
            </a:pPr>
            <a:r>
              <a:rPr lang="en-US" dirty="0"/>
              <a:t>Periods covered by an option to terminate the lease if the lessee is reasonably certain not to exercise that option</a:t>
            </a:r>
          </a:p>
          <a:p>
            <a:pPr marL="285750" indent="-285750">
              <a:buClr>
                <a:schemeClr val="tx2"/>
              </a:buClr>
              <a:buFont typeface="Wingdings" panose="05000000000000000000" pitchFamily="2" charset="2"/>
              <a:buChar char="Ø"/>
            </a:pPr>
            <a:endParaRPr lang="en-US" dirty="0"/>
          </a:p>
          <a:p>
            <a:pPr marL="285750" indent="-285750">
              <a:buClr>
                <a:schemeClr val="tx2"/>
              </a:buClr>
              <a:buFont typeface="Wingdings" panose="05000000000000000000" pitchFamily="2" charset="2"/>
              <a:buChar char="Ø"/>
            </a:pPr>
            <a:r>
              <a:rPr lang="en-US" dirty="0"/>
              <a:t>Periods covered by an option to extend (or not to terminate) the lease in which exercise of the option is controlled by the lessor. </a:t>
            </a:r>
          </a:p>
        </p:txBody>
      </p:sp>
      <p:graphicFrame>
        <p:nvGraphicFramePr>
          <p:cNvPr id="13" name="Diagram 12">
            <a:extLst>
              <a:ext uri="{FF2B5EF4-FFF2-40B4-BE49-F238E27FC236}">
                <a16:creationId xmlns:a16="http://schemas.microsoft.com/office/drawing/2014/main" id="{70EE7A61-2C2B-4B05-86AF-05EA4781FBA6}"/>
              </a:ext>
            </a:extLst>
          </p:cNvPr>
          <p:cNvGraphicFramePr/>
          <p:nvPr>
            <p:extLst>
              <p:ext uri="{D42A27DB-BD31-4B8C-83A1-F6EECF244321}">
                <p14:modId xmlns:p14="http://schemas.microsoft.com/office/powerpoint/2010/main" val="339803008"/>
              </p:ext>
            </p:extLst>
          </p:nvPr>
        </p:nvGraphicFramePr>
        <p:xfrm>
          <a:off x="7165424" y="1557239"/>
          <a:ext cx="4103313" cy="17393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Icon&#10;&#10;Description automatically generated">
            <a:extLst>
              <a:ext uri="{FF2B5EF4-FFF2-40B4-BE49-F238E27FC236}">
                <a16:creationId xmlns:a16="http://schemas.microsoft.com/office/drawing/2014/main" id="{6B3D6647-9F49-43E3-B108-C3BD1A14B9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5741" y="4763060"/>
            <a:ext cx="852214" cy="1477327"/>
          </a:xfrm>
          <a:prstGeom prst="rect">
            <a:avLst/>
          </a:prstGeom>
        </p:spPr>
      </p:pic>
    </p:spTree>
    <p:extLst>
      <p:ext uri="{BB962C8B-B14F-4D97-AF65-F5344CB8AC3E}">
        <p14:creationId xmlns:p14="http://schemas.microsoft.com/office/powerpoint/2010/main" val="326384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21</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DE MINIMIS THRESHOLDS</a:t>
            </a:r>
          </a:p>
        </p:txBody>
      </p:sp>
      <p:sp>
        <p:nvSpPr>
          <p:cNvPr id="6" name="Content Placeholder 3">
            <a:extLst>
              <a:ext uri="{FF2B5EF4-FFF2-40B4-BE49-F238E27FC236}">
                <a16:creationId xmlns:a16="http://schemas.microsoft.com/office/drawing/2014/main" id="{8EEAB80D-C0DF-46EC-9DE7-B11A1220EB32}"/>
              </a:ext>
            </a:extLst>
          </p:cNvPr>
          <p:cNvSpPr txBox="1">
            <a:spLocks/>
          </p:cNvSpPr>
          <p:nvPr/>
        </p:nvSpPr>
        <p:spPr>
          <a:xfrm>
            <a:off x="634092" y="1219588"/>
            <a:ext cx="6346800" cy="4922514"/>
          </a:xfrm>
          <a:prstGeom prst="rect">
            <a:avLst/>
          </a:prstGeom>
        </p:spPr>
        <p:txBody>
          <a:bodyPr>
            <a:normAutofit lnSpcReduction="10000"/>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sz="25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Courier New" panose="02070309020205020404" pitchFamily="49" charset="0"/>
              <a:buChar char="o"/>
              <a:defRPr sz="2500" kern="1200" baseline="0">
                <a:solidFill>
                  <a:schemeClr val="bg1"/>
                </a:solidFill>
                <a:latin typeface="+mn-lt"/>
                <a:ea typeface="+mn-ea"/>
                <a:cs typeface="+mn-cs"/>
              </a:defRPr>
            </a:lvl2pPr>
            <a:lvl3pPr marL="914400" indent="0" algn="l" defTabSz="914400" rtl="0" eaLnBrk="1" latinLnBrk="0" hangingPunct="1">
              <a:lnSpc>
                <a:spcPct val="90000"/>
              </a:lnSpc>
              <a:spcBef>
                <a:spcPts val="500"/>
              </a:spcBef>
              <a:buClr>
                <a:schemeClr val="accent4"/>
              </a:buClr>
              <a:buFont typeface="Wingdings" panose="05000000000000000000" pitchFamily="2" charset="2"/>
              <a:buNone/>
              <a:defRPr sz="25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chemeClr val="accent1"/>
              </a:buClr>
              <a:buFont typeface="Wingdings" panose="05000000000000000000" pitchFamily="2" charset="2"/>
              <a:buChar char="Ø"/>
            </a:pPr>
            <a:r>
              <a:rPr lang="en-US" sz="2800" dirty="0"/>
              <a:t>Low value assets</a:t>
            </a:r>
          </a:p>
          <a:p>
            <a:pPr marL="457200" indent="-457200">
              <a:buClr>
                <a:schemeClr val="accent1"/>
              </a:buClr>
              <a:buFont typeface="Wingdings" panose="05000000000000000000" pitchFamily="2" charset="2"/>
              <a:buChar char="Ø"/>
            </a:pPr>
            <a:endParaRPr lang="en-US" sz="2800" dirty="0"/>
          </a:p>
          <a:p>
            <a:pPr marL="457200" indent="-457200">
              <a:buClr>
                <a:schemeClr val="accent1"/>
              </a:buClr>
              <a:buFont typeface="Wingdings" panose="05000000000000000000" pitchFamily="2" charset="2"/>
              <a:buChar char="Ø"/>
            </a:pPr>
            <a:r>
              <a:rPr lang="en-US" sz="2800" dirty="0"/>
              <a:t>IASB (international standards) bright line of $5,000 (</a:t>
            </a:r>
            <a:r>
              <a:rPr lang="en-US" sz="2800" b="1" dirty="0">
                <a:solidFill>
                  <a:schemeClr val="tx2"/>
                </a:solidFill>
              </a:rPr>
              <a:t>max!</a:t>
            </a:r>
            <a:r>
              <a:rPr lang="en-US" sz="2800" dirty="0"/>
              <a:t>)</a:t>
            </a:r>
          </a:p>
          <a:p>
            <a:pPr marL="457200" indent="-457200">
              <a:buClr>
                <a:schemeClr val="accent1"/>
              </a:buClr>
              <a:buFont typeface="Wingdings" panose="05000000000000000000" pitchFamily="2" charset="2"/>
              <a:buChar char="Ø"/>
            </a:pPr>
            <a:endParaRPr lang="en-US" sz="2800" dirty="0"/>
          </a:p>
          <a:p>
            <a:pPr marL="457200" indent="-457200">
              <a:buClr>
                <a:schemeClr val="accent1"/>
              </a:buClr>
              <a:buFont typeface="Wingdings" panose="05000000000000000000" pitchFamily="2" charset="2"/>
              <a:buChar char="Ø"/>
            </a:pPr>
            <a:r>
              <a:rPr lang="en-US" sz="2800" dirty="0"/>
              <a:t>Consider aligning with PP&amp;E capitalization policy</a:t>
            </a:r>
          </a:p>
          <a:p>
            <a:pPr marL="457200" indent="-457200">
              <a:buClr>
                <a:schemeClr val="accent1"/>
              </a:buClr>
              <a:buFont typeface="Wingdings" panose="05000000000000000000" pitchFamily="2" charset="2"/>
              <a:buChar char="Ø"/>
            </a:pPr>
            <a:endParaRPr lang="en-US" sz="2800" dirty="0"/>
          </a:p>
          <a:p>
            <a:pPr marL="457200" indent="-457200">
              <a:buClr>
                <a:schemeClr val="accent1"/>
              </a:buClr>
              <a:buFont typeface="Wingdings" panose="05000000000000000000" pitchFamily="2" charset="2"/>
              <a:buChar char="Ø"/>
            </a:pPr>
            <a:r>
              <a:rPr lang="en-US" sz="2800" dirty="0"/>
              <a:t>Distinguish between capitalization threshold and what’s material for disclosure purposes</a:t>
            </a:r>
          </a:p>
        </p:txBody>
      </p:sp>
      <p:pic>
        <p:nvPicPr>
          <p:cNvPr id="7" name="Picture 6" descr="A drawing of a person&#10;&#10;Description generated with high confidence">
            <a:extLst>
              <a:ext uri="{FF2B5EF4-FFF2-40B4-BE49-F238E27FC236}">
                <a16:creationId xmlns:a16="http://schemas.microsoft.com/office/drawing/2014/main" id="{B717B357-8980-4666-905D-5A1D317C8A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2533" y="1375489"/>
            <a:ext cx="3764687" cy="4392133"/>
          </a:xfrm>
          <a:prstGeom prst="rect">
            <a:avLst/>
          </a:prstGeom>
        </p:spPr>
      </p:pic>
    </p:spTree>
    <p:extLst>
      <p:ext uri="{BB962C8B-B14F-4D97-AF65-F5344CB8AC3E}">
        <p14:creationId xmlns:p14="http://schemas.microsoft.com/office/powerpoint/2010/main" val="27342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22</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PORTFOLIO APPROACH</a:t>
            </a:r>
          </a:p>
        </p:txBody>
      </p:sp>
      <p:sp>
        <p:nvSpPr>
          <p:cNvPr id="11" name="Speech Bubble: Rectangle with Corners Rounded 10">
            <a:extLst>
              <a:ext uri="{FF2B5EF4-FFF2-40B4-BE49-F238E27FC236}">
                <a16:creationId xmlns:a16="http://schemas.microsoft.com/office/drawing/2014/main" id="{6821324E-94E1-40FA-B4B6-61961DF5F48C}"/>
              </a:ext>
            </a:extLst>
          </p:cNvPr>
          <p:cNvSpPr/>
          <p:nvPr/>
        </p:nvSpPr>
        <p:spPr>
          <a:xfrm>
            <a:off x="1088404" y="5419275"/>
            <a:ext cx="3182112" cy="735711"/>
          </a:xfrm>
          <a:prstGeom prst="wedgeRoundRectCallout">
            <a:avLst>
              <a:gd name="adj1" fmla="val 68823"/>
              <a:gd name="adj2" fmla="val -112299"/>
              <a:gd name="adj3" fmla="val 16667"/>
            </a:avLst>
          </a:prstGeom>
          <a:solidFill>
            <a:schemeClr val="tx2"/>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sng" strike="noStrike" kern="0" cap="none" spc="0" normalizeH="0" baseline="0" noProof="0" dirty="0">
                <a:ln>
                  <a:noFill/>
                </a:ln>
                <a:solidFill>
                  <a:prstClr val="black"/>
                </a:solidFill>
                <a:effectLst/>
                <a:uLnTx/>
                <a:uFillTx/>
                <a:ea typeface="+mn-ea"/>
                <a:cs typeface="+mn-cs"/>
              </a:rPr>
              <a:t>Under this model</a:t>
            </a:r>
            <a:r>
              <a:rPr kumimoji="0" lang="en-US" sz="1600" b="1" i="1" u="none" strike="noStrike" kern="0" cap="none" spc="0" normalizeH="0" baseline="0" noProof="0" dirty="0">
                <a:ln>
                  <a:noFill/>
                </a:ln>
                <a:solidFill>
                  <a:prstClr val="black"/>
                </a:solidFill>
                <a:effectLst/>
                <a:uLnTx/>
                <a:uFillTx/>
                <a:ea typeface="+mn-ea"/>
                <a:cs typeface="+mn-cs"/>
              </a:rPr>
              <a:t>: copier invoices are recorded to expense as incurred. </a:t>
            </a:r>
          </a:p>
        </p:txBody>
      </p:sp>
      <p:sp>
        <p:nvSpPr>
          <p:cNvPr id="17" name="Rectangle 16">
            <a:extLst>
              <a:ext uri="{FF2B5EF4-FFF2-40B4-BE49-F238E27FC236}">
                <a16:creationId xmlns:a16="http://schemas.microsoft.com/office/drawing/2014/main" id="{402B9E60-A50A-420C-91C5-4E6D23B67DF6}"/>
              </a:ext>
            </a:extLst>
          </p:cNvPr>
          <p:cNvSpPr/>
          <p:nvPr/>
        </p:nvSpPr>
        <p:spPr>
          <a:xfrm>
            <a:off x="-3" y="3171180"/>
            <a:ext cx="12192000" cy="5541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TextBox 17">
            <a:extLst>
              <a:ext uri="{FF2B5EF4-FFF2-40B4-BE49-F238E27FC236}">
                <a16:creationId xmlns:a16="http://schemas.microsoft.com/office/drawing/2014/main" id="{D2FFE016-2DBF-49CF-A80F-FCE05AFB7C72}"/>
              </a:ext>
            </a:extLst>
          </p:cNvPr>
          <p:cNvSpPr txBox="1"/>
          <p:nvPr/>
        </p:nvSpPr>
        <p:spPr>
          <a:xfrm>
            <a:off x="634091" y="3180786"/>
            <a:ext cx="10105027" cy="523220"/>
          </a:xfrm>
          <a:prstGeom prst="rect">
            <a:avLst/>
          </a:prstGeom>
          <a:noFill/>
        </p:spPr>
        <p:txBody>
          <a:bodyPr wrap="square" rtlCol="0">
            <a:spAutoFit/>
          </a:bodyPr>
          <a:lstStyle/>
          <a:p>
            <a:r>
              <a:rPr lang="en-US" sz="2800" b="1" i="1" dirty="0"/>
              <a:t>Example:</a:t>
            </a:r>
          </a:p>
        </p:txBody>
      </p:sp>
      <p:sp>
        <p:nvSpPr>
          <p:cNvPr id="19" name="TextBox 18">
            <a:extLst>
              <a:ext uri="{FF2B5EF4-FFF2-40B4-BE49-F238E27FC236}">
                <a16:creationId xmlns:a16="http://schemas.microsoft.com/office/drawing/2014/main" id="{892EB25E-BB74-4E19-93A2-409103CAAF72}"/>
              </a:ext>
            </a:extLst>
          </p:cNvPr>
          <p:cNvSpPr txBox="1"/>
          <p:nvPr/>
        </p:nvSpPr>
        <p:spPr>
          <a:xfrm>
            <a:off x="619681" y="1150863"/>
            <a:ext cx="7378807" cy="1631216"/>
          </a:xfrm>
          <a:prstGeom prst="rect">
            <a:avLst/>
          </a:prstGeom>
          <a:noFill/>
        </p:spPr>
        <p:txBody>
          <a:bodyPr wrap="square" rtlCol="0">
            <a:spAutoFit/>
          </a:bodyPr>
          <a:lstStyle/>
          <a:p>
            <a:pPr marL="285750" indent="-285750">
              <a:buClr>
                <a:schemeClr val="tx2"/>
              </a:buClr>
              <a:buFont typeface="Wingdings" panose="05000000000000000000" pitchFamily="2" charset="2"/>
              <a:buChar char="Ø"/>
            </a:pPr>
            <a:r>
              <a:rPr lang="en-US" sz="2000" dirty="0"/>
              <a:t>Large number of similar leases (i.e. copiers, cell phones)</a:t>
            </a:r>
          </a:p>
          <a:p>
            <a:pPr marL="285750" indent="-285750">
              <a:buClr>
                <a:schemeClr val="tx2"/>
              </a:buClr>
              <a:buFont typeface="Wingdings" panose="05000000000000000000" pitchFamily="2" charset="2"/>
              <a:buChar char="Ø"/>
            </a:pPr>
            <a:endParaRPr lang="en-US" sz="2000" dirty="0"/>
          </a:p>
          <a:p>
            <a:pPr marL="285750" indent="-285750">
              <a:buClr>
                <a:schemeClr val="tx2"/>
              </a:buClr>
              <a:buFont typeface="Wingdings" panose="05000000000000000000" pitchFamily="2" charset="2"/>
              <a:buChar char="Ø"/>
            </a:pPr>
            <a:r>
              <a:rPr lang="en-US" sz="2000" dirty="0"/>
              <a:t>Use of judgment in determining size and composition of portfolio</a:t>
            </a:r>
          </a:p>
          <a:p>
            <a:pPr marL="285750" indent="-285750">
              <a:buClr>
                <a:schemeClr val="tx2"/>
              </a:buClr>
              <a:buFont typeface="Wingdings" panose="05000000000000000000" pitchFamily="2" charset="2"/>
              <a:buChar char="Ø"/>
            </a:pPr>
            <a:endParaRPr lang="en-US" sz="2000" dirty="0"/>
          </a:p>
          <a:p>
            <a:pPr marL="285750" indent="-285750">
              <a:buClr>
                <a:schemeClr val="tx2"/>
              </a:buClr>
              <a:buFont typeface="Wingdings" panose="05000000000000000000" pitchFamily="2" charset="2"/>
              <a:buChar char="Ø"/>
            </a:pPr>
            <a:r>
              <a:rPr lang="en-US" sz="2000" dirty="0"/>
              <a:t>Can be used for discount rates and determination of lease terms</a:t>
            </a:r>
          </a:p>
        </p:txBody>
      </p:sp>
      <p:pic>
        <p:nvPicPr>
          <p:cNvPr id="12" name="Picture 11">
            <a:extLst>
              <a:ext uri="{FF2B5EF4-FFF2-40B4-BE49-F238E27FC236}">
                <a16:creationId xmlns:a16="http://schemas.microsoft.com/office/drawing/2014/main" id="{010D9A92-2A8A-44D9-9AFD-C63F063FEA68}"/>
              </a:ext>
            </a:extLst>
          </p:cNvPr>
          <p:cNvPicPr>
            <a:picLocks noChangeAspect="1"/>
          </p:cNvPicPr>
          <p:nvPr/>
        </p:nvPicPr>
        <p:blipFill>
          <a:blip r:embed="rId5"/>
          <a:stretch>
            <a:fillRect/>
          </a:stretch>
        </p:blipFill>
        <p:spPr>
          <a:xfrm>
            <a:off x="4926176" y="3896786"/>
            <a:ext cx="5045360" cy="2338591"/>
          </a:xfrm>
          <a:prstGeom prst="rect">
            <a:avLst/>
          </a:prstGeom>
          <a:ln w="28575">
            <a:solidFill>
              <a:sysClr val="windowText" lastClr="000000"/>
            </a:solidFill>
          </a:ln>
        </p:spPr>
      </p:pic>
    </p:spTree>
    <p:extLst>
      <p:ext uri="{BB962C8B-B14F-4D97-AF65-F5344CB8AC3E}">
        <p14:creationId xmlns:p14="http://schemas.microsoft.com/office/powerpoint/2010/main" val="294078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5AC43F2-5DD1-43FD-93B2-085A644D0B00}"/>
              </a:ext>
            </a:extLst>
          </p:cNvPr>
          <p:cNvSpPr/>
          <p:nvPr/>
        </p:nvSpPr>
        <p:spPr>
          <a:xfrm>
            <a:off x="-3" y="1101219"/>
            <a:ext cx="12192000" cy="5541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14">
            <a:extLst>
              <a:ext uri="{FF2B5EF4-FFF2-40B4-BE49-F238E27FC236}">
                <a16:creationId xmlns:a16="http://schemas.microsoft.com/office/drawing/2014/main" id="{8F03D8C7-40C1-4DA1-B7C5-B9B820994629}"/>
              </a:ext>
            </a:extLst>
          </p:cNvPr>
          <p:cNvSpPr txBox="1"/>
          <p:nvPr/>
        </p:nvSpPr>
        <p:spPr>
          <a:xfrm>
            <a:off x="634091" y="1110825"/>
            <a:ext cx="10105027" cy="523220"/>
          </a:xfrm>
          <a:prstGeom prst="rect">
            <a:avLst/>
          </a:prstGeom>
          <a:noFill/>
        </p:spPr>
        <p:txBody>
          <a:bodyPr wrap="square" rtlCol="0">
            <a:spAutoFit/>
          </a:bodyPr>
          <a:lstStyle/>
          <a:p>
            <a:r>
              <a:rPr lang="en-US" sz="2800" b="1" i="1" dirty="0"/>
              <a:t>General Rule: Don’t make assumptions when capitalizing</a:t>
            </a:r>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23</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Variable payments</a:t>
            </a:r>
          </a:p>
        </p:txBody>
      </p:sp>
      <p:pic>
        <p:nvPicPr>
          <p:cNvPr id="12" name="Picture 11" descr="A drawing of a cartoon character&#10;&#10;Description generated with high confidence">
            <a:extLst>
              <a:ext uri="{FF2B5EF4-FFF2-40B4-BE49-F238E27FC236}">
                <a16:creationId xmlns:a16="http://schemas.microsoft.com/office/drawing/2014/main" id="{8176831A-2113-43D8-A507-40BD17608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893" y="2638685"/>
            <a:ext cx="2892493" cy="2896943"/>
          </a:xfrm>
          <a:prstGeom prst="rect">
            <a:avLst/>
          </a:prstGeom>
        </p:spPr>
      </p:pic>
      <p:sp>
        <p:nvSpPr>
          <p:cNvPr id="13" name="TextBox 12">
            <a:extLst>
              <a:ext uri="{FF2B5EF4-FFF2-40B4-BE49-F238E27FC236}">
                <a16:creationId xmlns:a16="http://schemas.microsoft.com/office/drawing/2014/main" id="{2F5E6606-8E93-4A67-91DD-E5C0E7B48470}"/>
              </a:ext>
            </a:extLst>
          </p:cNvPr>
          <p:cNvSpPr txBox="1"/>
          <p:nvPr/>
        </p:nvSpPr>
        <p:spPr>
          <a:xfrm>
            <a:off x="634092" y="1690062"/>
            <a:ext cx="6138498" cy="4401205"/>
          </a:xfrm>
          <a:prstGeom prst="rect">
            <a:avLst/>
          </a:prstGeom>
          <a:noFill/>
        </p:spPr>
        <p:txBody>
          <a:bodyPr wrap="square" rtlCol="0">
            <a:spAutoFit/>
          </a:bodyPr>
          <a:lstStyle/>
          <a:p>
            <a:pPr marL="342900" indent="-342900">
              <a:buClr>
                <a:schemeClr val="tx2"/>
              </a:buClr>
              <a:buFont typeface="Wingdings" panose="05000000000000000000" pitchFamily="2" charset="2"/>
              <a:buChar char="Ø"/>
            </a:pPr>
            <a:r>
              <a:rPr lang="en-US" sz="2000" dirty="0"/>
              <a:t>Use prevailing rate/payment at measurement date</a:t>
            </a:r>
          </a:p>
          <a:p>
            <a:pPr marL="285750" indent="-285750">
              <a:buClr>
                <a:schemeClr val="tx2"/>
              </a:buClr>
              <a:buFont typeface="Wingdings" panose="05000000000000000000" pitchFamily="2" charset="2"/>
              <a:buChar char="Ø"/>
            </a:pPr>
            <a:endParaRPr lang="en-US" sz="2000" dirty="0"/>
          </a:p>
          <a:p>
            <a:pPr marL="285750" indent="-285750">
              <a:buClr>
                <a:schemeClr val="tx2"/>
              </a:buClr>
              <a:buFont typeface="Wingdings" panose="05000000000000000000" pitchFamily="2" charset="2"/>
              <a:buChar char="Ø"/>
            </a:pPr>
            <a:r>
              <a:rPr lang="en-US" sz="2000" dirty="0"/>
              <a:t>Rent subject to changes in CPI</a:t>
            </a:r>
          </a:p>
          <a:p>
            <a:pPr marL="800100" lvl="1" indent="-342900">
              <a:buClr>
                <a:schemeClr val="tx2"/>
              </a:buClr>
              <a:buFont typeface="Wingdings" panose="05000000000000000000" pitchFamily="2" charset="2"/>
              <a:buChar char="§"/>
            </a:pPr>
            <a:r>
              <a:rPr lang="en-US" sz="2000" i="1" dirty="0"/>
              <a:t>Use Day 1 Rent Amount and don’t assume increases</a:t>
            </a:r>
          </a:p>
          <a:p>
            <a:pPr marL="800100" lvl="1" indent="-342900">
              <a:buClr>
                <a:schemeClr val="tx2"/>
              </a:buClr>
              <a:buFont typeface="Wingdings" panose="05000000000000000000" pitchFamily="2" charset="2"/>
              <a:buChar char="§"/>
            </a:pPr>
            <a:r>
              <a:rPr lang="en-US" sz="2000" i="1" dirty="0"/>
              <a:t>Payment increases are expensed as incurred</a:t>
            </a:r>
          </a:p>
          <a:p>
            <a:pPr marL="800100" lvl="1" indent="-342900">
              <a:buClr>
                <a:schemeClr val="tx2"/>
              </a:buClr>
              <a:buFont typeface="Wingdings" panose="05000000000000000000" pitchFamily="2" charset="2"/>
              <a:buChar char="§"/>
            </a:pPr>
            <a:endParaRPr lang="en-US" sz="2000" i="1" dirty="0"/>
          </a:p>
          <a:p>
            <a:pPr marL="285750" indent="-285750">
              <a:buClr>
                <a:schemeClr val="tx2"/>
              </a:buClr>
              <a:buFont typeface="Wingdings" panose="05000000000000000000" pitchFamily="2" charset="2"/>
              <a:buChar char="Ø"/>
            </a:pPr>
            <a:r>
              <a:rPr lang="en-US" sz="2000" dirty="0"/>
              <a:t>Rent subject to changes in CPI but will at least increase 1%</a:t>
            </a:r>
          </a:p>
          <a:p>
            <a:pPr marL="800100" lvl="1" indent="-342900">
              <a:buClr>
                <a:schemeClr val="tx2"/>
              </a:buClr>
              <a:buFont typeface="Wingdings" panose="05000000000000000000" pitchFamily="2" charset="2"/>
              <a:buChar char="§"/>
            </a:pPr>
            <a:r>
              <a:rPr lang="en-US" sz="2000" i="1" dirty="0"/>
              <a:t>The 1% is a mechanism that ensures increase</a:t>
            </a:r>
          </a:p>
          <a:p>
            <a:pPr marL="800100" lvl="1" indent="-342900">
              <a:buClr>
                <a:schemeClr val="tx2"/>
              </a:buClr>
              <a:buFont typeface="Wingdings" panose="05000000000000000000" pitchFamily="2" charset="2"/>
              <a:buChar char="§"/>
            </a:pPr>
            <a:r>
              <a:rPr lang="en-US" sz="2000" i="1" dirty="0"/>
              <a:t>The 1% is in-substance a fixed increase and is utilized in capitalization</a:t>
            </a:r>
          </a:p>
          <a:p>
            <a:pPr marL="800100" lvl="1" indent="-342900">
              <a:buClr>
                <a:schemeClr val="tx2"/>
              </a:buClr>
              <a:buFont typeface="Wingdings" panose="05000000000000000000" pitchFamily="2" charset="2"/>
              <a:buChar char="§"/>
            </a:pPr>
            <a:r>
              <a:rPr lang="en-US" sz="2000" i="1" dirty="0"/>
              <a:t>Payment increases beyond 1% are expensed as incurred</a:t>
            </a:r>
          </a:p>
        </p:txBody>
      </p:sp>
    </p:spTree>
    <p:extLst>
      <p:ext uri="{BB962C8B-B14F-4D97-AF65-F5344CB8AC3E}">
        <p14:creationId xmlns:p14="http://schemas.microsoft.com/office/powerpoint/2010/main" val="77054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44674F-8AF5-451F-B1B5-DBEB4B47FBDE}"/>
              </a:ext>
            </a:extLst>
          </p:cNvPr>
          <p:cNvSpPr/>
          <p:nvPr/>
        </p:nvSpPr>
        <p:spPr>
          <a:xfrm>
            <a:off x="-5" y="1109387"/>
            <a:ext cx="12192000" cy="5541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24</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Variable payments</a:t>
            </a:r>
          </a:p>
        </p:txBody>
      </p:sp>
      <p:pic>
        <p:nvPicPr>
          <p:cNvPr id="7" name="Picture 6">
            <a:extLst>
              <a:ext uri="{FF2B5EF4-FFF2-40B4-BE49-F238E27FC236}">
                <a16:creationId xmlns:a16="http://schemas.microsoft.com/office/drawing/2014/main" id="{7E8B48D4-5E3B-4FB6-89E0-187AB55981E6}"/>
              </a:ext>
            </a:extLst>
          </p:cNvPr>
          <p:cNvPicPr>
            <a:picLocks noChangeAspect="1"/>
          </p:cNvPicPr>
          <p:nvPr/>
        </p:nvPicPr>
        <p:blipFill>
          <a:blip r:embed="rId5"/>
          <a:stretch>
            <a:fillRect/>
          </a:stretch>
        </p:blipFill>
        <p:spPr>
          <a:xfrm>
            <a:off x="752588" y="1975234"/>
            <a:ext cx="10602121" cy="3959507"/>
          </a:xfrm>
          <a:prstGeom prst="rect">
            <a:avLst/>
          </a:prstGeom>
        </p:spPr>
      </p:pic>
      <p:sp>
        <p:nvSpPr>
          <p:cNvPr id="12" name="TextBox 11">
            <a:extLst>
              <a:ext uri="{FF2B5EF4-FFF2-40B4-BE49-F238E27FC236}">
                <a16:creationId xmlns:a16="http://schemas.microsoft.com/office/drawing/2014/main" id="{BC758907-0409-4CA2-9FBA-868193D8FD92}"/>
              </a:ext>
            </a:extLst>
          </p:cNvPr>
          <p:cNvSpPr txBox="1"/>
          <p:nvPr/>
        </p:nvSpPr>
        <p:spPr>
          <a:xfrm>
            <a:off x="634089" y="1118993"/>
            <a:ext cx="10105027" cy="523220"/>
          </a:xfrm>
          <a:prstGeom prst="rect">
            <a:avLst/>
          </a:prstGeom>
          <a:noFill/>
        </p:spPr>
        <p:txBody>
          <a:bodyPr wrap="square" rtlCol="0">
            <a:spAutoFit/>
          </a:bodyPr>
          <a:lstStyle/>
          <a:p>
            <a:r>
              <a:rPr lang="en-US" sz="2800" b="1" i="1" dirty="0"/>
              <a:t>CPI Example</a:t>
            </a:r>
          </a:p>
        </p:txBody>
      </p:sp>
    </p:spTree>
    <p:extLst>
      <p:ext uri="{BB962C8B-B14F-4D97-AF65-F5344CB8AC3E}">
        <p14:creationId xmlns:p14="http://schemas.microsoft.com/office/powerpoint/2010/main" val="366428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25</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Non-lease components</a:t>
            </a:r>
          </a:p>
        </p:txBody>
      </p:sp>
      <p:sp>
        <p:nvSpPr>
          <p:cNvPr id="13" name="Rectangle 12">
            <a:extLst>
              <a:ext uri="{FF2B5EF4-FFF2-40B4-BE49-F238E27FC236}">
                <a16:creationId xmlns:a16="http://schemas.microsoft.com/office/drawing/2014/main" id="{9729B0E9-CE65-4BEC-BF47-6EE66574C683}"/>
              </a:ext>
            </a:extLst>
          </p:cNvPr>
          <p:cNvSpPr/>
          <p:nvPr/>
        </p:nvSpPr>
        <p:spPr>
          <a:xfrm>
            <a:off x="-3" y="1068561"/>
            <a:ext cx="12192000" cy="5541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TextBox 13">
            <a:extLst>
              <a:ext uri="{FF2B5EF4-FFF2-40B4-BE49-F238E27FC236}">
                <a16:creationId xmlns:a16="http://schemas.microsoft.com/office/drawing/2014/main" id="{8E161CF0-6FB0-460C-AEA9-C41AE3398775}"/>
              </a:ext>
            </a:extLst>
          </p:cNvPr>
          <p:cNvSpPr txBox="1"/>
          <p:nvPr/>
        </p:nvSpPr>
        <p:spPr>
          <a:xfrm>
            <a:off x="634091" y="1078167"/>
            <a:ext cx="10105027" cy="523220"/>
          </a:xfrm>
          <a:prstGeom prst="rect">
            <a:avLst/>
          </a:prstGeom>
          <a:noFill/>
        </p:spPr>
        <p:txBody>
          <a:bodyPr wrap="square" rtlCol="0">
            <a:spAutoFit/>
          </a:bodyPr>
          <a:lstStyle/>
          <a:p>
            <a:r>
              <a:rPr lang="en-US" sz="2800" b="1" i="1" dirty="0"/>
              <a:t>Examples</a:t>
            </a:r>
          </a:p>
        </p:txBody>
      </p:sp>
      <p:sp>
        <p:nvSpPr>
          <p:cNvPr id="15" name="TextBox 14">
            <a:extLst>
              <a:ext uri="{FF2B5EF4-FFF2-40B4-BE49-F238E27FC236}">
                <a16:creationId xmlns:a16="http://schemas.microsoft.com/office/drawing/2014/main" id="{EB867559-4599-404A-AC06-D30C2D4C6BE9}"/>
              </a:ext>
            </a:extLst>
          </p:cNvPr>
          <p:cNvSpPr txBox="1"/>
          <p:nvPr/>
        </p:nvSpPr>
        <p:spPr>
          <a:xfrm>
            <a:off x="634092" y="1657404"/>
            <a:ext cx="7354876" cy="1785104"/>
          </a:xfrm>
          <a:prstGeom prst="rect">
            <a:avLst/>
          </a:prstGeom>
          <a:noFill/>
        </p:spPr>
        <p:txBody>
          <a:bodyPr wrap="square" rtlCol="0">
            <a:spAutoFit/>
          </a:bodyPr>
          <a:lstStyle/>
          <a:p>
            <a:pPr marL="342900" indent="-342900">
              <a:buClr>
                <a:schemeClr val="tx2"/>
              </a:buClr>
              <a:buFont typeface="Wingdings" panose="05000000000000000000" pitchFamily="2" charset="2"/>
              <a:buChar char="Ø"/>
            </a:pPr>
            <a:r>
              <a:rPr lang="en-US" sz="2200" dirty="0"/>
              <a:t>Minimum consumable purchase requirements</a:t>
            </a:r>
          </a:p>
          <a:p>
            <a:pPr marL="342900" indent="-342900">
              <a:buClr>
                <a:schemeClr val="tx2"/>
              </a:buClr>
              <a:buFont typeface="Wingdings" panose="05000000000000000000" pitchFamily="2" charset="2"/>
              <a:buChar char="Ø"/>
            </a:pPr>
            <a:endParaRPr lang="en-US" sz="2200" dirty="0"/>
          </a:p>
          <a:p>
            <a:pPr marL="342900" indent="-342900">
              <a:buClr>
                <a:schemeClr val="tx2"/>
              </a:buClr>
              <a:buFont typeface="Wingdings" panose="05000000000000000000" pitchFamily="2" charset="2"/>
              <a:buChar char="Ø"/>
            </a:pPr>
            <a:r>
              <a:rPr lang="en-US" sz="2200" dirty="0"/>
              <a:t>Includes service of equipment</a:t>
            </a:r>
          </a:p>
          <a:p>
            <a:pPr marL="342900" indent="-342900">
              <a:buClr>
                <a:schemeClr val="tx2"/>
              </a:buClr>
              <a:buFont typeface="Wingdings" panose="05000000000000000000" pitchFamily="2" charset="2"/>
              <a:buChar char="Ø"/>
            </a:pPr>
            <a:endParaRPr lang="en-US" sz="2200" dirty="0"/>
          </a:p>
          <a:p>
            <a:pPr marL="342900" indent="-342900">
              <a:buClr>
                <a:schemeClr val="tx2"/>
              </a:buClr>
              <a:buFont typeface="Wingdings" panose="05000000000000000000" pitchFamily="2" charset="2"/>
              <a:buChar char="Ø"/>
            </a:pPr>
            <a:r>
              <a:rPr lang="en-US" sz="2200" dirty="0"/>
              <a:t>Common area maintenance included in fixed lease payment</a:t>
            </a:r>
          </a:p>
        </p:txBody>
      </p:sp>
      <p:sp>
        <p:nvSpPr>
          <p:cNvPr id="16" name="Rectangle 15">
            <a:extLst>
              <a:ext uri="{FF2B5EF4-FFF2-40B4-BE49-F238E27FC236}">
                <a16:creationId xmlns:a16="http://schemas.microsoft.com/office/drawing/2014/main" id="{BE4F63C5-7459-43AF-BD76-BDBDD8E3ED52}"/>
              </a:ext>
            </a:extLst>
          </p:cNvPr>
          <p:cNvSpPr/>
          <p:nvPr/>
        </p:nvSpPr>
        <p:spPr>
          <a:xfrm>
            <a:off x="0" y="3502295"/>
            <a:ext cx="12192000" cy="963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TextBox 16">
            <a:extLst>
              <a:ext uri="{FF2B5EF4-FFF2-40B4-BE49-F238E27FC236}">
                <a16:creationId xmlns:a16="http://schemas.microsoft.com/office/drawing/2014/main" id="{F66CB433-3F2A-4692-BAF9-C9E43034F834}"/>
              </a:ext>
            </a:extLst>
          </p:cNvPr>
          <p:cNvSpPr txBox="1"/>
          <p:nvPr/>
        </p:nvSpPr>
        <p:spPr>
          <a:xfrm>
            <a:off x="634094" y="3495572"/>
            <a:ext cx="8221575" cy="954107"/>
          </a:xfrm>
          <a:prstGeom prst="rect">
            <a:avLst/>
          </a:prstGeom>
          <a:noFill/>
        </p:spPr>
        <p:txBody>
          <a:bodyPr wrap="square" rtlCol="0">
            <a:spAutoFit/>
          </a:bodyPr>
          <a:lstStyle/>
          <a:p>
            <a:r>
              <a:rPr lang="en-US" sz="2800" b="1" i="1" dirty="0"/>
              <a:t>Practical expedient to combine non-lease components with lease components as a single component</a:t>
            </a:r>
          </a:p>
        </p:txBody>
      </p:sp>
      <p:sp>
        <p:nvSpPr>
          <p:cNvPr id="18" name="TextBox 17">
            <a:extLst>
              <a:ext uri="{FF2B5EF4-FFF2-40B4-BE49-F238E27FC236}">
                <a16:creationId xmlns:a16="http://schemas.microsoft.com/office/drawing/2014/main" id="{30F7F1F8-0B8D-48B8-94C1-AEA89272E67D}"/>
              </a:ext>
            </a:extLst>
          </p:cNvPr>
          <p:cNvSpPr txBox="1"/>
          <p:nvPr/>
        </p:nvSpPr>
        <p:spPr>
          <a:xfrm>
            <a:off x="634090" y="4581032"/>
            <a:ext cx="10290583" cy="1785104"/>
          </a:xfrm>
          <a:prstGeom prst="rect">
            <a:avLst/>
          </a:prstGeom>
          <a:noFill/>
        </p:spPr>
        <p:txBody>
          <a:bodyPr wrap="square">
            <a:spAutoFit/>
          </a:bodyPr>
          <a:lstStyle/>
          <a:p>
            <a:pPr marL="342900" indent="-342900">
              <a:buClr>
                <a:schemeClr val="tx2"/>
              </a:buClr>
              <a:buFont typeface="Wingdings" panose="05000000000000000000" pitchFamily="2" charset="2"/>
              <a:buChar char="Ø"/>
            </a:pPr>
            <a:r>
              <a:rPr lang="en-US" sz="2200" dirty="0"/>
              <a:t>Why? Ease of capitalizing</a:t>
            </a:r>
          </a:p>
          <a:p>
            <a:pPr marL="342900" indent="-342900">
              <a:buClr>
                <a:schemeClr val="tx2"/>
              </a:buClr>
              <a:buFont typeface="Wingdings" panose="05000000000000000000" pitchFamily="2" charset="2"/>
              <a:buChar char="Ø"/>
            </a:pPr>
            <a:endParaRPr lang="en-US" sz="2200" dirty="0"/>
          </a:p>
          <a:p>
            <a:pPr marL="342900" indent="-342900">
              <a:buClr>
                <a:schemeClr val="tx2"/>
              </a:buClr>
              <a:buFont typeface="Wingdings" panose="05000000000000000000" pitchFamily="2" charset="2"/>
              <a:buChar char="Ø"/>
            </a:pPr>
            <a:r>
              <a:rPr lang="en-US" sz="2200" dirty="0"/>
              <a:t>Must be elected by class of underlying asset</a:t>
            </a:r>
          </a:p>
          <a:p>
            <a:pPr marL="342900" indent="-342900">
              <a:buClr>
                <a:schemeClr val="tx2"/>
              </a:buClr>
              <a:buFont typeface="Wingdings" panose="05000000000000000000" pitchFamily="2" charset="2"/>
              <a:buChar char="Ø"/>
            </a:pPr>
            <a:endParaRPr lang="en-US" sz="2200" dirty="0"/>
          </a:p>
          <a:p>
            <a:pPr marL="342900" indent="-342900">
              <a:buClr>
                <a:schemeClr val="tx2"/>
              </a:buClr>
              <a:buFont typeface="Wingdings" panose="05000000000000000000" pitchFamily="2" charset="2"/>
              <a:buChar char="Ø"/>
            </a:pPr>
            <a:r>
              <a:rPr lang="en-US" sz="2200" dirty="0"/>
              <a:t>Intention is to use this expedient with non-lease components that are insignificant</a:t>
            </a:r>
          </a:p>
        </p:txBody>
      </p:sp>
      <p:pic>
        <p:nvPicPr>
          <p:cNvPr id="5" name="Picture 4" descr="A picture containing LEGO, toy&#10;&#10;Description automatically generated">
            <a:extLst>
              <a:ext uri="{FF2B5EF4-FFF2-40B4-BE49-F238E27FC236}">
                <a16:creationId xmlns:a16="http://schemas.microsoft.com/office/drawing/2014/main" id="{BF8EF157-F794-4CEF-B5B8-B15035FF7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9117" y="1328240"/>
            <a:ext cx="3702642" cy="4075219"/>
          </a:xfrm>
          <a:prstGeom prst="rect">
            <a:avLst/>
          </a:prstGeom>
        </p:spPr>
      </p:pic>
    </p:spTree>
    <p:extLst>
      <p:ext uri="{BB962C8B-B14F-4D97-AF65-F5344CB8AC3E}">
        <p14:creationId xmlns:p14="http://schemas.microsoft.com/office/powerpoint/2010/main" val="279771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26</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Non-lease components</a:t>
            </a:r>
          </a:p>
        </p:txBody>
      </p:sp>
      <p:grpSp>
        <p:nvGrpSpPr>
          <p:cNvPr id="4" name="Group 3">
            <a:extLst>
              <a:ext uri="{FF2B5EF4-FFF2-40B4-BE49-F238E27FC236}">
                <a16:creationId xmlns:a16="http://schemas.microsoft.com/office/drawing/2014/main" id="{154F908D-C050-4C87-AA8A-D3D3450C1542}"/>
              </a:ext>
            </a:extLst>
          </p:cNvPr>
          <p:cNvGrpSpPr/>
          <p:nvPr/>
        </p:nvGrpSpPr>
        <p:grpSpPr>
          <a:xfrm>
            <a:off x="757980" y="2203077"/>
            <a:ext cx="10104928" cy="758792"/>
            <a:chOff x="769901" y="2206815"/>
            <a:chExt cx="7050024" cy="420624"/>
          </a:xfrm>
        </p:grpSpPr>
        <p:sp>
          <p:nvSpPr>
            <p:cNvPr id="7" name="Rectangle 6">
              <a:extLst>
                <a:ext uri="{FF2B5EF4-FFF2-40B4-BE49-F238E27FC236}">
                  <a16:creationId xmlns:a16="http://schemas.microsoft.com/office/drawing/2014/main" id="{173912B9-96C6-4C6B-9D71-5BCCAB06EAED}"/>
                </a:ext>
              </a:extLst>
            </p:cNvPr>
            <p:cNvSpPr/>
            <p:nvPr/>
          </p:nvSpPr>
          <p:spPr>
            <a:xfrm>
              <a:off x="769901" y="2209101"/>
              <a:ext cx="1755648" cy="418338"/>
            </a:xfrm>
            <a:prstGeom prst="rect">
              <a:avLst/>
            </a:prstGeom>
            <a:solidFill>
              <a:schemeClr val="accent1"/>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alibri"/>
                  <a:ea typeface="+mn-ea"/>
                  <a:cs typeface="+mn-cs"/>
                </a:rPr>
                <a:t>Lease Component</a:t>
              </a:r>
            </a:p>
          </p:txBody>
        </p:sp>
        <p:sp>
          <p:nvSpPr>
            <p:cNvPr id="11" name="Rectangle 10">
              <a:extLst>
                <a:ext uri="{FF2B5EF4-FFF2-40B4-BE49-F238E27FC236}">
                  <a16:creationId xmlns:a16="http://schemas.microsoft.com/office/drawing/2014/main" id="{408B71C2-725E-405A-9EF3-A53F05A0B3BF}"/>
                </a:ext>
              </a:extLst>
            </p:cNvPr>
            <p:cNvSpPr/>
            <p:nvPr/>
          </p:nvSpPr>
          <p:spPr>
            <a:xfrm>
              <a:off x="2525549" y="2206815"/>
              <a:ext cx="5294376" cy="418338"/>
            </a:xfrm>
            <a:prstGeom prst="rect">
              <a:avLst/>
            </a:prstGeom>
            <a:solidFill>
              <a:schemeClr val="accent3"/>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alibri"/>
                  <a:ea typeface="+mn-ea"/>
                  <a:cs typeface="+mn-cs"/>
                </a:rPr>
                <a:t>Non-lease Component</a:t>
              </a:r>
            </a:p>
          </p:txBody>
        </p:sp>
      </p:grpSp>
      <p:sp>
        <p:nvSpPr>
          <p:cNvPr id="19" name="Rectangle 18">
            <a:extLst>
              <a:ext uri="{FF2B5EF4-FFF2-40B4-BE49-F238E27FC236}">
                <a16:creationId xmlns:a16="http://schemas.microsoft.com/office/drawing/2014/main" id="{6C985A8E-CF35-4001-B4B2-38FD9331F8F4}"/>
              </a:ext>
            </a:extLst>
          </p:cNvPr>
          <p:cNvSpPr/>
          <p:nvPr/>
        </p:nvSpPr>
        <p:spPr>
          <a:xfrm>
            <a:off x="-3" y="1068561"/>
            <a:ext cx="12192000" cy="5541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TextBox 19">
            <a:extLst>
              <a:ext uri="{FF2B5EF4-FFF2-40B4-BE49-F238E27FC236}">
                <a16:creationId xmlns:a16="http://schemas.microsoft.com/office/drawing/2014/main" id="{254447AF-15F8-4468-BB9E-4F733574DD8B}"/>
              </a:ext>
            </a:extLst>
          </p:cNvPr>
          <p:cNvSpPr txBox="1"/>
          <p:nvPr/>
        </p:nvSpPr>
        <p:spPr>
          <a:xfrm>
            <a:off x="634091" y="1078167"/>
            <a:ext cx="10105027" cy="523220"/>
          </a:xfrm>
          <a:prstGeom prst="rect">
            <a:avLst/>
          </a:prstGeom>
          <a:noFill/>
        </p:spPr>
        <p:txBody>
          <a:bodyPr wrap="square" rtlCol="0">
            <a:spAutoFit/>
          </a:bodyPr>
          <a:lstStyle/>
          <a:p>
            <a:r>
              <a:rPr lang="en-US" sz="2800" b="1" i="1" dirty="0"/>
              <a:t>Service Forward Agreements</a:t>
            </a:r>
          </a:p>
        </p:txBody>
      </p:sp>
      <p:sp>
        <p:nvSpPr>
          <p:cNvPr id="21" name="TextBox 20">
            <a:extLst>
              <a:ext uri="{FF2B5EF4-FFF2-40B4-BE49-F238E27FC236}">
                <a16:creationId xmlns:a16="http://schemas.microsoft.com/office/drawing/2014/main" id="{C4A57B5F-56BB-48DE-BA23-864F3D53AB46}"/>
              </a:ext>
            </a:extLst>
          </p:cNvPr>
          <p:cNvSpPr txBox="1"/>
          <p:nvPr/>
        </p:nvSpPr>
        <p:spPr>
          <a:xfrm>
            <a:off x="634091" y="1657404"/>
            <a:ext cx="10720617" cy="461665"/>
          </a:xfrm>
          <a:prstGeom prst="rect">
            <a:avLst/>
          </a:prstGeom>
          <a:noFill/>
        </p:spPr>
        <p:txBody>
          <a:bodyPr wrap="square" rtlCol="0">
            <a:spAutoFit/>
          </a:bodyPr>
          <a:lstStyle/>
          <a:p>
            <a:pPr>
              <a:buClr>
                <a:schemeClr val="tx2"/>
              </a:buClr>
            </a:pPr>
            <a:r>
              <a:rPr lang="en-US" sz="2400" dirty="0"/>
              <a:t>Don’t elect practical expedient: bifurcate lease component for measurement</a:t>
            </a:r>
          </a:p>
        </p:txBody>
      </p:sp>
      <p:sp>
        <p:nvSpPr>
          <p:cNvPr id="25" name="Rectangle 24">
            <a:extLst>
              <a:ext uri="{FF2B5EF4-FFF2-40B4-BE49-F238E27FC236}">
                <a16:creationId xmlns:a16="http://schemas.microsoft.com/office/drawing/2014/main" id="{BA8468BC-01C6-4671-A30E-C9F5745E1FEA}"/>
              </a:ext>
            </a:extLst>
          </p:cNvPr>
          <p:cNvSpPr/>
          <p:nvPr/>
        </p:nvSpPr>
        <p:spPr>
          <a:xfrm>
            <a:off x="0" y="3208858"/>
            <a:ext cx="12192000" cy="5541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TextBox 25">
            <a:extLst>
              <a:ext uri="{FF2B5EF4-FFF2-40B4-BE49-F238E27FC236}">
                <a16:creationId xmlns:a16="http://schemas.microsoft.com/office/drawing/2014/main" id="{23924FC2-FBD6-4F4C-BF61-73F4E5DC6429}"/>
              </a:ext>
            </a:extLst>
          </p:cNvPr>
          <p:cNvSpPr txBox="1"/>
          <p:nvPr/>
        </p:nvSpPr>
        <p:spPr>
          <a:xfrm>
            <a:off x="634094" y="3218464"/>
            <a:ext cx="10105027" cy="523220"/>
          </a:xfrm>
          <a:prstGeom prst="rect">
            <a:avLst/>
          </a:prstGeom>
          <a:noFill/>
        </p:spPr>
        <p:txBody>
          <a:bodyPr wrap="square" rtlCol="0">
            <a:spAutoFit/>
          </a:bodyPr>
          <a:lstStyle/>
          <a:p>
            <a:r>
              <a:rPr lang="en-US" sz="2800" b="1" i="1" dirty="0"/>
              <a:t>Significant lease component agreements</a:t>
            </a:r>
          </a:p>
        </p:txBody>
      </p:sp>
      <p:sp>
        <p:nvSpPr>
          <p:cNvPr id="27" name="TextBox 26">
            <a:extLst>
              <a:ext uri="{FF2B5EF4-FFF2-40B4-BE49-F238E27FC236}">
                <a16:creationId xmlns:a16="http://schemas.microsoft.com/office/drawing/2014/main" id="{70005F08-0AF9-4B38-ACBE-9347007186B3}"/>
              </a:ext>
            </a:extLst>
          </p:cNvPr>
          <p:cNvSpPr txBox="1"/>
          <p:nvPr/>
        </p:nvSpPr>
        <p:spPr>
          <a:xfrm>
            <a:off x="634094" y="3863017"/>
            <a:ext cx="10720617" cy="461665"/>
          </a:xfrm>
          <a:prstGeom prst="rect">
            <a:avLst/>
          </a:prstGeom>
          <a:noFill/>
        </p:spPr>
        <p:txBody>
          <a:bodyPr wrap="square" rtlCol="0">
            <a:spAutoFit/>
          </a:bodyPr>
          <a:lstStyle/>
          <a:p>
            <a:pPr>
              <a:buClr>
                <a:schemeClr val="tx2"/>
              </a:buClr>
            </a:pPr>
            <a:r>
              <a:rPr lang="en-US" sz="2400" dirty="0"/>
              <a:t>Elect practical expedient: combine components for measurement</a:t>
            </a:r>
          </a:p>
        </p:txBody>
      </p:sp>
      <p:grpSp>
        <p:nvGrpSpPr>
          <p:cNvPr id="30" name="Group 29">
            <a:extLst>
              <a:ext uri="{FF2B5EF4-FFF2-40B4-BE49-F238E27FC236}">
                <a16:creationId xmlns:a16="http://schemas.microsoft.com/office/drawing/2014/main" id="{97ADE8E2-2463-4AD2-B1E2-FA7F81528CE8}"/>
              </a:ext>
            </a:extLst>
          </p:cNvPr>
          <p:cNvGrpSpPr/>
          <p:nvPr/>
        </p:nvGrpSpPr>
        <p:grpSpPr>
          <a:xfrm>
            <a:off x="757980" y="4445078"/>
            <a:ext cx="10104928" cy="758792"/>
            <a:chOff x="769901" y="2206815"/>
            <a:chExt cx="7050024" cy="420624"/>
          </a:xfrm>
        </p:grpSpPr>
        <p:sp>
          <p:nvSpPr>
            <p:cNvPr id="31" name="Rectangle 30">
              <a:extLst>
                <a:ext uri="{FF2B5EF4-FFF2-40B4-BE49-F238E27FC236}">
                  <a16:creationId xmlns:a16="http://schemas.microsoft.com/office/drawing/2014/main" id="{F7CDF221-976B-4533-9B46-0D33A0640B6E}"/>
                </a:ext>
              </a:extLst>
            </p:cNvPr>
            <p:cNvSpPr/>
            <p:nvPr/>
          </p:nvSpPr>
          <p:spPr>
            <a:xfrm>
              <a:off x="769901" y="2209101"/>
              <a:ext cx="5406480" cy="418338"/>
            </a:xfrm>
            <a:prstGeom prst="rect">
              <a:avLst/>
            </a:prstGeom>
            <a:solidFill>
              <a:schemeClr val="accent1"/>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alibri"/>
                  <a:ea typeface="+mn-ea"/>
                  <a:cs typeface="+mn-cs"/>
                </a:rPr>
                <a:t>Lease Component</a:t>
              </a:r>
            </a:p>
          </p:txBody>
        </p:sp>
        <p:sp>
          <p:nvSpPr>
            <p:cNvPr id="32" name="Rectangle 31">
              <a:extLst>
                <a:ext uri="{FF2B5EF4-FFF2-40B4-BE49-F238E27FC236}">
                  <a16:creationId xmlns:a16="http://schemas.microsoft.com/office/drawing/2014/main" id="{CF0C163F-0CDD-4442-A729-1D3E81EC942E}"/>
                </a:ext>
              </a:extLst>
            </p:cNvPr>
            <p:cNvSpPr/>
            <p:nvPr/>
          </p:nvSpPr>
          <p:spPr>
            <a:xfrm>
              <a:off x="6176381" y="2206815"/>
              <a:ext cx="1643544" cy="418338"/>
            </a:xfrm>
            <a:prstGeom prst="rect">
              <a:avLst/>
            </a:prstGeom>
            <a:solidFill>
              <a:schemeClr val="accent3"/>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alibri"/>
                  <a:ea typeface="+mn-ea"/>
                  <a:cs typeface="+mn-cs"/>
                </a:rPr>
                <a:t>Non-lease Component</a:t>
              </a:r>
            </a:p>
          </p:txBody>
        </p:sp>
      </p:grpSp>
      <p:sp>
        <p:nvSpPr>
          <p:cNvPr id="33" name="Explosion: 14 Points 32">
            <a:extLst>
              <a:ext uri="{FF2B5EF4-FFF2-40B4-BE49-F238E27FC236}">
                <a16:creationId xmlns:a16="http://schemas.microsoft.com/office/drawing/2014/main" id="{F30A4AAD-BBC8-447C-8156-A830D8E55A26}"/>
              </a:ext>
            </a:extLst>
          </p:cNvPr>
          <p:cNvSpPr/>
          <p:nvPr/>
        </p:nvSpPr>
        <p:spPr>
          <a:xfrm>
            <a:off x="4458817" y="5296746"/>
            <a:ext cx="3274359" cy="1190061"/>
          </a:xfrm>
          <a:prstGeom prst="irregularSeal2">
            <a:avLst/>
          </a:prstGeom>
          <a:solidFill>
            <a:schemeClr val="tx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ea typeface="+mn-ea"/>
                <a:cs typeface="+mn-cs"/>
              </a:rPr>
              <a:t>Consider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i="1" kern="0" dirty="0">
                <a:solidFill>
                  <a:prstClr val="white"/>
                </a:solidFill>
              </a:rPr>
              <a:t>Classification!</a:t>
            </a:r>
            <a:endParaRPr kumimoji="0" lang="en-US" sz="1600" b="1" i="1" u="none" strike="noStrike" kern="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404948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1674AD-E34A-4BD4-A38E-631B7A22D7F8}"/>
              </a:ext>
            </a:extLst>
          </p:cNvPr>
          <p:cNvSpPr/>
          <p:nvPr/>
        </p:nvSpPr>
        <p:spPr>
          <a:xfrm>
            <a:off x="-3" y="2309533"/>
            <a:ext cx="12192000" cy="5541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27</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Embedded leases</a:t>
            </a:r>
          </a:p>
        </p:txBody>
      </p:sp>
      <p:sp>
        <p:nvSpPr>
          <p:cNvPr id="14" name="Flowchart: Multidocument 13">
            <a:extLst>
              <a:ext uri="{FF2B5EF4-FFF2-40B4-BE49-F238E27FC236}">
                <a16:creationId xmlns:a16="http://schemas.microsoft.com/office/drawing/2014/main" id="{A43BCDD8-E22F-4BF8-860D-B7DCDBB47E38}"/>
              </a:ext>
            </a:extLst>
          </p:cNvPr>
          <p:cNvSpPr/>
          <p:nvPr/>
        </p:nvSpPr>
        <p:spPr>
          <a:xfrm>
            <a:off x="8660534" y="782808"/>
            <a:ext cx="3193273" cy="3989563"/>
          </a:xfrm>
          <a:prstGeom prst="flowChartMultidocument">
            <a:avLst/>
          </a:prstGeom>
          <a:solidFill>
            <a:schemeClr val="accent3"/>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prstClr val="black"/>
                </a:solidFill>
                <a:effectLst/>
                <a:uLnTx/>
                <a:uFillTx/>
                <a:ea typeface="+mn-ea"/>
                <a:cs typeface="+mn-cs"/>
              </a:rPr>
              <a:t>Examples: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ea typeface="+mn-ea"/>
                <a:cs typeface="+mn-cs"/>
              </a:rPr>
              <a:t>Service agreements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ea typeface="+mn-ea"/>
                <a:cs typeface="+mn-cs"/>
              </a:rPr>
              <a:t>Advertising agreements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ea typeface="+mn-ea"/>
                <a:cs typeface="+mn-cs"/>
              </a:rPr>
              <a:t>Transportation agreements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ea typeface="+mn-ea"/>
                <a:cs typeface="+mn-cs"/>
              </a:rPr>
              <a:t>IT agreements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ea typeface="+mn-ea"/>
                <a:cs typeface="+mn-cs"/>
              </a:rPr>
              <a:t>Data storage agreements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ea typeface="+mn-ea"/>
                <a:cs typeface="+mn-cs"/>
              </a:rPr>
              <a:t>Supply contracts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ea typeface="+mn-ea"/>
                <a:cs typeface="+mn-cs"/>
              </a:rPr>
              <a:t>Lab equipment</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ea typeface="+mn-ea"/>
                <a:cs typeface="+mn-cs"/>
              </a:rPr>
              <a:t>ER equipment</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ea typeface="+mn-ea"/>
                <a:cs typeface="+mn-cs"/>
              </a:rPr>
              <a:t>Other medical equipment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a typeface="+mn-ea"/>
              <a:cs typeface="+mn-cs"/>
            </a:endParaRPr>
          </a:p>
        </p:txBody>
      </p:sp>
      <p:sp>
        <p:nvSpPr>
          <p:cNvPr id="15" name="Rectangle: Diagonal Corners Rounded 14">
            <a:extLst>
              <a:ext uri="{FF2B5EF4-FFF2-40B4-BE49-F238E27FC236}">
                <a16:creationId xmlns:a16="http://schemas.microsoft.com/office/drawing/2014/main" id="{D9AE5155-AC24-4512-9109-F7BFE9282CDA}"/>
              </a:ext>
            </a:extLst>
          </p:cNvPr>
          <p:cNvSpPr/>
          <p:nvPr/>
        </p:nvSpPr>
        <p:spPr>
          <a:xfrm>
            <a:off x="8113198" y="5578106"/>
            <a:ext cx="3799332" cy="994172"/>
          </a:xfrm>
          <a:prstGeom prst="round2DiagRect">
            <a:avLst/>
          </a:prstGeom>
          <a:solidFill>
            <a:schemeClr val="tx2"/>
          </a:solidFill>
          <a:ln w="25400" cap="flat" cmpd="sng" algn="ctr">
            <a:solidFill>
              <a:srgbClr val="4BAC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solidFill>
                  <a:prstClr val="white"/>
                </a:solidFill>
                <a:effectLst/>
                <a:uLnTx/>
                <a:uFillTx/>
                <a:ea typeface="+mn-ea"/>
                <a:cs typeface="+mn-cs"/>
              </a:rPr>
              <a:t>Measurement requires the separation of the lease component from the non-lease components</a:t>
            </a:r>
          </a:p>
        </p:txBody>
      </p:sp>
      <p:pic>
        <p:nvPicPr>
          <p:cNvPr id="16" name="Picture 15">
            <a:extLst>
              <a:ext uri="{FF2B5EF4-FFF2-40B4-BE49-F238E27FC236}">
                <a16:creationId xmlns:a16="http://schemas.microsoft.com/office/drawing/2014/main" id="{1480F155-0BAF-4B51-A187-E7BAC9DAEF7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092911" y="4533725"/>
            <a:ext cx="1760896" cy="994173"/>
          </a:xfrm>
          <a:prstGeom prst="rect">
            <a:avLst/>
          </a:prstGeom>
        </p:spPr>
      </p:pic>
      <p:sp>
        <p:nvSpPr>
          <p:cNvPr id="12" name="TextBox 11">
            <a:extLst>
              <a:ext uri="{FF2B5EF4-FFF2-40B4-BE49-F238E27FC236}">
                <a16:creationId xmlns:a16="http://schemas.microsoft.com/office/drawing/2014/main" id="{8ADE3722-FEDF-4F29-BE54-48E0232CCEF6}"/>
              </a:ext>
            </a:extLst>
          </p:cNvPr>
          <p:cNvSpPr txBox="1"/>
          <p:nvPr/>
        </p:nvSpPr>
        <p:spPr>
          <a:xfrm>
            <a:off x="634091" y="2319139"/>
            <a:ext cx="10105027" cy="523220"/>
          </a:xfrm>
          <a:prstGeom prst="rect">
            <a:avLst/>
          </a:prstGeom>
          <a:noFill/>
        </p:spPr>
        <p:txBody>
          <a:bodyPr wrap="square" rtlCol="0">
            <a:spAutoFit/>
          </a:bodyPr>
          <a:lstStyle/>
          <a:p>
            <a:r>
              <a:rPr lang="en-US" sz="2800" b="1" i="1" dirty="0"/>
              <a:t>Review Considerations</a:t>
            </a:r>
          </a:p>
        </p:txBody>
      </p:sp>
      <p:sp>
        <p:nvSpPr>
          <p:cNvPr id="17" name="TextBox 16">
            <a:extLst>
              <a:ext uri="{FF2B5EF4-FFF2-40B4-BE49-F238E27FC236}">
                <a16:creationId xmlns:a16="http://schemas.microsoft.com/office/drawing/2014/main" id="{2D016A9D-818E-4959-8CED-8C4DAB104A88}"/>
              </a:ext>
            </a:extLst>
          </p:cNvPr>
          <p:cNvSpPr txBox="1"/>
          <p:nvPr/>
        </p:nvSpPr>
        <p:spPr>
          <a:xfrm>
            <a:off x="634092" y="1134886"/>
            <a:ext cx="7354876" cy="1015663"/>
          </a:xfrm>
          <a:prstGeom prst="rect">
            <a:avLst/>
          </a:prstGeom>
          <a:noFill/>
        </p:spPr>
        <p:txBody>
          <a:bodyPr wrap="square" rtlCol="0">
            <a:spAutoFit/>
          </a:bodyPr>
          <a:lstStyle/>
          <a:p>
            <a:pPr marL="342900" indent="-342900">
              <a:buClr>
                <a:schemeClr val="tx2"/>
              </a:buClr>
              <a:buFont typeface="Wingdings" panose="05000000000000000000" pitchFamily="2" charset="2"/>
              <a:buChar char="Ø"/>
            </a:pPr>
            <a:r>
              <a:rPr lang="en-US" sz="2000" dirty="0"/>
              <a:t>“Embedded Lease” is not a GAAP term</a:t>
            </a:r>
          </a:p>
          <a:p>
            <a:pPr marL="342900" indent="-342900">
              <a:buClr>
                <a:schemeClr val="tx2"/>
              </a:buClr>
              <a:buFont typeface="Wingdings" panose="05000000000000000000" pitchFamily="2" charset="2"/>
              <a:buChar char="Ø"/>
            </a:pPr>
            <a:endParaRPr lang="en-US" sz="2000" dirty="0"/>
          </a:p>
          <a:p>
            <a:pPr marL="342900" indent="-342900">
              <a:buClr>
                <a:schemeClr val="tx2"/>
              </a:buClr>
              <a:buFont typeface="Wingdings" panose="05000000000000000000" pitchFamily="2" charset="2"/>
              <a:buChar char="Ø"/>
            </a:pPr>
            <a:r>
              <a:rPr lang="en-US" sz="2000" dirty="0"/>
              <a:t>Any Agreement that ISN’T Labeled “Lease Agreement” is in Scope</a:t>
            </a:r>
          </a:p>
        </p:txBody>
      </p:sp>
      <p:sp>
        <p:nvSpPr>
          <p:cNvPr id="18" name="TextBox 17">
            <a:extLst>
              <a:ext uri="{FF2B5EF4-FFF2-40B4-BE49-F238E27FC236}">
                <a16:creationId xmlns:a16="http://schemas.microsoft.com/office/drawing/2014/main" id="{EFF073F9-9EFB-40C6-BBE4-8AA1345B9208}"/>
              </a:ext>
            </a:extLst>
          </p:cNvPr>
          <p:cNvSpPr txBox="1"/>
          <p:nvPr/>
        </p:nvSpPr>
        <p:spPr>
          <a:xfrm>
            <a:off x="634092" y="2873297"/>
            <a:ext cx="7354876" cy="3170099"/>
          </a:xfrm>
          <a:prstGeom prst="rect">
            <a:avLst/>
          </a:prstGeom>
          <a:noFill/>
        </p:spPr>
        <p:txBody>
          <a:bodyPr wrap="square" rtlCol="0">
            <a:spAutoFit/>
          </a:bodyPr>
          <a:lstStyle/>
          <a:p>
            <a:pPr marL="342900" indent="-342900">
              <a:buClr>
                <a:schemeClr val="tx2"/>
              </a:buClr>
              <a:buFont typeface="Wingdings" panose="05000000000000000000" pitchFamily="2" charset="2"/>
              <a:buChar char="Ø"/>
            </a:pPr>
            <a:r>
              <a:rPr lang="en-US" sz="2000" dirty="0"/>
              <a:t>Identify Areas of Concern: Advertising, IT, Supplies, Postage, Other</a:t>
            </a:r>
          </a:p>
          <a:p>
            <a:pPr marL="342900" indent="-342900">
              <a:buClr>
                <a:schemeClr val="tx2"/>
              </a:buClr>
              <a:buFont typeface="Wingdings" panose="05000000000000000000" pitchFamily="2" charset="2"/>
              <a:buChar char="Ø"/>
            </a:pPr>
            <a:endParaRPr lang="en-US" sz="2000" dirty="0"/>
          </a:p>
          <a:p>
            <a:pPr marL="342900" indent="-342900">
              <a:buClr>
                <a:schemeClr val="tx2"/>
              </a:buClr>
              <a:buFont typeface="Wingdings" panose="05000000000000000000" pitchFamily="2" charset="2"/>
              <a:buChar char="Ø"/>
            </a:pPr>
            <a:r>
              <a:rPr lang="en-US" sz="2000" dirty="0"/>
              <a:t>Collect Agreements for Consideration</a:t>
            </a:r>
          </a:p>
          <a:p>
            <a:pPr marL="800100" lvl="1" indent="-342900">
              <a:buClr>
                <a:schemeClr val="tx2"/>
              </a:buClr>
              <a:buFont typeface="Wingdings" panose="05000000000000000000" pitchFamily="2" charset="2"/>
              <a:buChar char="§"/>
            </a:pPr>
            <a:r>
              <a:rPr lang="en-US" sz="2000" i="1" dirty="0"/>
              <a:t>Is there a minimum purchase requirement (if no, no lease)?</a:t>
            </a:r>
          </a:p>
          <a:p>
            <a:pPr marL="800100" lvl="1" indent="-342900">
              <a:buClr>
                <a:schemeClr val="tx2"/>
              </a:buClr>
              <a:buFont typeface="Wingdings" panose="05000000000000000000" pitchFamily="2" charset="2"/>
              <a:buChar char="§"/>
            </a:pPr>
            <a:r>
              <a:rPr lang="en-US" sz="2000" i="1" dirty="0"/>
              <a:t>If there is a purchase minimum, put the agreement through the lease identification process under ASC 840… these should have already been identified…</a:t>
            </a:r>
          </a:p>
          <a:p>
            <a:pPr marL="800100" lvl="1" indent="-342900">
              <a:buClr>
                <a:schemeClr val="tx2"/>
              </a:buClr>
              <a:buFont typeface="Wingdings" panose="05000000000000000000" pitchFamily="2" charset="2"/>
              <a:buChar char="§"/>
            </a:pPr>
            <a:r>
              <a:rPr lang="en-US" sz="2000" i="1" dirty="0"/>
              <a:t>Quantify the Impact: PV of minimum lease payments (can be a difficult process)</a:t>
            </a:r>
          </a:p>
          <a:p>
            <a:pPr marL="800100" lvl="1" indent="-342900">
              <a:buClr>
                <a:schemeClr val="tx2"/>
              </a:buClr>
              <a:buFont typeface="Wingdings" panose="05000000000000000000" pitchFamily="2" charset="2"/>
              <a:buChar char="§"/>
            </a:pPr>
            <a:r>
              <a:rPr lang="en-US" sz="2000" i="1" dirty="0"/>
              <a:t>Determine if the CLASS OF UNDERLYING ASSET is material</a:t>
            </a:r>
          </a:p>
        </p:txBody>
      </p:sp>
    </p:spTree>
    <p:extLst>
      <p:ext uri="{BB962C8B-B14F-4D97-AF65-F5344CB8AC3E}">
        <p14:creationId xmlns:p14="http://schemas.microsoft.com/office/powerpoint/2010/main" val="143165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28</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pic>
        <p:nvPicPr>
          <p:cNvPr id="12" name="Picture 11" descr="A close up of a sign&#10;&#10;Description generated with high confidence">
            <a:extLst>
              <a:ext uri="{FF2B5EF4-FFF2-40B4-BE49-F238E27FC236}">
                <a16:creationId xmlns:a16="http://schemas.microsoft.com/office/drawing/2014/main" id="{4A154768-8454-428D-84A2-B1F596AC0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0224" y="1897343"/>
            <a:ext cx="3936396" cy="3910153"/>
          </a:xfrm>
          <a:prstGeom prst="rect">
            <a:avLst/>
          </a:prstGeom>
        </p:spPr>
      </p:pic>
      <p:sp>
        <p:nvSpPr>
          <p:cNvPr id="13" name="Title 3">
            <a:extLst>
              <a:ext uri="{FF2B5EF4-FFF2-40B4-BE49-F238E27FC236}">
                <a16:creationId xmlns:a16="http://schemas.microsoft.com/office/drawing/2014/main" id="{78AB6D1F-D8BF-470F-AB1D-5AAEDAE6BF55}"/>
              </a:ext>
            </a:extLst>
          </p:cNvPr>
          <p:cNvSpPr txBox="1">
            <a:spLocks/>
          </p:cNvSpPr>
          <p:nvPr/>
        </p:nvSpPr>
        <p:spPr>
          <a:xfrm>
            <a:off x="655863" y="445633"/>
            <a:ext cx="11271593" cy="634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i="0" kern="1200" cap="all" baseline="0">
                <a:solidFill>
                  <a:schemeClr val="tx2"/>
                </a:solidFill>
                <a:latin typeface="+mj-lt"/>
                <a:ea typeface="+mj-ea"/>
                <a:cs typeface="+mj-cs"/>
              </a:defRPr>
            </a:lvl1pPr>
          </a:lstStyle>
          <a:p>
            <a:r>
              <a:rPr lang="en-US" dirty="0"/>
              <a:t>Practical expedients &amp; policy elections</a:t>
            </a:r>
          </a:p>
        </p:txBody>
      </p:sp>
      <p:sp>
        <p:nvSpPr>
          <p:cNvPr id="8" name="TextBox 7">
            <a:extLst>
              <a:ext uri="{FF2B5EF4-FFF2-40B4-BE49-F238E27FC236}">
                <a16:creationId xmlns:a16="http://schemas.microsoft.com/office/drawing/2014/main" id="{9C6153A5-9FE0-4CF7-B53E-4EB062153ED2}"/>
              </a:ext>
            </a:extLst>
          </p:cNvPr>
          <p:cNvSpPr txBox="1"/>
          <p:nvPr/>
        </p:nvSpPr>
        <p:spPr>
          <a:xfrm>
            <a:off x="665144" y="1131277"/>
            <a:ext cx="7354876" cy="5016758"/>
          </a:xfrm>
          <a:prstGeom prst="rect">
            <a:avLst/>
          </a:prstGeom>
          <a:noFill/>
        </p:spPr>
        <p:txBody>
          <a:bodyPr wrap="square" rtlCol="0">
            <a:spAutoFit/>
          </a:bodyPr>
          <a:lstStyle/>
          <a:p>
            <a:pPr marL="342900" indent="-342900">
              <a:buClr>
                <a:schemeClr val="tx2"/>
              </a:buClr>
              <a:buFont typeface="Wingdings" panose="05000000000000000000" pitchFamily="2" charset="2"/>
              <a:buChar char="Ø"/>
            </a:pPr>
            <a:r>
              <a:rPr lang="en-US" sz="2000" dirty="0"/>
              <a:t>Package of practical expedients, </a:t>
            </a:r>
            <a:r>
              <a:rPr lang="en-US" sz="2000" b="1" i="1" dirty="0"/>
              <a:t>must be elected together</a:t>
            </a:r>
          </a:p>
          <a:p>
            <a:pPr marL="800100" lvl="1" indent="-342900">
              <a:buClr>
                <a:schemeClr val="tx2"/>
              </a:buClr>
              <a:buFont typeface="Wingdings" panose="05000000000000000000" pitchFamily="2" charset="2"/>
              <a:buChar char="§"/>
            </a:pPr>
            <a:r>
              <a:rPr lang="en-US" sz="2000" i="1" dirty="0"/>
              <a:t>Whether a contract contains a lease</a:t>
            </a:r>
          </a:p>
          <a:p>
            <a:pPr marL="800100" lvl="1" indent="-342900">
              <a:buClr>
                <a:schemeClr val="tx2"/>
              </a:buClr>
              <a:buFont typeface="Wingdings" panose="05000000000000000000" pitchFamily="2" charset="2"/>
              <a:buChar char="§"/>
            </a:pPr>
            <a:r>
              <a:rPr lang="en-US" sz="2000" i="1" dirty="0"/>
              <a:t>Lease classification</a:t>
            </a:r>
          </a:p>
          <a:p>
            <a:pPr marL="800100" lvl="1" indent="-342900">
              <a:buClr>
                <a:schemeClr val="tx2"/>
              </a:buClr>
              <a:buFont typeface="Wingdings" panose="05000000000000000000" pitchFamily="2" charset="2"/>
              <a:buChar char="§"/>
            </a:pPr>
            <a:r>
              <a:rPr lang="en-US" sz="2000" i="1" dirty="0"/>
              <a:t>Initial direct costs</a:t>
            </a:r>
          </a:p>
          <a:p>
            <a:pPr marL="800100" lvl="1" indent="-342900">
              <a:buClr>
                <a:schemeClr val="tx2"/>
              </a:buClr>
              <a:buFont typeface="Wingdings" panose="05000000000000000000" pitchFamily="2" charset="2"/>
              <a:buChar char="§"/>
            </a:pPr>
            <a:endParaRPr lang="en-US" sz="2000" i="1" dirty="0"/>
          </a:p>
          <a:p>
            <a:pPr marL="342900" indent="-342900">
              <a:buClr>
                <a:schemeClr val="tx2"/>
              </a:buClr>
              <a:buFont typeface="Wingdings" panose="05000000000000000000" pitchFamily="2" charset="2"/>
              <a:buChar char="Ø"/>
            </a:pPr>
            <a:r>
              <a:rPr lang="en-US" sz="2000" dirty="0"/>
              <a:t>Use of hindsight to determine lease term</a:t>
            </a:r>
          </a:p>
          <a:p>
            <a:pPr marL="342900" indent="-342900">
              <a:buClr>
                <a:schemeClr val="tx2"/>
              </a:buClr>
              <a:buFont typeface="Wingdings" panose="05000000000000000000" pitchFamily="2" charset="2"/>
              <a:buChar char="Ø"/>
            </a:pPr>
            <a:endParaRPr lang="en-US" sz="2000" dirty="0"/>
          </a:p>
          <a:p>
            <a:pPr marL="342900" indent="-342900">
              <a:buClr>
                <a:schemeClr val="tx2"/>
              </a:buClr>
              <a:buFont typeface="Wingdings" panose="05000000000000000000" pitchFamily="2" charset="2"/>
              <a:buChar char="Ø"/>
            </a:pPr>
            <a:r>
              <a:rPr lang="en-US" sz="2000" dirty="0"/>
              <a:t>Combine lease and non-lease components</a:t>
            </a:r>
          </a:p>
          <a:p>
            <a:pPr marL="342900" indent="-342900">
              <a:buClr>
                <a:schemeClr val="tx2"/>
              </a:buClr>
              <a:buFont typeface="Wingdings" panose="05000000000000000000" pitchFamily="2" charset="2"/>
              <a:buChar char="Ø"/>
            </a:pPr>
            <a:endParaRPr lang="en-US" sz="2000" dirty="0"/>
          </a:p>
          <a:p>
            <a:pPr marL="342900" indent="-342900">
              <a:buClr>
                <a:schemeClr val="tx2"/>
              </a:buClr>
              <a:buFont typeface="Wingdings" panose="05000000000000000000" pitchFamily="2" charset="2"/>
              <a:buChar char="Ø"/>
            </a:pPr>
            <a:r>
              <a:rPr lang="en-US" sz="2000" dirty="0"/>
              <a:t>Prospective transition option</a:t>
            </a:r>
          </a:p>
          <a:p>
            <a:pPr marL="342900" indent="-342900">
              <a:buClr>
                <a:schemeClr val="tx2"/>
              </a:buClr>
              <a:buFont typeface="Wingdings" panose="05000000000000000000" pitchFamily="2" charset="2"/>
              <a:buChar char="Ø"/>
            </a:pPr>
            <a:endParaRPr lang="en-US" sz="2000" dirty="0"/>
          </a:p>
          <a:p>
            <a:pPr marL="342900" indent="-342900">
              <a:buClr>
                <a:schemeClr val="tx2"/>
              </a:buClr>
              <a:buFont typeface="Wingdings" panose="05000000000000000000" pitchFamily="2" charset="2"/>
              <a:buChar char="Ø"/>
            </a:pPr>
            <a:r>
              <a:rPr lang="en-US" sz="2000" dirty="0"/>
              <a:t>Short-term leases</a:t>
            </a:r>
          </a:p>
          <a:p>
            <a:pPr marL="342900" indent="-342900">
              <a:buClr>
                <a:schemeClr val="tx2"/>
              </a:buClr>
              <a:buFont typeface="Wingdings" panose="05000000000000000000" pitchFamily="2" charset="2"/>
              <a:buChar char="Ø"/>
            </a:pPr>
            <a:endParaRPr lang="en-US" sz="2000" dirty="0"/>
          </a:p>
          <a:p>
            <a:pPr marL="342900" indent="-342900">
              <a:buClr>
                <a:schemeClr val="tx2"/>
              </a:buClr>
              <a:buFont typeface="Wingdings" panose="05000000000000000000" pitchFamily="2" charset="2"/>
              <a:buChar char="Ø"/>
            </a:pPr>
            <a:r>
              <a:rPr lang="en-US" sz="2000" dirty="0"/>
              <a:t>Portfolio approach</a:t>
            </a:r>
          </a:p>
          <a:p>
            <a:pPr marL="342900" indent="-342900">
              <a:buClr>
                <a:schemeClr val="tx2"/>
              </a:buClr>
              <a:buFont typeface="Wingdings" panose="05000000000000000000" pitchFamily="2" charset="2"/>
              <a:buChar char="Ø"/>
            </a:pPr>
            <a:endParaRPr lang="en-US" sz="2000" dirty="0"/>
          </a:p>
          <a:p>
            <a:pPr marL="342900" indent="-342900">
              <a:buClr>
                <a:schemeClr val="tx2"/>
              </a:buClr>
              <a:buFont typeface="Wingdings" panose="05000000000000000000" pitchFamily="2" charset="2"/>
              <a:buChar char="Ø"/>
            </a:pPr>
            <a:r>
              <a:rPr lang="en-US" sz="2000" dirty="0"/>
              <a:t>Complex transactions…</a:t>
            </a:r>
          </a:p>
        </p:txBody>
      </p:sp>
    </p:spTree>
    <p:extLst>
      <p:ext uri="{BB962C8B-B14F-4D97-AF65-F5344CB8AC3E}">
        <p14:creationId xmlns:p14="http://schemas.microsoft.com/office/powerpoint/2010/main" val="216815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29</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13" name="Title 3">
            <a:extLst>
              <a:ext uri="{FF2B5EF4-FFF2-40B4-BE49-F238E27FC236}">
                <a16:creationId xmlns:a16="http://schemas.microsoft.com/office/drawing/2014/main" id="{78AB6D1F-D8BF-470F-AB1D-5AAEDAE6BF55}"/>
              </a:ext>
            </a:extLst>
          </p:cNvPr>
          <p:cNvSpPr txBox="1">
            <a:spLocks/>
          </p:cNvSpPr>
          <p:nvPr/>
        </p:nvSpPr>
        <p:spPr>
          <a:xfrm>
            <a:off x="-2856" y="87976"/>
            <a:ext cx="11271593" cy="634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i="0" kern="1200" cap="all" baseline="0">
                <a:solidFill>
                  <a:schemeClr val="tx2"/>
                </a:solidFill>
                <a:latin typeface="+mj-lt"/>
                <a:ea typeface="+mj-ea"/>
                <a:cs typeface="+mj-cs"/>
              </a:defRPr>
            </a:lvl1pPr>
          </a:lstStyle>
          <a:p>
            <a:r>
              <a:rPr lang="en-US" dirty="0"/>
              <a:t>Lender considerations</a:t>
            </a:r>
          </a:p>
        </p:txBody>
      </p:sp>
      <p:pic>
        <p:nvPicPr>
          <p:cNvPr id="1026" name="Picture 2" descr="moore-colson-ASC-842-balance-sheet-example">
            <a:extLst>
              <a:ext uri="{FF2B5EF4-FFF2-40B4-BE49-F238E27FC236}">
                <a16:creationId xmlns:a16="http://schemas.microsoft.com/office/drawing/2014/main" id="{0CB9F52A-6331-4D52-9267-9C5151792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868" y="1192618"/>
            <a:ext cx="4999801" cy="3749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ore-colson-ASC-842-journal-entry-example-table">
            <a:extLst>
              <a:ext uri="{FF2B5EF4-FFF2-40B4-BE49-F238E27FC236}">
                <a16:creationId xmlns:a16="http://schemas.microsoft.com/office/drawing/2014/main" id="{91AE5085-CDC7-48FF-B744-D03990A41D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8608" y="5055338"/>
            <a:ext cx="3222061" cy="13210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52EBBF-EC89-4056-901D-C0965A7A6B26}"/>
              </a:ext>
            </a:extLst>
          </p:cNvPr>
          <p:cNvSpPr txBox="1"/>
          <p:nvPr/>
        </p:nvSpPr>
        <p:spPr>
          <a:xfrm>
            <a:off x="3364705" y="624913"/>
            <a:ext cx="1049866" cy="646331"/>
          </a:xfrm>
          <a:prstGeom prst="rect">
            <a:avLst/>
          </a:prstGeom>
          <a:noFill/>
        </p:spPr>
        <p:txBody>
          <a:bodyPr wrap="square" rtlCol="0">
            <a:spAutoFit/>
          </a:bodyPr>
          <a:lstStyle/>
          <a:p>
            <a:pPr algn="ctr"/>
            <a:r>
              <a:rPr lang="en-US" b="1" dirty="0">
                <a:highlight>
                  <a:srgbClr val="FFFF00"/>
                </a:highlight>
              </a:rPr>
              <a:t>Before 842</a:t>
            </a:r>
          </a:p>
        </p:txBody>
      </p:sp>
      <p:sp>
        <p:nvSpPr>
          <p:cNvPr id="11" name="TextBox 10">
            <a:extLst>
              <a:ext uri="{FF2B5EF4-FFF2-40B4-BE49-F238E27FC236}">
                <a16:creationId xmlns:a16="http://schemas.microsoft.com/office/drawing/2014/main" id="{99ADC86C-B5DE-4FD8-8AD6-63749073B2FA}"/>
              </a:ext>
            </a:extLst>
          </p:cNvPr>
          <p:cNvSpPr txBox="1"/>
          <p:nvPr/>
        </p:nvSpPr>
        <p:spPr>
          <a:xfrm>
            <a:off x="4522921" y="624912"/>
            <a:ext cx="1049866" cy="646331"/>
          </a:xfrm>
          <a:prstGeom prst="rect">
            <a:avLst/>
          </a:prstGeom>
          <a:noFill/>
        </p:spPr>
        <p:txBody>
          <a:bodyPr wrap="square" rtlCol="0">
            <a:spAutoFit/>
          </a:bodyPr>
          <a:lstStyle/>
          <a:p>
            <a:pPr algn="ctr"/>
            <a:r>
              <a:rPr lang="en-US" b="1" dirty="0">
                <a:highlight>
                  <a:srgbClr val="FFFF00"/>
                </a:highlight>
              </a:rPr>
              <a:t>After </a:t>
            </a:r>
          </a:p>
          <a:p>
            <a:pPr algn="ctr"/>
            <a:r>
              <a:rPr lang="en-US" b="1" dirty="0">
                <a:highlight>
                  <a:srgbClr val="FFFF00"/>
                </a:highlight>
              </a:rPr>
              <a:t>842</a:t>
            </a:r>
          </a:p>
        </p:txBody>
      </p:sp>
      <p:pic>
        <p:nvPicPr>
          <p:cNvPr id="1030" name="Picture 6" descr="Moore-colson-cpas-advisors-ASC-842-new-ratio-example">
            <a:extLst>
              <a:ext uri="{FF2B5EF4-FFF2-40B4-BE49-F238E27FC236}">
                <a16:creationId xmlns:a16="http://schemas.microsoft.com/office/drawing/2014/main" id="{FC2F681E-41BB-4D1F-9BFB-DF302485B2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050" y="948077"/>
            <a:ext cx="5695950" cy="2295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ore-colson-asc-842-debt-to-net-worth-ratio-example">
            <a:extLst>
              <a:ext uri="{FF2B5EF4-FFF2-40B4-BE49-F238E27FC236}">
                <a16:creationId xmlns:a16="http://schemas.microsoft.com/office/drawing/2014/main" id="{B6E75C5E-F899-472F-85BE-7A7858E7E6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6048" y="3823281"/>
            <a:ext cx="5695950"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62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54F226C-0345-4983-8155-E290CC65F44B}"/>
              </a:ext>
            </a:extLst>
          </p:cNvPr>
          <p:cNvSpPr/>
          <p:nvPr/>
        </p:nvSpPr>
        <p:spPr>
          <a:xfrm>
            <a:off x="-3" y="1081241"/>
            <a:ext cx="12192000" cy="485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3</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graphicFrame>
        <p:nvGraphicFramePr>
          <p:cNvPr id="36" name="Table 35">
            <a:extLst>
              <a:ext uri="{FF2B5EF4-FFF2-40B4-BE49-F238E27FC236}">
                <a16:creationId xmlns:a16="http://schemas.microsoft.com/office/drawing/2014/main" id="{1A73E385-56A6-4F31-945E-55708D3CD8A6}"/>
              </a:ext>
            </a:extLst>
          </p:cNvPr>
          <p:cNvGraphicFramePr>
            <a:graphicFrameLocks noGrp="1"/>
          </p:cNvGraphicFramePr>
          <p:nvPr>
            <p:extLst>
              <p:ext uri="{D42A27DB-BD31-4B8C-83A1-F6EECF244321}">
                <p14:modId xmlns:p14="http://schemas.microsoft.com/office/powerpoint/2010/main" val="4185909353"/>
              </p:ext>
            </p:extLst>
          </p:nvPr>
        </p:nvGraphicFramePr>
        <p:xfrm>
          <a:off x="610532" y="1898318"/>
          <a:ext cx="3626223" cy="1177290"/>
        </p:xfrm>
        <a:graphic>
          <a:graphicData uri="http://schemas.openxmlformats.org/drawingml/2006/table">
            <a:tbl>
              <a:tblPr firstRow="1" bandRow="1">
                <a:tableStyleId>{6E25E649-3F16-4E02-A733-19D2CDBF48F0}</a:tableStyleId>
              </a:tblPr>
              <a:tblGrid>
                <a:gridCol w="1208741">
                  <a:extLst>
                    <a:ext uri="{9D8B030D-6E8A-4147-A177-3AD203B41FA5}">
                      <a16:colId xmlns:a16="http://schemas.microsoft.com/office/drawing/2014/main" val="1292143174"/>
                    </a:ext>
                  </a:extLst>
                </a:gridCol>
                <a:gridCol w="1208741">
                  <a:extLst>
                    <a:ext uri="{9D8B030D-6E8A-4147-A177-3AD203B41FA5}">
                      <a16:colId xmlns:a16="http://schemas.microsoft.com/office/drawing/2014/main" val="2677761949"/>
                    </a:ext>
                  </a:extLst>
                </a:gridCol>
                <a:gridCol w="1208741">
                  <a:extLst>
                    <a:ext uri="{9D8B030D-6E8A-4147-A177-3AD203B41FA5}">
                      <a16:colId xmlns:a16="http://schemas.microsoft.com/office/drawing/2014/main" val="1950717543"/>
                    </a:ext>
                  </a:extLst>
                </a:gridCol>
              </a:tblGrid>
              <a:tr h="3886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b="1" dirty="0">
                          <a:solidFill>
                            <a:schemeClr val="tx1"/>
                          </a:solidFill>
                          <a:latin typeface="+mn-lt"/>
                        </a:rPr>
                        <a:t>Balance Sheet Presentation</a:t>
                      </a:r>
                      <a:endParaRPr lang="en-US" sz="1400" b="1" i="1" dirty="0">
                        <a:solidFill>
                          <a:schemeClr val="tx1"/>
                        </a:solidFill>
                        <a:latin typeface="+mn-lt"/>
                      </a:endParaRPr>
                    </a:p>
                  </a:txBody>
                  <a:tcPr marL="68580" marR="68580" marT="34290" marB="3429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b="1" dirty="0">
                          <a:solidFill>
                            <a:schemeClr val="tx1"/>
                          </a:solidFill>
                          <a:latin typeface="+mn-lt"/>
                        </a:rPr>
                        <a:t>840 (legacy guidance)</a:t>
                      </a:r>
                    </a:p>
                  </a:txBody>
                  <a:tcPr marL="68580" marR="68580" marT="34290" marB="3429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b="1" dirty="0">
                          <a:solidFill>
                            <a:schemeClr val="tx1"/>
                          </a:solidFill>
                          <a:latin typeface="+mn-lt"/>
                        </a:rPr>
                        <a:t>842 (new guidance)</a:t>
                      </a:r>
                    </a:p>
                  </a:txBody>
                  <a:tcPr marL="68580" marR="68580" marT="34290" marB="34290"/>
                </a:tc>
                <a:extLst>
                  <a:ext uri="{0D108BD9-81ED-4DB2-BD59-A6C34878D82A}">
                    <a16:rowId xmlns:a16="http://schemas.microsoft.com/office/drawing/2014/main" val="3399007814"/>
                  </a:ext>
                </a:extLst>
              </a:tr>
              <a:tr h="2781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solidFill>
                            <a:schemeClr val="tx1"/>
                          </a:solidFill>
                          <a:latin typeface="+mn-lt"/>
                        </a:rPr>
                        <a:t>Capital</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solidFill>
                            <a:schemeClr val="tx1"/>
                          </a:solidFill>
                          <a:latin typeface="+mn-lt"/>
                        </a:rPr>
                        <a:t>Included</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solidFill>
                            <a:schemeClr val="tx1"/>
                          </a:solidFill>
                          <a:latin typeface="+mn-lt"/>
                        </a:rPr>
                        <a:t>Included</a:t>
                      </a:r>
                    </a:p>
                  </a:txBody>
                  <a:tcPr marL="68580" marR="68580" marT="34290" marB="34290"/>
                </a:tc>
                <a:extLst>
                  <a:ext uri="{0D108BD9-81ED-4DB2-BD59-A6C34878D82A}">
                    <a16:rowId xmlns:a16="http://schemas.microsoft.com/office/drawing/2014/main" val="1780737481"/>
                  </a:ext>
                </a:extLst>
              </a:tr>
              <a:tr h="3886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solidFill>
                            <a:schemeClr val="tx1"/>
                          </a:solidFill>
                          <a:latin typeface="+mn-lt"/>
                        </a:rPr>
                        <a:t>Operating</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solidFill>
                            <a:schemeClr val="tx1"/>
                          </a:solidFill>
                          <a:latin typeface="+mn-lt"/>
                        </a:rPr>
                        <a:t>Excluded </a:t>
                      </a:r>
                    </a:p>
                    <a:p>
                      <a:pPr algn="ctr"/>
                      <a:r>
                        <a:rPr lang="en-US" sz="1100" b="0" dirty="0">
                          <a:solidFill>
                            <a:schemeClr val="tx1"/>
                          </a:solidFill>
                          <a:latin typeface="+mn-lt"/>
                        </a:rPr>
                        <a:t>(footnote only)</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solidFill>
                            <a:schemeClr val="tx1"/>
                          </a:solidFill>
                          <a:latin typeface="+mn-lt"/>
                        </a:rPr>
                        <a:t>Included</a:t>
                      </a:r>
                    </a:p>
                  </a:txBody>
                  <a:tcPr marL="68580" marR="68580" marT="34290" marB="34290"/>
                </a:tc>
                <a:extLst>
                  <a:ext uri="{0D108BD9-81ED-4DB2-BD59-A6C34878D82A}">
                    <a16:rowId xmlns:a16="http://schemas.microsoft.com/office/drawing/2014/main" val="3636690153"/>
                  </a:ext>
                </a:extLst>
              </a:tr>
            </a:tbl>
          </a:graphicData>
        </a:graphic>
      </p:graphicFrame>
      <p:graphicFrame>
        <p:nvGraphicFramePr>
          <p:cNvPr id="38" name="Table 37">
            <a:extLst>
              <a:ext uri="{FF2B5EF4-FFF2-40B4-BE49-F238E27FC236}">
                <a16:creationId xmlns:a16="http://schemas.microsoft.com/office/drawing/2014/main" id="{C7FFFCC8-58E6-43C1-8A62-6887C8491833}"/>
              </a:ext>
            </a:extLst>
          </p:cNvPr>
          <p:cNvGraphicFramePr>
            <a:graphicFrameLocks noGrp="1"/>
          </p:cNvGraphicFramePr>
          <p:nvPr>
            <p:extLst>
              <p:ext uri="{D42A27DB-BD31-4B8C-83A1-F6EECF244321}">
                <p14:modId xmlns:p14="http://schemas.microsoft.com/office/powerpoint/2010/main" val="3568077614"/>
              </p:ext>
            </p:extLst>
          </p:nvPr>
        </p:nvGraphicFramePr>
        <p:xfrm>
          <a:off x="4461109" y="2441243"/>
          <a:ext cx="687968" cy="807720"/>
        </p:xfrm>
        <a:graphic>
          <a:graphicData uri="http://schemas.openxmlformats.org/drawingml/2006/table">
            <a:tbl>
              <a:tblPr bandRow="1">
                <a:tableStyleId>{7E9639D4-E3E2-4D34-9284-5A2195B3D0D7}</a:tableStyleId>
              </a:tblPr>
              <a:tblGrid>
                <a:gridCol w="687968">
                  <a:extLst>
                    <a:ext uri="{9D8B030D-6E8A-4147-A177-3AD203B41FA5}">
                      <a16:colId xmlns:a16="http://schemas.microsoft.com/office/drawing/2014/main" val="1735437865"/>
                    </a:ext>
                  </a:extLst>
                </a:gridCol>
              </a:tblGrid>
              <a:tr h="33281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1" dirty="0">
                          <a:latin typeface="+mn-lt"/>
                        </a:rPr>
                        <a:t>Right-of-Use Asset</a:t>
                      </a:r>
                    </a:p>
                  </a:txBody>
                  <a:tcPr marL="68580" marR="68580" marT="34290" marB="34290"/>
                </a:tc>
                <a:extLst>
                  <a:ext uri="{0D108BD9-81ED-4DB2-BD59-A6C34878D82A}">
                    <a16:rowId xmlns:a16="http://schemas.microsoft.com/office/drawing/2014/main" val="2734620896"/>
                  </a:ext>
                </a:extLst>
              </a:tr>
              <a:tr h="33281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1" dirty="0">
                          <a:latin typeface="+mn-lt"/>
                        </a:rPr>
                        <a:t>Lease Liability</a:t>
                      </a:r>
                    </a:p>
                  </a:txBody>
                  <a:tcPr marL="68580" marR="68580" marT="34290" marB="34290"/>
                </a:tc>
                <a:extLst>
                  <a:ext uri="{0D108BD9-81ED-4DB2-BD59-A6C34878D82A}">
                    <a16:rowId xmlns:a16="http://schemas.microsoft.com/office/drawing/2014/main" val="4110877009"/>
                  </a:ext>
                </a:extLst>
              </a:tr>
            </a:tbl>
          </a:graphicData>
        </a:graphic>
      </p:graphicFrame>
      <p:graphicFrame>
        <p:nvGraphicFramePr>
          <p:cNvPr id="39" name="Table 38">
            <a:extLst>
              <a:ext uri="{FF2B5EF4-FFF2-40B4-BE49-F238E27FC236}">
                <a16:creationId xmlns:a16="http://schemas.microsoft.com/office/drawing/2014/main" id="{EE17D518-37DC-4DCA-B6A6-2B0F13888C72}"/>
              </a:ext>
            </a:extLst>
          </p:cNvPr>
          <p:cNvGraphicFramePr>
            <a:graphicFrameLocks noGrp="1"/>
          </p:cNvGraphicFramePr>
          <p:nvPr>
            <p:extLst>
              <p:ext uri="{D42A27DB-BD31-4B8C-83A1-F6EECF244321}">
                <p14:modId xmlns:p14="http://schemas.microsoft.com/office/powerpoint/2010/main" val="1679371523"/>
              </p:ext>
            </p:extLst>
          </p:nvPr>
        </p:nvGraphicFramePr>
        <p:xfrm>
          <a:off x="610531" y="3416774"/>
          <a:ext cx="3626223" cy="1390650"/>
        </p:xfrm>
        <a:graphic>
          <a:graphicData uri="http://schemas.openxmlformats.org/drawingml/2006/table">
            <a:tbl>
              <a:tblPr firstRow="1" bandRow="1">
                <a:tableStyleId>{6E25E649-3F16-4E02-A733-19D2CDBF48F0}</a:tableStyleId>
              </a:tblPr>
              <a:tblGrid>
                <a:gridCol w="1208741">
                  <a:extLst>
                    <a:ext uri="{9D8B030D-6E8A-4147-A177-3AD203B41FA5}">
                      <a16:colId xmlns:a16="http://schemas.microsoft.com/office/drawing/2014/main" val="1292143174"/>
                    </a:ext>
                  </a:extLst>
                </a:gridCol>
                <a:gridCol w="1208741">
                  <a:extLst>
                    <a:ext uri="{9D8B030D-6E8A-4147-A177-3AD203B41FA5}">
                      <a16:colId xmlns:a16="http://schemas.microsoft.com/office/drawing/2014/main" val="2677761949"/>
                    </a:ext>
                  </a:extLst>
                </a:gridCol>
                <a:gridCol w="1208741">
                  <a:extLst>
                    <a:ext uri="{9D8B030D-6E8A-4147-A177-3AD203B41FA5}">
                      <a16:colId xmlns:a16="http://schemas.microsoft.com/office/drawing/2014/main" val="1950717543"/>
                    </a:ext>
                  </a:extLst>
                </a:gridCol>
              </a:tblGrid>
              <a:tr h="3886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b="1" dirty="0">
                          <a:solidFill>
                            <a:schemeClr val="tx1"/>
                          </a:solidFill>
                          <a:latin typeface="+mn-lt"/>
                        </a:rPr>
                        <a:t>Income Statement Presentation</a:t>
                      </a:r>
                      <a:endParaRPr lang="en-US" sz="1400" b="1" i="1" dirty="0">
                        <a:solidFill>
                          <a:schemeClr val="tx1"/>
                        </a:solidFill>
                        <a:latin typeface="+mn-lt"/>
                      </a:endParaRPr>
                    </a:p>
                  </a:txBody>
                  <a:tcPr marL="68580" marR="68580" marT="34290" marB="3429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b="1" dirty="0">
                          <a:solidFill>
                            <a:schemeClr val="tx1"/>
                          </a:solidFill>
                          <a:latin typeface="+mn-lt"/>
                        </a:rPr>
                        <a:t>840 (legacy guidance)</a:t>
                      </a:r>
                    </a:p>
                  </a:txBody>
                  <a:tcPr marL="68580" marR="68580" marT="34290" marB="3429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b="1" dirty="0">
                          <a:solidFill>
                            <a:schemeClr val="tx1"/>
                          </a:solidFill>
                          <a:latin typeface="+mn-lt"/>
                        </a:rPr>
                        <a:t>842 (new guidance)</a:t>
                      </a:r>
                    </a:p>
                  </a:txBody>
                  <a:tcPr marL="68580" marR="68580" marT="34290" marB="34290"/>
                </a:tc>
                <a:extLst>
                  <a:ext uri="{0D108BD9-81ED-4DB2-BD59-A6C34878D82A}">
                    <a16:rowId xmlns:a16="http://schemas.microsoft.com/office/drawing/2014/main" val="3399007814"/>
                  </a:ext>
                </a:extLst>
              </a:tr>
              <a:tr h="3886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solidFill>
                            <a:schemeClr val="tx1"/>
                          </a:solidFill>
                          <a:latin typeface="+mn-lt"/>
                        </a:rPr>
                        <a:t>Capital</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solidFill>
                            <a:schemeClr val="tx1"/>
                          </a:solidFill>
                          <a:latin typeface="+mn-lt"/>
                        </a:rPr>
                        <a:t>Amortization and Rent Expense</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solidFill>
                            <a:schemeClr val="tx1"/>
                          </a:solidFill>
                          <a:latin typeface="+mn-lt"/>
                        </a:rPr>
                        <a:t>Amortization and Rent Expense</a:t>
                      </a:r>
                    </a:p>
                  </a:txBody>
                  <a:tcPr marL="68580" marR="68580" marT="34290" marB="34290"/>
                </a:tc>
                <a:extLst>
                  <a:ext uri="{0D108BD9-81ED-4DB2-BD59-A6C34878D82A}">
                    <a16:rowId xmlns:a16="http://schemas.microsoft.com/office/drawing/2014/main" val="1780737481"/>
                  </a:ext>
                </a:extLst>
              </a:tr>
              <a:tr h="2781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latin typeface="+mn-lt"/>
                        </a:rPr>
                        <a:t>Operating</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latin typeface="+mn-lt"/>
                        </a:rPr>
                        <a:t>Rent Expense</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latin typeface="+mn-lt"/>
                        </a:rPr>
                        <a:t>Rent Expense</a:t>
                      </a:r>
                    </a:p>
                  </a:txBody>
                  <a:tcPr marL="68580" marR="68580" marT="34290" marB="34290"/>
                </a:tc>
                <a:extLst>
                  <a:ext uri="{0D108BD9-81ED-4DB2-BD59-A6C34878D82A}">
                    <a16:rowId xmlns:a16="http://schemas.microsoft.com/office/drawing/2014/main" val="3636690153"/>
                  </a:ext>
                </a:extLst>
              </a:tr>
            </a:tbl>
          </a:graphicData>
        </a:graphic>
      </p:graphicFrame>
      <p:graphicFrame>
        <p:nvGraphicFramePr>
          <p:cNvPr id="40" name="Table 39">
            <a:extLst>
              <a:ext uri="{FF2B5EF4-FFF2-40B4-BE49-F238E27FC236}">
                <a16:creationId xmlns:a16="http://schemas.microsoft.com/office/drawing/2014/main" id="{F2E5EDF3-5A26-4BC1-9F2C-DA67D850592E}"/>
              </a:ext>
            </a:extLst>
          </p:cNvPr>
          <p:cNvGraphicFramePr>
            <a:graphicFrameLocks noGrp="1"/>
          </p:cNvGraphicFramePr>
          <p:nvPr>
            <p:extLst>
              <p:ext uri="{D42A27DB-BD31-4B8C-83A1-F6EECF244321}">
                <p14:modId xmlns:p14="http://schemas.microsoft.com/office/powerpoint/2010/main" val="3309990679"/>
              </p:ext>
            </p:extLst>
          </p:nvPr>
        </p:nvGraphicFramePr>
        <p:xfrm>
          <a:off x="610531" y="5173937"/>
          <a:ext cx="4538547" cy="1177290"/>
        </p:xfrm>
        <a:graphic>
          <a:graphicData uri="http://schemas.openxmlformats.org/drawingml/2006/table">
            <a:tbl>
              <a:tblPr firstRow="1" bandRow="1">
                <a:tableStyleId>{6E25E649-3F16-4E02-A733-19D2CDBF48F0}</a:tableStyleId>
              </a:tblPr>
              <a:tblGrid>
                <a:gridCol w="1990429">
                  <a:extLst>
                    <a:ext uri="{9D8B030D-6E8A-4147-A177-3AD203B41FA5}">
                      <a16:colId xmlns:a16="http://schemas.microsoft.com/office/drawing/2014/main" val="1292143174"/>
                    </a:ext>
                  </a:extLst>
                </a:gridCol>
                <a:gridCol w="1035269">
                  <a:extLst>
                    <a:ext uri="{9D8B030D-6E8A-4147-A177-3AD203B41FA5}">
                      <a16:colId xmlns:a16="http://schemas.microsoft.com/office/drawing/2014/main" val="2677761949"/>
                    </a:ext>
                  </a:extLst>
                </a:gridCol>
                <a:gridCol w="1512849">
                  <a:extLst>
                    <a:ext uri="{9D8B030D-6E8A-4147-A177-3AD203B41FA5}">
                      <a16:colId xmlns:a16="http://schemas.microsoft.com/office/drawing/2014/main" val="1950717543"/>
                    </a:ext>
                  </a:extLst>
                </a:gridCol>
              </a:tblGrid>
              <a:tr h="3886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b="1" dirty="0">
                          <a:solidFill>
                            <a:schemeClr val="tx1"/>
                          </a:solidFill>
                          <a:latin typeface="+mn-lt"/>
                        </a:rPr>
                        <a:t>Cash Flow Statement Presentation</a:t>
                      </a:r>
                      <a:endParaRPr lang="en-US" sz="1400" b="1" i="1" dirty="0">
                        <a:solidFill>
                          <a:schemeClr val="tx1"/>
                        </a:solidFill>
                        <a:latin typeface="+mn-lt"/>
                      </a:endParaRPr>
                    </a:p>
                  </a:txBody>
                  <a:tcPr marL="68580" marR="68580" marT="34290" marB="3429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b="1" dirty="0">
                          <a:solidFill>
                            <a:schemeClr val="tx1"/>
                          </a:solidFill>
                          <a:latin typeface="+mn-lt"/>
                        </a:rPr>
                        <a:t>840 (legacy guidance)</a:t>
                      </a:r>
                    </a:p>
                  </a:txBody>
                  <a:tcPr marL="68580" marR="68580" marT="34290" marB="3429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b="1" dirty="0">
                          <a:solidFill>
                            <a:schemeClr val="tx1"/>
                          </a:solidFill>
                          <a:latin typeface="+mn-lt"/>
                        </a:rPr>
                        <a:t>842 (new guidance)</a:t>
                      </a:r>
                    </a:p>
                  </a:txBody>
                  <a:tcPr marL="68580" marR="68580" marT="34290" marB="34290"/>
                </a:tc>
                <a:extLst>
                  <a:ext uri="{0D108BD9-81ED-4DB2-BD59-A6C34878D82A}">
                    <a16:rowId xmlns:a16="http://schemas.microsoft.com/office/drawing/2014/main" val="3399007814"/>
                  </a:ext>
                </a:extLst>
              </a:tr>
              <a:tr h="3886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solidFill>
                            <a:schemeClr val="tx1"/>
                          </a:solidFill>
                          <a:latin typeface="+mn-lt"/>
                        </a:rPr>
                        <a:t>Capital</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err="1">
                          <a:solidFill>
                            <a:schemeClr val="tx1"/>
                          </a:solidFill>
                          <a:latin typeface="+mn-lt"/>
                        </a:rPr>
                        <a:t>Int</a:t>
                      </a:r>
                      <a:r>
                        <a:rPr lang="en-US" sz="1100" b="0" dirty="0">
                          <a:solidFill>
                            <a:schemeClr val="tx1"/>
                          </a:solidFill>
                          <a:latin typeface="+mn-lt"/>
                        </a:rPr>
                        <a:t> = Operating</a:t>
                      </a:r>
                    </a:p>
                    <a:p>
                      <a:pPr algn="ctr"/>
                      <a:r>
                        <a:rPr lang="en-US" sz="1100" b="0" dirty="0" err="1">
                          <a:solidFill>
                            <a:schemeClr val="tx1"/>
                          </a:solidFill>
                          <a:latin typeface="+mn-lt"/>
                        </a:rPr>
                        <a:t>Prin</a:t>
                      </a:r>
                      <a:r>
                        <a:rPr lang="en-US" sz="1100" b="0" dirty="0">
                          <a:solidFill>
                            <a:schemeClr val="tx1"/>
                          </a:solidFill>
                          <a:latin typeface="+mn-lt"/>
                        </a:rPr>
                        <a:t> = Financing</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err="1">
                          <a:solidFill>
                            <a:schemeClr val="tx1"/>
                          </a:solidFill>
                          <a:latin typeface="+mn-lt"/>
                        </a:rPr>
                        <a:t>Int</a:t>
                      </a:r>
                      <a:r>
                        <a:rPr lang="en-US" sz="1100" b="0" dirty="0">
                          <a:solidFill>
                            <a:schemeClr val="tx1"/>
                          </a:solidFill>
                          <a:latin typeface="+mn-lt"/>
                        </a:rPr>
                        <a:t> = Operating</a:t>
                      </a:r>
                    </a:p>
                    <a:p>
                      <a:pPr algn="ctr"/>
                      <a:r>
                        <a:rPr lang="en-US" sz="1100" b="0" dirty="0" err="1">
                          <a:solidFill>
                            <a:schemeClr val="tx1"/>
                          </a:solidFill>
                          <a:latin typeface="+mn-lt"/>
                        </a:rPr>
                        <a:t>Prin</a:t>
                      </a:r>
                      <a:r>
                        <a:rPr lang="en-US" sz="1100" b="0" dirty="0">
                          <a:solidFill>
                            <a:schemeClr val="tx1"/>
                          </a:solidFill>
                          <a:latin typeface="+mn-lt"/>
                        </a:rPr>
                        <a:t> = Financing</a:t>
                      </a:r>
                    </a:p>
                  </a:txBody>
                  <a:tcPr marL="68580" marR="68580" marT="34290" marB="34290"/>
                </a:tc>
                <a:extLst>
                  <a:ext uri="{0D108BD9-81ED-4DB2-BD59-A6C34878D82A}">
                    <a16:rowId xmlns:a16="http://schemas.microsoft.com/office/drawing/2014/main" val="1780737481"/>
                  </a:ext>
                </a:extLst>
              </a:tr>
              <a:tr h="2781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latin typeface="+mn-lt"/>
                        </a:rPr>
                        <a:t>Operating</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latin typeface="+mn-lt"/>
                        </a:rPr>
                        <a:t>Operating</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0" dirty="0">
                          <a:latin typeface="+mn-lt"/>
                        </a:rPr>
                        <a:t>Operating</a:t>
                      </a:r>
                    </a:p>
                  </a:txBody>
                  <a:tcPr marL="68580" marR="68580" marT="34290" marB="34290"/>
                </a:tc>
                <a:extLst>
                  <a:ext uri="{0D108BD9-81ED-4DB2-BD59-A6C34878D82A}">
                    <a16:rowId xmlns:a16="http://schemas.microsoft.com/office/drawing/2014/main" val="3636690153"/>
                  </a:ext>
                </a:extLst>
              </a:tr>
            </a:tbl>
          </a:graphicData>
        </a:graphic>
      </p:graphicFrame>
      <p:sp>
        <p:nvSpPr>
          <p:cNvPr id="41" name="Rectangle: Diagonal Corners Rounded 40">
            <a:extLst>
              <a:ext uri="{FF2B5EF4-FFF2-40B4-BE49-F238E27FC236}">
                <a16:creationId xmlns:a16="http://schemas.microsoft.com/office/drawing/2014/main" id="{247A3EA5-66DC-4680-AED7-CA6E458FF998}"/>
              </a:ext>
            </a:extLst>
          </p:cNvPr>
          <p:cNvSpPr/>
          <p:nvPr/>
        </p:nvSpPr>
        <p:spPr>
          <a:xfrm>
            <a:off x="8704275" y="1681316"/>
            <a:ext cx="2956760" cy="619475"/>
          </a:xfrm>
          <a:prstGeom prst="round2Diag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1" strike="noStrike" kern="0" cap="none" spc="0" normalizeH="0" baseline="0" noProof="0" dirty="0">
                <a:ln>
                  <a:noFill/>
                </a:ln>
                <a:solidFill>
                  <a:schemeClr val="tx2"/>
                </a:solidFill>
                <a:effectLst/>
                <a:uLnTx/>
                <a:uFillTx/>
                <a:ea typeface="+mn-ea"/>
                <a:cs typeface="+mn-cs"/>
              </a:rPr>
              <a:t>Scope</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ea typeface="+mn-ea"/>
                <a:cs typeface="+mn-cs"/>
              </a:rPr>
              <a:t>All Companies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ea typeface="+mn-ea"/>
                <a:cs typeface="+mn-cs"/>
              </a:rPr>
              <a:t>All Leases with Terms &gt; 12 months</a:t>
            </a:r>
          </a:p>
        </p:txBody>
      </p:sp>
      <p:graphicFrame>
        <p:nvGraphicFramePr>
          <p:cNvPr id="42" name="Table 41">
            <a:extLst>
              <a:ext uri="{FF2B5EF4-FFF2-40B4-BE49-F238E27FC236}">
                <a16:creationId xmlns:a16="http://schemas.microsoft.com/office/drawing/2014/main" id="{01A0B75F-DC56-4CC5-9002-48415F81332A}"/>
              </a:ext>
            </a:extLst>
          </p:cNvPr>
          <p:cNvGraphicFramePr>
            <a:graphicFrameLocks noGrp="1"/>
          </p:cNvGraphicFramePr>
          <p:nvPr>
            <p:extLst>
              <p:ext uri="{D42A27DB-BD31-4B8C-83A1-F6EECF244321}">
                <p14:modId xmlns:p14="http://schemas.microsoft.com/office/powerpoint/2010/main" val="3243570039"/>
              </p:ext>
            </p:extLst>
          </p:nvPr>
        </p:nvGraphicFramePr>
        <p:xfrm>
          <a:off x="5892500" y="3910627"/>
          <a:ext cx="5772222" cy="2537946"/>
        </p:xfrm>
        <a:graphic>
          <a:graphicData uri="http://schemas.openxmlformats.org/drawingml/2006/table">
            <a:tbl>
              <a:tblPr firstRow="1" bandRow="1">
                <a:tableStyleId>{6E25E649-3F16-4E02-A733-19D2CDBF48F0}</a:tableStyleId>
              </a:tblPr>
              <a:tblGrid>
                <a:gridCol w="1056940">
                  <a:extLst>
                    <a:ext uri="{9D8B030D-6E8A-4147-A177-3AD203B41FA5}">
                      <a16:colId xmlns:a16="http://schemas.microsoft.com/office/drawing/2014/main" val="1648207877"/>
                    </a:ext>
                  </a:extLst>
                </a:gridCol>
                <a:gridCol w="2103120">
                  <a:extLst>
                    <a:ext uri="{9D8B030D-6E8A-4147-A177-3AD203B41FA5}">
                      <a16:colId xmlns:a16="http://schemas.microsoft.com/office/drawing/2014/main" val="2341419833"/>
                    </a:ext>
                  </a:extLst>
                </a:gridCol>
                <a:gridCol w="2612162">
                  <a:extLst>
                    <a:ext uri="{9D8B030D-6E8A-4147-A177-3AD203B41FA5}">
                      <a16:colId xmlns:a16="http://schemas.microsoft.com/office/drawing/2014/main" val="2183690424"/>
                    </a:ext>
                  </a:extLst>
                </a:gridCol>
              </a:tblGrid>
              <a:tr h="34182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400" dirty="0">
                          <a:solidFill>
                            <a:schemeClr val="tx1"/>
                          </a:solidFill>
                          <a:latin typeface="+mn-lt"/>
                        </a:rPr>
                        <a:t>Classification</a:t>
                      </a:r>
                      <a:endParaRPr lang="en-US" sz="1400" i="1" dirty="0">
                        <a:solidFill>
                          <a:schemeClr val="tx1"/>
                        </a:solidFill>
                        <a:latin typeface="+mn-lt"/>
                      </a:endParaRPr>
                    </a:p>
                  </a:txBody>
                  <a:tcPr marL="68580" marR="68580" marT="34290" marB="3429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dirty="0">
                          <a:solidFill>
                            <a:schemeClr val="tx1"/>
                          </a:solidFill>
                          <a:latin typeface="+mn-lt"/>
                        </a:rPr>
                        <a:t>ASC 840 (Legacy Guidance)</a:t>
                      </a:r>
                    </a:p>
                  </a:txBody>
                  <a:tcPr marL="68580" marR="68580" marT="34290" marB="3429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dirty="0">
                          <a:solidFill>
                            <a:schemeClr val="tx1"/>
                          </a:solidFill>
                          <a:latin typeface="+mn-lt"/>
                        </a:rPr>
                        <a:t>ASC 842 (New Guidance)</a:t>
                      </a:r>
                    </a:p>
                  </a:txBody>
                  <a:tcPr marL="68580" marR="68580" marT="34290" marB="34290" anchor="ctr"/>
                </a:tc>
                <a:extLst>
                  <a:ext uri="{0D108BD9-81ED-4DB2-BD59-A6C34878D82A}">
                    <a16:rowId xmlns:a16="http://schemas.microsoft.com/office/drawing/2014/main" val="126479448"/>
                  </a:ext>
                </a:extLst>
              </a:tr>
              <a:tr h="3418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100" b="1" dirty="0">
                          <a:latin typeface="+mn-lt"/>
                        </a:rPr>
                        <a:t>Step 1</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latin typeface="+mn-lt"/>
                        </a:rPr>
                        <a:t>Transfer of Ownership</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latin typeface="+mn-lt"/>
                        </a:rPr>
                        <a:t>Transfer of Ownership</a:t>
                      </a:r>
                    </a:p>
                  </a:txBody>
                  <a:tcPr marL="68580" marR="68580" marT="34290" marB="34290"/>
                </a:tc>
                <a:extLst>
                  <a:ext uri="{0D108BD9-81ED-4DB2-BD59-A6C34878D82A}">
                    <a16:rowId xmlns:a16="http://schemas.microsoft.com/office/drawing/2014/main" val="2643062288"/>
                  </a:ext>
                </a:extLst>
              </a:tr>
              <a:tr h="4214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Step 2</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latin typeface="+mn-lt"/>
                        </a:rPr>
                        <a:t>Bargain Purchase Option</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latin typeface="+mn-lt"/>
                        </a:rPr>
                        <a:t>Purchase</a:t>
                      </a:r>
                      <a:r>
                        <a:rPr lang="en-US" sz="1100" baseline="0" dirty="0">
                          <a:latin typeface="+mn-lt"/>
                        </a:rPr>
                        <a:t> Option is Reasonably Certain to be Exercised</a:t>
                      </a:r>
                      <a:endParaRPr lang="en-US" sz="1100" dirty="0">
                        <a:latin typeface="+mn-lt"/>
                      </a:endParaRPr>
                    </a:p>
                  </a:txBody>
                  <a:tcPr marL="68580" marR="68580" marT="34290" marB="34290"/>
                </a:tc>
                <a:extLst>
                  <a:ext uri="{0D108BD9-81ED-4DB2-BD59-A6C34878D82A}">
                    <a16:rowId xmlns:a16="http://schemas.microsoft.com/office/drawing/2014/main" val="3799609600"/>
                  </a:ext>
                </a:extLst>
              </a:tr>
              <a:tr h="4214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Step 3</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latin typeface="+mn-lt"/>
                        </a:rPr>
                        <a:t>Lease Term Exceeds 75% of Useful Life</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latin typeface="+mn-lt"/>
                        </a:rPr>
                        <a:t>Lease Term is for Major Part of Remaining Economic Life</a:t>
                      </a:r>
                    </a:p>
                  </a:txBody>
                  <a:tcPr marL="68580" marR="68580" marT="34290" marB="34290"/>
                </a:tc>
                <a:extLst>
                  <a:ext uri="{0D108BD9-81ED-4DB2-BD59-A6C34878D82A}">
                    <a16:rowId xmlns:a16="http://schemas.microsoft.com/office/drawing/2014/main" val="2799100964"/>
                  </a:ext>
                </a:extLst>
              </a:tr>
              <a:tr h="59000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Step 4</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latin typeface="+mn-lt"/>
                        </a:rPr>
                        <a:t>Present Value of Lease Payments Exceeds 90% of the FMV of Asset</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latin typeface="+mn-lt"/>
                        </a:rPr>
                        <a:t>Present Value of the Lease Payments Exceeds Substantially All of the FMV of Asset</a:t>
                      </a:r>
                    </a:p>
                  </a:txBody>
                  <a:tcPr marL="68580" marR="68580" marT="34290" marB="34290"/>
                </a:tc>
                <a:extLst>
                  <a:ext uri="{0D108BD9-81ED-4DB2-BD59-A6C34878D82A}">
                    <a16:rowId xmlns:a16="http://schemas.microsoft.com/office/drawing/2014/main" val="1207995930"/>
                  </a:ext>
                </a:extLst>
              </a:tr>
              <a:tr h="4214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Step 5</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latin typeface="+mn-lt"/>
                        </a:rPr>
                        <a:t>None</a:t>
                      </a:r>
                    </a:p>
                  </a:txBody>
                  <a:tcPr marL="68580" marR="68580" marT="34290" marB="34290"/>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latin typeface="+mn-lt"/>
                        </a:rPr>
                        <a:t>Underlying Asset is so Specialized that has no Alternative Use</a:t>
                      </a:r>
                    </a:p>
                  </a:txBody>
                  <a:tcPr marL="68580" marR="68580" marT="34290" marB="34290"/>
                </a:tc>
                <a:extLst>
                  <a:ext uri="{0D108BD9-81ED-4DB2-BD59-A6C34878D82A}">
                    <a16:rowId xmlns:a16="http://schemas.microsoft.com/office/drawing/2014/main" val="1633575664"/>
                  </a:ext>
                </a:extLst>
              </a:tr>
            </a:tbl>
          </a:graphicData>
        </a:graphic>
      </p:graphicFrame>
      <p:sp>
        <p:nvSpPr>
          <p:cNvPr id="43" name="Speech Bubble: Rectangle 42">
            <a:extLst>
              <a:ext uri="{FF2B5EF4-FFF2-40B4-BE49-F238E27FC236}">
                <a16:creationId xmlns:a16="http://schemas.microsoft.com/office/drawing/2014/main" id="{7EBDE1CE-28B1-49B0-AC4F-58A43320DCE7}"/>
              </a:ext>
            </a:extLst>
          </p:cNvPr>
          <p:cNvSpPr/>
          <p:nvPr/>
        </p:nvSpPr>
        <p:spPr>
          <a:xfrm>
            <a:off x="5369745" y="3176444"/>
            <a:ext cx="2361150" cy="570257"/>
          </a:xfrm>
          <a:prstGeom prst="wedgeRectCallout">
            <a:avLst>
              <a:gd name="adj1" fmla="val 117513"/>
              <a:gd name="adj2" fmla="val 64383"/>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ea typeface="+mn-ea"/>
                <a:cs typeface="+mn-cs"/>
              </a:rPr>
              <a:t>Brightline 75% and 90% tests are going away – however, most practitioners are maintaining this approach</a:t>
            </a:r>
          </a:p>
        </p:txBody>
      </p:sp>
      <p:sp>
        <p:nvSpPr>
          <p:cNvPr id="44" name="Rectangle: Diagonal Corners Rounded 43">
            <a:extLst>
              <a:ext uri="{FF2B5EF4-FFF2-40B4-BE49-F238E27FC236}">
                <a16:creationId xmlns:a16="http://schemas.microsoft.com/office/drawing/2014/main" id="{D5355CBF-ED72-44F9-BD2C-2C8DA4EB9107}"/>
              </a:ext>
            </a:extLst>
          </p:cNvPr>
          <p:cNvSpPr/>
          <p:nvPr/>
        </p:nvSpPr>
        <p:spPr>
          <a:xfrm>
            <a:off x="8704275" y="2444379"/>
            <a:ext cx="2956760" cy="842110"/>
          </a:xfrm>
          <a:prstGeom prst="round2Diag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strike="noStrike" kern="0" cap="none" spc="0" normalizeH="0" baseline="0" noProof="0" dirty="0">
                <a:ln>
                  <a:noFill/>
                </a:ln>
                <a:solidFill>
                  <a:schemeClr val="tx2"/>
                </a:solidFill>
                <a:effectLst/>
                <a:uLnTx/>
                <a:uFillTx/>
                <a:ea typeface="+mn-ea"/>
                <a:cs typeface="+mn-cs"/>
              </a:rPr>
              <a:t>Adoption</a:t>
            </a:r>
            <a:r>
              <a:rPr kumimoji="0" lang="en-US" sz="1200" b="1" strike="noStrike" kern="0" cap="none" spc="0" normalizeH="0" baseline="0" noProof="0" dirty="0">
                <a:ln>
                  <a:noFill/>
                </a:ln>
                <a:solidFill>
                  <a:prstClr val="black"/>
                </a:solidFill>
                <a:effectLst/>
                <a:uLnTx/>
                <a:uFillTx/>
                <a:ea typeface="+mn-ea"/>
                <a:cs typeface="+mn-cs"/>
              </a:rPr>
              <a:t> </a:t>
            </a:r>
            <a:r>
              <a:rPr kumimoji="0" lang="en-US" sz="1200" b="1" strike="noStrike" kern="0" cap="none" spc="0" normalizeH="0" baseline="0" noProof="0" dirty="0">
                <a:ln>
                  <a:noFill/>
                </a:ln>
                <a:solidFill>
                  <a:schemeClr val="tx2"/>
                </a:solidFill>
                <a:effectLst/>
                <a:uLnTx/>
                <a:uFillTx/>
                <a:ea typeface="+mn-ea"/>
                <a:cs typeface="+mn-cs"/>
              </a:rPr>
              <a:t>Dates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ea typeface="+mn-ea"/>
                <a:cs typeface="+mn-cs"/>
              </a:rPr>
              <a:t>1.1.2019 for public companies</a:t>
            </a:r>
          </a:p>
          <a:p>
            <a:pPr marL="214313" marR="0" lvl="0" indent="-2143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sngStrike" kern="0" cap="none" spc="0" normalizeH="0" baseline="0" noProof="0" dirty="0">
                <a:ln>
                  <a:noFill/>
                </a:ln>
                <a:solidFill>
                  <a:prstClr val="black"/>
                </a:solidFill>
                <a:effectLst/>
                <a:uLnTx/>
                <a:uFillTx/>
                <a:ea typeface="+mn-ea"/>
                <a:cs typeface="+mn-cs"/>
              </a:rPr>
              <a:t>1.1.2020</a:t>
            </a:r>
            <a:r>
              <a:rPr kumimoji="0" lang="en-US" sz="1200" b="0" i="0" u="none" strike="noStrike" kern="0" cap="none" spc="0" normalizeH="0" baseline="0" noProof="0" dirty="0">
                <a:ln>
                  <a:noFill/>
                </a:ln>
                <a:solidFill>
                  <a:prstClr val="black"/>
                </a:solidFill>
                <a:effectLst/>
                <a:uLnTx/>
                <a:uFillTx/>
                <a:ea typeface="+mn-ea"/>
                <a:cs typeface="+mn-cs"/>
              </a:rPr>
              <a:t> </a:t>
            </a:r>
            <a:r>
              <a:rPr kumimoji="0" lang="en-US" sz="1400" b="1" i="0" u="none" strike="noStrike" kern="0" cap="none" spc="0" normalizeH="0" baseline="0" noProof="0" dirty="0">
                <a:ln>
                  <a:noFill/>
                </a:ln>
                <a:solidFill>
                  <a:srgbClr val="FF0000"/>
                </a:solidFill>
                <a:effectLst/>
                <a:uLnTx/>
                <a:uFillTx/>
                <a:ea typeface="+mn-ea"/>
                <a:cs typeface="+mn-cs"/>
              </a:rPr>
              <a:t>1.1.2022 </a:t>
            </a:r>
            <a:r>
              <a:rPr kumimoji="0" lang="en-US" sz="1200" b="0" i="0" u="none" strike="noStrike" kern="0" cap="none" spc="0" normalizeH="0" baseline="0" noProof="0" dirty="0">
                <a:ln>
                  <a:noFill/>
                </a:ln>
                <a:solidFill>
                  <a:prstClr val="black"/>
                </a:solidFill>
                <a:effectLst/>
                <a:uLnTx/>
                <a:uFillTx/>
                <a:ea typeface="+mn-ea"/>
                <a:cs typeface="+mn-cs"/>
              </a:rPr>
              <a:t>for non-public companies</a:t>
            </a:r>
          </a:p>
        </p:txBody>
      </p:sp>
      <p:sp>
        <p:nvSpPr>
          <p:cNvPr id="45" name="Rectangle: Diagonal Corners Rounded 44">
            <a:extLst>
              <a:ext uri="{FF2B5EF4-FFF2-40B4-BE49-F238E27FC236}">
                <a16:creationId xmlns:a16="http://schemas.microsoft.com/office/drawing/2014/main" id="{320B51E5-94AF-4E16-85AA-B9F889AD238B}"/>
              </a:ext>
            </a:extLst>
          </p:cNvPr>
          <p:cNvSpPr/>
          <p:nvPr/>
        </p:nvSpPr>
        <p:spPr>
          <a:xfrm>
            <a:off x="8707962" y="3416603"/>
            <a:ext cx="2956760" cy="233795"/>
          </a:xfrm>
          <a:prstGeom prst="round2Diag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schemeClr val="tx2"/>
                </a:solidFill>
                <a:effectLst/>
                <a:uLnTx/>
                <a:uFillTx/>
                <a:ea typeface="+mn-ea"/>
                <a:cs typeface="+mn-cs"/>
              </a:rPr>
              <a:t>Enhanced Disclosures</a:t>
            </a:r>
          </a:p>
        </p:txBody>
      </p:sp>
      <p:sp>
        <p:nvSpPr>
          <p:cNvPr id="47" name="Speech Bubble: Rectangle 46">
            <a:extLst>
              <a:ext uri="{FF2B5EF4-FFF2-40B4-BE49-F238E27FC236}">
                <a16:creationId xmlns:a16="http://schemas.microsoft.com/office/drawing/2014/main" id="{5BE4488D-55B2-4624-8DF2-E7BA8AFCD191}"/>
              </a:ext>
            </a:extLst>
          </p:cNvPr>
          <p:cNvSpPr/>
          <p:nvPr/>
        </p:nvSpPr>
        <p:spPr>
          <a:xfrm>
            <a:off x="5369745" y="1715606"/>
            <a:ext cx="2361150" cy="842110"/>
          </a:xfrm>
          <a:prstGeom prst="wedgeRectCallout">
            <a:avLst>
              <a:gd name="adj1" fmla="val 92317"/>
              <a:gd name="adj2" fmla="val 162201"/>
            </a:avLst>
          </a:prstGeom>
          <a:ln/>
        </p:spPr>
        <p:style>
          <a:lnRef idx="1">
            <a:schemeClr val="accent3"/>
          </a:lnRef>
          <a:fillRef idx="2">
            <a:schemeClr val="accent3"/>
          </a:fillRef>
          <a:effectRef idx="1">
            <a:schemeClr val="accent3"/>
          </a:effectRef>
          <a:fontRef idx="minor">
            <a:schemeClr val="dk1"/>
          </a:fontRef>
        </p:style>
        <p:txBody>
          <a:bodyPr rtlCol="0" anchor="ct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0" cap="none" spc="0" normalizeH="0" baseline="0" noProof="0" dirty="0">
                <a:ln>
                  <a:noFill/>
                </a:ln>
                <a:solidFill>
                  <a:prstClr val="black"/>
                </a:solidFill>
                <a:effectLst/>
                <a:uLnTx/>
                <a:uFillTx/>
                <a:ea typeface="+mn-ea"/>
                <a:cs typeface="+mn-cs"/>
              </a:rPr>
              <a:t>Weighted-average remaining lease term</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0" cap="none" spc="0" normalizeH="0" baseline="0" noProof="0" dirty="0">
                <a:ln>
                  <a:noFill/>
                </a:ln>
                <a:solidFill>
                  <a:prstClr val="black"/>
                </a:solidFill>
                <a:effectLst/>
                <a:uLnTx/>
                <a:uFillTx/>
                <a:ea typeface="+mn-ea"/>
                <a:cs typeface="+mn-cs"/>
              </a:rPr>
              <a:t>Weighted-average interest rate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0" cap="none" spc="0" normalizeH="0" baseline="0" noProof="0" dirty="0">
                <a:ln>
                  <a:noFill/>
                </a:ln>
                <a:solidFill>
                  <a:prstClr val="black"/>
                </a:solidFill>
                <a:effectLst/>
                <a:uLnTx/>
                <a:uFillTx/>
                <a:ea typeface="+mn-ea"/>
                <a:cs typeface="+mn-cs"/>
              </a:rPr>
              <a:t>Rent expense reconciliation</a:t>
            </a:r>
          </a:p>
        </p:txBody>
      </p:sp>
      <p:sp>
        <p:nvSpPr>
          <p:cNvPr id="48" name="Title 3">
            <a:extLst>
              <a:ext uri="{FF2B5EF4-FFF2-40B4-BE49-F238E27FC236}">
                <a16:creationId xmlns:a16="http://schemas.microsoft.com/office/drawing/2014/main" id="{AE912BDE-71D5-4C2B-BA64-7F2B2D29F644}"/>
              </a:ext>
            </a:extLst>
          </p:cNvPr>
          <p:cNvSpPr>
            <a:spLocks noGrp="1"/>
          </p:cNvSpPr>
          <p:nvPr>
            <p:ph type="title"/>
          </p:nvPr>
        </p:nvSpPr>
        <p:spPr>
          <a:xfrm>
            <a:off x="634092" y="390836"/>
            <a:ext cx="9591316" cy="718551"/>
          </a:xfrm>
        </p:spPr>
        <p:txBody>
          <a:bodyPr>
            <a:normAutofit/>
          </a:bodyPr>
          <a:lstStyle/>
          <a:p>
            <a:r>
              <a:rPr lang="en-US" dirty="0"/>
              <a:t>OVERVIEW OF CHANGES</a:t>
            </a:r>
          </a:p>
        </p:txBody>
      </p:sp>
      <p:sp>
        <p:nvSpPr>
          <p:cNvPr id="20" name="TextBox 19">
            <a:extLst>
              <a:ext uri="{FF2B5EF4-FFF2-40B4-BE49-F238E27FC236}">
                <a16:creationId xmlns:a16="http://schemas.microsoft.com/office/drawing/2014/main" id="{BDFD14AA-487D-41D6-90BB-6F3D3FB5B38A}"/>
              </a:ext>
            </a:extLst>
          </p:cNvPr>
          <p:cNvSpPr txBox="1"/>
          <p:nvPr/>
        </p:nvSpPr>
        <p:spPr>
          <a:xfrm>
            <a:off x="634093" y="1095418"/>
            <a:ext cx="6792067" cy="461665"/>
          </a:xfrm>
          <a:prstGeom prst="rect">
            <a:avLst/>
          </a:prstGeom>
          <a:noFill/>
        </p:spPr>
        <p:txBody>
          <a:bodyPr wrap="square" rtlCol="0">
            <a:spAutoFit/>
          </a:bodyPr>
          <a:lstStyle/>
          <a:p>
            <a:r>
              <a:rPr lang="en-US" sz="2400" b="1" i="1" dirty="0"/>
              <a:t>Presentation</a:t>
            </a:r>
          </a:p>
        </p:txBody>
      </p:sp>
      <p:cxnSp>
        <p:nvCxnSpPr>
          <p:cNvPr id="4" name="Straight Connector 3">
            <a:extLst>
              <a:ext uri="{FF2B5EF4-FFF2-40B4-BE49-F238E27FC236}">
                <a16:creationId xmlns:a16="http://schemas.microsoft.com/office/drawing/2014/main" id="{C25C3A5B-AC5A-453B-AB08-1B3AD015BB5F}"/>
              </a:ext>
            </a:extLst>
          </p:cNvPr>
          <p:cNvCxnSpPr/>
          <p:nvPr/>
        </p:nvCxnSpPr>
        <p:spPr>
          <a:xfrm flipH="1">
            <a:off x="4236754" y="2441243"/>
            <a:ext cx="224354" cy="1411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905E848-0690-40D6-A788-DCEB87279138}"/>
              </a:ext>
            </a:extLst>
          </p:cNvPr>
          <p:cNvCxnSpPr/>
          <p:nvPr/>
        </p:nvCxnSpPr>
        <p:spPr>
          <a:xfrm flipH="1" flipV="1">
            <a:off x="4236754" y="2978268"/>
            <a:ext cx="224354" cy="12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75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30</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13" name="Title 3">
            <a:extLst>
              <a:ext uri="{FF2B5EF4-FFF2-40B4-BE49-F238E27FC236}">
                <a16:creationId xmlns:a16="http://schemas.microsoft.com/office/drawing/2014/main" id="{78AB6D1F-D8BF-470F-AB1D-5AAEDAE6BF55}"/>
              </a:ext>
            </a:extLst>
          </p:cNvPr>
          <p:cNvSpPr txBox="1">
            <a:spLocks/>
          </p:cNvSpPr>
          <p:nvPr/>
        </p:nvSpPr>
        <p:spPr>
          <a:xfrm>
            <a:off x="-2856" y="87976"/>
            <a:ext cx="11271593" cy="634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i="0" kern="1200" cap="all" baseline="0">
                <a:solidFill>
                  <a:schemeClr val="tx2"/>
                </a:solidFill>
                <a:latin typeface="+mj-lt"/>
                <a:ea typeface="+mj-ea"/>
                <a:cs typeface="+mj-cs"/>
              </a:defRPr>
            </a:lvl1pPr>
          </a:lstStyle>
          <a:p>
            <a:r>
              <a:rPr lang="en-US" dirty="0"/>
              <a:t>Lender considerations</a:t>
            </a:r>
          </a:p>
        </p:txBody>
      </p:sp>
      <p:pic>
        <p:nvPicPr>
          <p:cNvPr id="1026" name="Picture 2" descr="moore-colson-ASC-842-balance-sheet-example">
            <a:extLst>
              <a:ext uri="{FF2B5EF4-FFF2-40B4-BE49-F238E27FC236}">
                <a16:creationId xmlns:a16="http://schemas.microsoft.com/office/drawing/2014/main" id="{0CB9F52A-6331-4D52-9267-9C5151792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868" y="1192618"/>
            <a:ext cx="4999801" cy="3749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ore-colson-ASC-842-journal-entry-example-table">
            <a:extLst>
              <a:ext uri="{FF2B5EF4-FFF2-40B4-BE49-F238E27FC236}">
                <a16:creationId xmlns:a16="http://schemas.microsoft.com/office/drawing/2014/main" id="{91AE5085-CDC7-48FF-B744-D03990A41D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8608" y="5055338"/>
            <a:ext cx="3222061" cy="13210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52EBBF-EC89-4056-901D-C0965A7A6B26}"/>
              </a:ext>
            </a:extLst>
          </p:cNvPr>
          <p:cNvSpPr txBox="1"/>
          <p:nvPr/>
        </p:nvSpPr>
        <p:spPr>
          <a:xfrm>
            <a:off x="3364705" y="624913"/>
            <a:ext cx="1049866" cy="646331"/>
          </a:xfrm>
          <a:prstGeom prst="rect">
            <a:avLst/>
          </a:prstGeom>
          <a:noFill/>
        </p:spPr>
        <p:txBody>
          <a:bodyPr wrap="square" rtlCol="0">
            <a:spAutoFit/>
          </a:bodyPr>
          <a:lstStyle/>
          <a:p>
            <a:pPr algn="ctr"/>
            <a:r>
              <a:rPr lang="en-US" b="1" dirty="0">
                <a:highlight>
                  <a:srgbClr val="FFFF00"/>
                </a:highlight>
              </a:rPr>
              <a:t>Before 842</a:t>
            </a:r>
          </a:p>
        </p:txBody>
      </p:sp>
      <p:sp>
        <p:nvSpPr>
          <p:cNvPr id="11" name="TextBox 10">
            <a:extLst>
              <a:ext uri="{FF2B5EF4-FFF2-40B4-BE49-F238E27FC236}">
                <a16:creationId xmlns:a16="http://schemas.microsoft.com/office/drawing/2014/main" id="{99ADC86C-B5DE-4FD8-8AD6-63749073B2FA}"/>
              </a:ext>
            </a:extLst>
          </p:cNvPr>
          <p:cNvSpPr txBox="1"/>
          <p:nvPr/>
        </p:nvSpPr>
        <p:spPr>
          <a:xfrm>
            <a:off x="4522921" y="624912"/>
            <a:ext cx="1049866" cy="646331"/>
          </a:xfrm>
          <a:prstGeom prst="rect">
            <a:avLst/>
          </a:prstGeom>
          <a:noFill/>
        </p:spPr>
        <p:txBody>
          <a:bodyPr wrap="square" rtlCol="0">
            <a:spAutoFit/>
          </a:bodyPr>
          <a:lstStyle/>
          <a:p>
            <a:pPr algn="ctr"/>
            <a:r>
              <a:rPr lang="en-US" b="1" dirty="0">
                <a:highlight>
                  <a:srgbClr val="FFFF00"/>
                </a:highlight>
              </a:rPr>
              <a:t>After </a:t>
            </a:r>
          </a:p>
          <a:p>
            <a:pPr algn="ctr"/>
            <a:r>
              <a:rPr lang="en-US" b="1" dirty="0">
                <a:highlight>
                  <a:srgbClr val="FFFF00"/>
                </a:highlight>
              </a:rPr>
              <a:t>842</a:t>
            </a:r>
          </a:p>
        </p:txBody>
      </p:sp>
      <p:pic>
        <p:nvPicPr>
          <p:cNvPr id="2050" name="Picture 2" descr="moore-colson-asc-842-debt-service-coverage-ratio-example">
            <a:extLst>
              <a:ext uri="{FF2B5EF4-FFF2-40B4-BE49-F238E27FC236}">
                <a16:creationId xmlns:a16="http://schemas.microsoft.com/office/drawing/2014/main" id="{7FB1B0CA-D318-484C-B4BA-07C57571F8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254" y="1618244"/>
            <a:ext cx="5695950" cy="332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60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31</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13" name="Title 3">
            <a:extLst>
              <a:ext uri="{FF2B5EF4-FFF2-40B4-BE49-F238E27FC236}">
                <a16:creationId xmlns:a16="http://schemas.microsoft.com/office/drawing/2014/main" id="{78AB6D1F-D8BF-470F-AB1D-5AAEDAE6BF55}"/>
              </a:ext>
            </a:extLst>
          </p:cNvPr>
          <p:cNvSpPr txBox="1">
            <a:spLocks/>
          </p:cNvSpPr>
          <p:nvPr/>
        </p:nvSpPr>
        <p:spPr>
          <a:xfrm>
            <a:off x="-2856" y="87976"/>
            <a:ext cx="11271593" cy="634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i="0" kern="1200" cap="all" baseline="0">
                <a:solidFill>
                  <a:schemeClr val="tx2"/>
                </a:solidFill>
                <a:latin typeface="+mj-lt"/>
                <a:ea typeface="+mj-ea"/>
                <a:cs typeface="+mj-cs"/>
              </a:defRPr>
            </a:lvl1pPr>
          </a:lstStyle>
          <a:p>
            <a:r>
              <a:rPr lang="en-US" dirty="0"/>
              <a:t>Lender considerations</a:t>
            </a:r>
          </a:p>
        </p:txBody>
      </p:sp>
      <p:pic>
        <p:nvPicPr>
          <p:cNvPr id="1026" name="Picture 2" descr="moore-colson-ASC-842-balance-sheet-example">
            <a:extLst>
              <a:ext uri="{FF2B5EF4-FFF2-40B4-BE49-F238E27FC236}">
                <a16:creationId xmlns:a16="http://schemas.microsoft.com/office/drawing/2014/main" id="{0CB9F52A-6331-4D52-9267-9C5151792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868" y="1192618"/>
            <a:ext cx="4999801" cy="3749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ore-colson-ASC-842-journal-entry-example-table">
            <a:extLst>
              <a:ext uri="{FF2B5EF4-FFF2-40B4-BE49-F238E27FC236}">
                <a16:creationId xmlns:a16="http://schemas.microsoft.com/office/drawing/2014/main" id="{91AE5085-CDC7-48FF-B744-D03990A41D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8608" y="5055338"/>
            <a:ext cx="3222061" cy="13210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52EBBF-EC89-4056-901D-C0965A7A6B26}"/>
              </a:ext>
            </a:extLst>
          </p:cNvPr>
          <p:cNvSpPr txBox="1"/>
          <p:nvPr/>
        </p:nvSpPr>
        <p:spPr>
          <a:xfrm>
            <a:off x="3364705" y="624913"/>
            <a:ext cx="1049866" cy="646331"/>
          </a:xfrm>
          <a:prstGeom prst="rect">
            <a:avLst/>
          </a:prstGeom>
          <a:noFill/>
        </p:spPr>
        <p:txBody>
          <a:bodyPr wrap="square" rtlCol="0">
            <a:spAutoFit/>
          </a:bodyPr>
          <a:lstStyle/>
          <a:p>
            <a:pPr algn="ctr"/>
            <a:r>
              <a:rPr lang="en-US" b="1" dirty="0">
                <a:highlight>
                  <a:srgbClr val="FFFF00"/>
                </a:highlight>
              </a:rPr>
              <a:t>Before 842</a:t>
            </a:r>
          </a:p>
        </p:txBody>
      </p:sp>
      <p:sp>
        <p:nvSpPr>
          <p:cNvPr id="11" name="TextBox 10">
            <a:extLst>
              <a:ext uri="{FF2B5EF4-FFF2-40B4-BE49-F238E27FC236}">
                <a16:creationId xmlns:a16="http://schemas.microsoft.com/office/drawing/2014/main" id="{99ADC86C-B5DE-4FD8-8AD6-63749073B2FA}"/>
              </a:ext>
            </a:extLst>
          </p:cNvPr>
          <p:cNvSpPr txBox="1"/>
          <p:nvPr/>
        </p:nvSpPr>
        <p:spPr>
          <a:xfrm>
            <a:off x="4522921" y="624912"/>
            <a:ext cx="1049866" cy="646331"/>
          </a:xfrm>
          <a:prstGeom prst="rect">
            <a:avLst/>
          </a:prstGeom>
          <a:noFill/>
        </p:spPr>
        <p:txBody>
          <a:bodyPr wrap="square" rtlCol="0">
            <a:spAutoFit/>
          </a:bodyPr>
          <a:lstStyle/>
          <a:p>
            <a:pPr algn="ctr"/>
            <a:r>
              <a:rPr lang="en-US" b="1" dirty="0">
                <a:highlight>
                  <a:srgbClr val="FFFF00"/>
                </a:highlight>
              </a:rPr>
              <a:t>After </a:t>
            </a:r>
          </a:p>
          <a:p>
            <a:pPr algn="ctr"/>
            <a:r>
              <a:rPr lang="en-US" b="1" dirty="0">
                <a:highlight>
                  <a:srgbClr val="FFFF00"/>
                </a:highlight>
              </a:rPr>
              <a:t>842</a:t>
            </a:r>
          </a:p>
        </p:txBody>
      </p:sp>
      <p:sp>
        <p:nvSpPr>
          <p:cNvPr id="4" name="TextBox 3">
            <a:extLst>
              <a:ext uri="{FF2B5EF4-FFF2-40B4-BE49-F238E27FC236}">
                <a16:creationId xmlns:a16="http://schemas.microsoft.com/office/drawing/2014/main" id="{0B9DE775-DD5C-484E-8D5D-4370FC4F98CA}"/>
              </a:ext>
            </a:extLst>
          </p:cNvPr>
          <p:cNvSpPr txBox="1"/>
          <p:nvPr/>
        </p:nvSpPr>
        <p:spPr>
          <a:xfrm>
            <a:off x="5870222" y="1271243"/>
            <a:ext cx="5937956" cy="4247317"/>
          </a:xfrm>
          <a:prstGeom prst="rect">
            <a:avLst/>
          </a:prstGeom>
          <a:noFill/>
        </p:spPr>
        <p:txBody>
          <a:bodyPr wrap="square" rtlCol="0">
            <a:spAutoFit/>
          </a:bodyPr>
          <a:lstStyle/>
          <a:p>
            <a:r>
              <a:rPr lang="en-US" b="1" u="sng" dirty="0"/>
              <a:t>Questions to ask:</a:t>
            </a:r>
          </a:p>
          <a:p>
            <a:endParaRPr lang="en-US" dirty="0"/>
          </a:p>
          <a:p>
            <a:pPr marL="342900" indent="-342900">
              <a:buAutoNum type="arabicPeriod"/>
            </a:pPr>
            <a:r>
              <a:rPr lang="en-US" dirty="0"/>
              <a:t>To clients: have you modeled the impact of 842 on your financial covenants?</a:t>
            </a:r>
            <a:br>
              <a:rPr lang="en-US" dirty="0"/>
            </a:br>
            <a:endParaRPr lang="en-US" dirty="0"/>
          </a:p>
          <a:p>
            <a:pPr marL="342900" indent="-342900">
              <a:buAutoNum type="arabicPeriod"/>
            </a:pPr>
            <a:r>
              <a:rPr lang="en-US" dirty="0"/>
              <a:t>To clients: have you discussed the impacts of 842 with your investors/board?</a:t>
            </a:r>
          </a:p>
          <a:p>
            <a:pPr marL="342900" indent="-342900">
              <a:buAutoNum type="arabicPeriod"/>
            </a:pPr>
            <a:endParaRPr lang="en-US" dirty="0"/>
          </a:p>
          <a:p>
            <a:pPr marL="342900" indent="-342900">
              <a:buAutoNum type="arabicPeriod"/>
            </a:pPr>
            <a:r>
              <a:rPr lang="en-US" dirty="0"/>
              <a:t>Is GAAP frozen when the agreements are executed?</a:t>
            </a:r>
            <a:br>
              <a:rPr lang="en-US" dirty="0"/>
            </a:br>
            <a:endParaRPr lang="en-US" dirty="0"/>
          </a:p>
          <a:p>
            <a:pPr marL="342900" indent="-342900">
              <a:buAutoNum type="arabicPeriod"/>
            </a:pPr>
            <a:r>
              <a:rPr lang="en-US" dirty="0"/>
              <a:t>Do we need to amend our loan agreements? </a:t>
            </a:r>
            <a:br>
              <a:rPr lang="en-US" dirty="0"/>
            </a:br>
            <a:endParaRPr lang="en-US" dirty="0"/>
          </a:p>
          <a:p>
            <a:br>
              <a:rPr lang="en-US" dirty="0"/>
            </a:br>
            <a:endParaRPr lang="en-US" dirty="0"/>
          </a:p>
          <a:p>
            <a:pPr marL="342900" indent="-342900">
              <a:buAutoNum type="arabicPeriod"/>
            </a:pPr>
            <a:endParaRPr lang="en-US" dirty="0"/>
          </a:p>
        </p:txBody>
      </p:sp>
    </p:spTree>
    <p:extLst>
      <p:ext uri="{BB962C8B-B14F-4D97-AF65-F5344CB8AC3E}">
        <p14:creationId xmlns:p14="http://schemas.microsoft.com/office/powerpoint/2010/main" val="347001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22650D-2F8A-4FF7-A07F-2E241EC07DC3}"/>
              </a:ext>
            </a:extLst>
          </p:cNvPr>
          <p:cNvSpPr/>
          <p:nvPr/>
        </p:nvSpPr>
        <p:spPr>
          <a:xfrm>
            <a:off x="0" y="2776543"/>
            <a:ext cx="4779034" cy="1644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CCD88A40-0044-485D-9BA6-4B1C4508BA42}"/>
              </a:ext>
            </a:extLst>
          </p:cNvPr>
          <p:cNvSpPr>
            <a:spLocks noGrp="1"/>
          </p:cNvSpPr>
          <p:nvPr>
            <p:ph type="body" sz="quarter" idx="11"/>
          </p:nvPr>
        </p:nvSpPr>
        <p:spPr>
          <a:xfrm>
            <a:off x="2309020" y="2871801"/>
            <a:ext cx="2266122" cy="422187"/>
          </a:xfrm>
        </p:spPr>
        <p:txBody>
          <a:bodyPr>
            <a:normAutofit/>
          </a:bodyPr>
          <a:lstStyle/>
          <a:p>
            <a:r>
              <a:rPr lang="en-US" sz="2400" dirty="0"/>
              <a:t>Buck Freeman</a:t>
            </a:r>
          </a:p>
        </p:txBody>
      </p:sp>
      <p:sp>
        <p:nvSpPr>
          <p:cNvPr id="3" name="Text Placeholder 2">
            <a:extLst>
              <a:ext uri="{FF2B5EF4-FFF2-40B4-BE49-F238E27FC236}">
                <a16:creationId xmlns:a16="http://schemas.microsoft.com/office/drawing/2014/main" id="{9DE72C11-78C8-4861-BC38-EAA8AA682A7B}"/>
              </a:ext>
            </a:extLst>
          </p:cNvPr>
          <p:cNvSpPr>
            <a:spLocks noGrp="1"/>
          </p:cNvSpPr>
          <p:nvPr>
            <p:ph type="body" sz="quarter" idx="12"/>
          </p:nvPr>
        </p:nvSpPr>
        <p:spPr>
          <a:xfrm>
            <a:off x="2022459" y="3246463"/>
            <a:ext cx="2839244" cy="934598"/>
          </a:xfrm>
        </p:spPr>
        <p:txBody>
          <a:bodyPr/>
          <a:lstStyle/>
          <a:p>
            <a:r>
              <a:rPr lang="en-US" sz="2000" dirty="0"/>
              <a:t>Shareholder, Audit &amp; Advisory Services, LBMC</a:t>
            </a:r>
          </a:p>
          <a:p>
            <a:r>
              <a:rPr lang="en-US" sz="1800" b="0" dirty="0">
                <a:hlinkClick r:id="rId3"/>
              </a:rPr>
              <a:t>Buck.freeman@lbmc.com</a:t>
            </a:r>
            <a:endParaRPr lang="en-US" sz="1800" b="0" dirty="0"/>
          </a:p>
          <a:p>
            <a:r>
              <a:rPr lang="en-US" sz="1800" b="0" dirty="0"/>
              <a:t>615.309.2247</a:t>
            </a:r>
          </a:p>
          <a:p>
            <a:endParaRPr lang="en-US" sz="2000" dirty="0"/>
          </a:p>
        </p:txBody>
      </p:sp>
      <p:pic>
        <p:nvPicPr>
          <p:cNvPr id="6" name="Picture 5">
            <a:extLst>
              <a:ext uri="{FF2B5EF4-FFF2-40B4-BE49-F238E27FC236}">
                <a16:creationId xmlns:a16="http://schemas.microsoft.com/office/drawing/2014/main" id="{A249314F-7814-48D5-AA6A-4CB1A5CB5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673" y="1501849"/>
            <a:ext cx="2878759" cy="4981397"/>
          </a:xfrm>
          <a:prstGeom prst="rect">
            <a:avLst/>
          </a:prstGeom>
        </p:spPr>
      </p:pic>
      <p:sp>
        <p:nvSpPr>
          <p:cNvPr id="7" name="TextBox 6">
            <a:extLst>
              <a:ext uri="{FF2B5EF4-FFF2-40B4-BE49-F238E27FC236}">
                <a16:creationId xmlns:a16="http://schemas.microsoft.com/office/drawing/2014/main" id="{0545A7F9-D134-4CD6-8480-F3783AF0E846}"/>
              </a:ext>
            </a:extLst>
          </p:cNvPr>
          <p:cNvSpPr txBox="1"/>
          <p:nvPr/>
        </p:nvSpPr>
        <p:spPr>
          <a:xfrm>
            <a:off x="1873703" y="5024983"/>
            <a:ext cx="3136756" cy="646331"/>
          </a:xfrm>
          <a:prstGeom prst="rect">
            <a:avLst/>
          </a:prstGeom>
          <a:noFill/>
        </p:spPr>
        <p:txBody>
          <a:bodyPr wrap="none" rtlCol="0">
            <a:spAutoFit/>
          </a:bodyPr>
          <a:lstStyle/>
          <a:p>
            <a:r>
              <a:rPr lang="en-US" sz="3600" b="1" dirty="0">
                <a:solidFill>
                  <a:schemeClr val="tx2"/>
                </a:solidFill>
                <a:latin typeface="Univers LT Std 47 Cn Lt" panose="020B0406020202040204" pitchFamily="34" charset="0"/>
              </a:rPr>
              <a:t>www.LBMC.com</a:t>
            </a:r>
          </a:p>
        </p:txBody>
      </p:sp>
    </p:spTree>
    <p:extLst>
      <p:ext uri="{BB962C8B-B14F-4D97-AF65-F5344CB8AC3E}">
        <p14:creationId xmlns:p14="http://schemas.microsoft.com/office/powerpoint/2010/main" val="64427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0CAE96-57B5-44BF-87A5-0F4F1989F0F6}"/>
              </a:ext>
            </a:extLst>
          </p:cNvPr>
          <p:cNvSpPr/>
          <p:nvPr/>
        </p:nvSpPr>
        <p:spPr>
          <a:xfrm>
            <a:off x="6599207" y="1443230"/>
            <a:ext cx="4399473" cy="24067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4</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COMPUTATIONS &amp; JOURNAL ENTRIES</a:t>
            </a:r>
          </a:p>
        </p:txBody>
      </p:sp>
      <p:graphicFrame>
        <p:nvGraphicFramePr>
          <p:cNvPr id="24" name="Diagram 23">
            <a:extLst>
              <a:ext uri="{FF2B5EF4-FFF2-40B4-BE49-F238E27FC236}">
                <a16:creationId xmlns:a16="http://schemas.microsoft.com/office/drawing/2014/main" id="{79C2766D-EE48-4B67-866F-9385B7060E34}"/>
              </a:ext>
            </a:extLst>
          </p:cNvPr>
          <p:cNvGraphicFramePr/>
          <p:nvPr>
            <p:extLst>
              <p:ext uri="{D42A27DB-BD31-4B8C-83A1-F6EECF244321}">
                <p14:modId xmlns:p14="http://schemas.microsoft.com/office/powerpoint/2010/main" val="1904771355"/>
              </p:ext>
            </p:extLst>
          </p:nvPr>
        </p:nvGraphicFramePr>
        <p:xfrm>
          <a:off x="738996" y="1074490"/>
          <a:ext cx="5472024" cy="21431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5" name="Diagram 24">
            <a:extLst>
              <a:ext uri="{FF2B5EF4-FFF2-40B4-BE49-F238E27FC236}">
                <a16:creationId xmlns:a16="http://schemas.microsoft.com/office/drawing/2014/main" id="{9435A237-1139-40DE-A4D3-ECB592C849AC}"/>
              </a:ext>
            </a:extLst>
          </p:cNvPr>
          <p:cNvGraphicFramePr/>
          <p:nvPr>
            <p:extLst>
              <p:ext uri="{D42A27DB-BD31-4B8C-83A1-F6EECF244321}">
                <p14:modId xmlns:p14="http://schemas.microsoft.com/office/powerpoint/2010/main" val="3514761541"/>
              </p:ext>
            </p:extLst>
          </p:nvPr>
        </p:nvGraphicFramePr>
        <p:xfrm>
          <a:off x="920150" y="3958409"/>
          <a:ext cx="10501223" cy="240677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6" name="Arrow: Right 25">
            <a:extLst>
              <a:ext uri="{FF2B5EF4-FFF2-40B4-BE49-F238E27FC236}">
                <a16:creationId xmlns:a16="http://schemas.microsoft.com/office/drawing/2014/main" id="{931D61CF-8A46-4C34-9631-A030D3F9820B}"/>
              </a:ext>
            </a:extLst>
          </p:cNvPr>
          <p:cNvSpPr/>
          <p:nvPr/>
        </p:nvSpPr>
        <p:spPr>
          <a:xfrm rot="8507470">
            <a:off x="1888825" y="3557990"/>
            <a:ext cx="2642315" cy="281841"/>
          </a:xfrm>
          <a:prstGeom prst="rightArrow">
            <a:avLst/>
          </a:prstGeom>
          <a:solidFill>
            <a:schemeClr val="tx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a typeface="+mn-ea"/>
              <a:cs typeface="+mn-cs"/>
            </a:endParaRPr>
          </a:p>
        </p:txBody>
      </p:sp>
      <p:sp>
        <p:nvSpPr>
          <p:cNvPr id="27" name="TextBox 26">
            <a:extLst>
              <a:ext uri="{FF2B5EF4-FFF2-40B4-BE49-F238E27FC236}">
                <a16:creationId xmlns:a16="http://schemas.microsoft.com/office/drawing/2014/main" id="{AA9CD4F3-EA66-42F7-8332-78DBC673E5E5}"/>
              </a:ext>
            </a:extLst>
          </p:cNvPr>
          <p:cNvSpPr txBox="1"/>
          <p:nvPr/>
        </p:nvSpPr>
        <p:spPr>
          <a:xfrm>
            <a:off x="6680199" y="1615563"/>
            <a:ext cx="4237487" cy="2062103"/>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
                <a:schemeClr val="tx2"/>
              </a:buClr>
              <a:buSzTx/>
              <a:buFont typeface="+mj-lt"/>
              <a:buAutoNum type="arabicPeriod"/>
              <a:tabLst/>
              <a:defRPr/>
            </a:pPr>
            <a:r>
              <a:rPr kumimoji="0" lang="en-US" sz="1600" b="1" i="1" u="none" strike="noStrike" kern="0" cap="none" spc="0" normalizeH="0" baseline="0" noProof="0" dirty="0">
                <a:ln>
                  <a:noFill/>
                </a:ln>
                <a:solidFill>
                  <a:prstClr val="black"/>
                </a:solidFill>
                <a:effectLst/>
                <a:uLnTx/>
                <a:uFillTx/>
              </a:rPr>
              <a:t>Variable lease payments </a:t>
            </a:r>
            <a:r>
              <a:rPr kumimoji="0" lang="en-US" sz="1600" b="0" i="0" u="none" strike="noStrike" kern="0" cap="none" spc="0" normalizeH="0" baseline="0" noProof="0" dirty="0">
                <a:ln>
                  <a:noFill/>
                </a:ln>
                <a:solidFill>
                  <a:prstClr val="black"/>
                </a:solidFill>
                <a:effectLst/>
                <a:uLnTx/>
                <a:uFillTx/>
              </a:rPr>
              <a:t>are excluded from the minimum lease payments utilized in the initial valuation and recognized as expense when incurred.</a:t>
            </a:r>
          </a:p>
          <a:p>
            <a:pPr marL="342900" marR="0" lvl="0" indent="-342900" defTabSz="914400" eaLnBrk="1" fontAlgn="auto" latinLnBrk="0" hangingPunct="1">
              <a:lnSpc>
                <a:spcPct val="100000"/>
              </a:lnSpc>
              <a:spcBef>
                <a:spcPts val="0"/>
              </a:spcBef>
              <a:spcAft>
                <a:spcPts val="0"/>
              </a:spcAft>
              <a:buClr>
                <a:schemeClr val="tx2"/>
              </a:buClr>
              <a:buSzTx/>
              <a:buFont typeface="+mj-lt"/>
              <a:buAutoNum type="arabicPeriod"/>
              <a:tabLst/>
              <a:defRPr/>
            </a:pPr>
            <a:endParaRPr kumimoji="0" lang="en-US" sz="16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
                <a:schemeClr val="tx2"/>
              </a:buClr>
              <a:buSzTx/>
              <a:buFont typeface="+mj-lt"/>
              <a:buAutoNum type="arabicPeriod"/>
              <a:tabLst/>
              <a:defRPr/>
            </a:pPr>
            <a:r>
              <a:rPr kumimoji="0" lang="en-US" sz="1600" b="1" i="1" u="none" strike="noStrike" kern="0" cap="none" spc="0" normalizeH="0" baseline="0" noProof="0" dirty="0">
                <a:ln>
                  <a:noFill/>
                </a:ln>
                <a:solidFill>
                  <a:prstClr val="black"/>
                </a:solidFill>
                <a:effectLst/>
                <a:uLnTx/>
                <a:uFillTx/>
              </a:rPr>
              <a:t>The present value </a:t>
            </a:r>
            <a:r>
              <a:rPr kumimoji="0" lang="en-US" sz="1600" b="0" i="0" u="none" strike="noStrike" kern="0" cap="none" spc="0" normalizeH="0" baseline="0" noProof="0" dirty="0">
                <a:ln>
                  <a:noFill/>
                </a:ln>
                <a:solidFill>
                  <a:prstClr val="black"/>
                </a:solidFill>
                <a:effectLst/>
                <a:uLnTx/>
                <a:uFillTx/>
              </a:rPr>
              <a:t>of the minimum lease payments will be determined using the incremental borrowing rate.</a:t>
            </a:r>
          </a:p>
        </p:txBody>
      </p:sp>
    </p:spTree>
    <p:extLst>
      <p:ext uri="{BB962C8B-B14F-4D97-AF65-F5344CB8AC3E}">
        <p14:creationId xmlns:p14="http://schemas.microsoft.com/office/powerpoint/2010/main" val="226117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5</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COMPUTATIONS &amp; JOURNAL ENTRIES</a:t>
            </a:r>
          </a:p>
        </p:txBody>
      </p:sp>
      <p:grpSp>
        <p:nvGrpSpPr>
          <p:cNvPr id="4" name="Group 3">
            <a:extLst>
              <a:ext uri="{FF2B5EF4-FFF2-40B4-BE49-F238E27FC236}">
                <a16:creationId xmlns:a16="http://schemas.microsoft.com/office/drawing/2014/main" id="{BA1A29E0-67E8-4F5A-991F-2DCCBA6EBFBE}"/>
              </a:ext>
            </a:extLst>
          </p:cNvPr>
          <p:cNvGrpSpPr/>
          <p:nvPr/>
        </p:nvGrpSpPr>
        <p:grpSpPr>
          <a:xfrm>
            <a:off x="2462433" y="1326776"/>
            <a:ext cx="7267134" cy="4891849"/>
            <a:chOff x="536355" y="1326776"/>
            <a:chExt cx="7267134" cy="4891849"/>
          </a:xfrm>
        </p:grpSpPr>
        <p:sp>
          <p:nvSpPr>
            <p:cNvPr id="15" name="Speech Bubble: Rectangle 14">
              <a:extLst>
                <a:ext uri="{FF2B5EF4-FFF2-40B4-BE49-F238E27FC236}">
                  <a16:creationId xmlns:a16="http://schemas.microsoft.com/office/drawing/2014/main" id="{08294030-61AC-45A2-944F-4FFB96E6AADA}"/>
                </a:ext>
              </a:extLst>
            </p:cNvPr>
            <p:cNvSpPr/>
            <p:nvPr/>
          </p:nvSpPr>
          <p:spPr>
            <a:xfrm>
              <a:off x="1048871" y="4873606"/>
              <a:ext cx="3207124" cy="815741"/>
            </a:xfrm>
            <a:prstGeom prst="wedgeRectCallout">
              <a:avLst>
                <a:gd name="adj1" fmla="val 65892"/>
                <a:gd name="adj2" fmla="val -136977"/>
              </a:avLst>
            </a:prstGeom>
            <a:solidFill>
              <a:srgbClr val="BDE1F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b="1" dirty="0">
                  <a:solidFill>
                    <a:schemeClr val="tx1"/>
                  </a:solidFill>
                </a:rPr>
                <a:t>Rent expense is always 1,200; however, interest and amortization amounts are different at each reporting period</a:t>
              </a:r>
            </a:p>
          </p:txBody>
        </p:sp>
        <p:pic>
          <p:nvPicPr>
            <p:cNvPr id="11" name="Picture 10">
              <a:extLst>
                <a:ext uri="{FF2B5EF4-FFF2-40B4-BE49-F238E27FC236}">
                  <a16:creationId xmlns:a16="http://schemas.microsoft.com/office/drawing/2014/main" id="{03C1C51E-599A-4370-BBEE-73A1FF8E3F56}"/>
                </a:ext>
              </a:extLst>
            </p:cNvPr>
            <p:cNvPicPr>
              <a:picLocks noChangeAspect="1"/>
            </p:cNvPicPr>
            <p:nvPr/>
          </p:nvPicPr>
          <p:blipFill>
            <a:blip r:embed="rId5"/>
            <a:stretch>
              <a:fillRect/>
            </a:stretch>
          </p:blipFill>
          <p:spPr>
            <a:xfrm>
              <a:off x="536355" y="1326776"/>
              <a:ext cx="7267134" cy="2858410"/>
            </a:xfrm>
            <a:prstGeom prst="rect">
              <a:avLst/>
            </a:prstGeom>
          </p:spPr>
        </p:pic>
        <p:sp>
          <p:nvSpPr>
            <p:cNvPr id="12" name="Speech Bubble: Rectangle 11">
              <a:extLst>
                <a:ext uri="{FF2B5EF4-FFF2-40B4-BE49-F238E27FC236}">
                  <a16:creationId xmlns:a16="http://schemas.microsoft.com/office/drawing/2014/main" id="{E86FEE69-E099-43F9-AECE-A1A59F41D770}"/>
                </a:ext>
              </a:extLst>
            </p:cNvPr>
            <p:cNvSpPr/>
            <p:nvPr/>
          </p:nvSpPr>
          <p:spPr>
            <a:xfrm>
              <a:off x="5914916" y="4344328"/>
              <a:ext cx="1242499" cy="529278"/>
            </a:xfrm>
            <a:prstGeom prst="wedgeRectCallout">
              <a:avLst>
                <a:gd name="adj1" fmla="val -122512"/>
                <a:gd name="adj2" fmla="val -180668"/>
              </a:avLst>
            </a:prstGeom>
            <a:solidFill>
              <a:srgbClr val="BDE1F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b="1" dirty="0">
                  <a:solidFill>
                    <a:schemeClr val="tx1"/>
                  </a:solidFill>
                </a:rPr>
                <a:t>60,602 * 7% / 12</a:t>
              </a:r>
            </a:p>
          </p:txBody>
        </p:sp>
        <p:sp>
          <p:nvSpPr>
            <p:cNvPr id="13" name="Speech Bubble: Rectangle 12">
              <a:extLst>
                <a:ext uri="{FF2B5EF4-FFF2-40B4-BE49-F238E27FC236}">
                  <a16:creationId xmlns:a16="http://schemas.microsoft.com/office/drawing/2014/main" id="{534AF0EE-87E2-4A42-87DF-26527E869277}"/>
                </a:ext>
              </a:extLst>
            </p:cNvPr>
            <p:cNvSpPr/>
            <p:nvPr/>
          </p:nvSpPr>
          <p:spPr>
            <a:xfrm>
              <a:off x="5481506" y="5017348"/>
              <a:ext cx="1242499" cy="529278"/>
            </a:xfrm>
            <a:prstGeom prst="wedgeRectCallout">
              <a:avLst>
                <a:gd name="adj1" fmla="val -86700"/>
                <a:gd name="adj2" fmla="val -266518"/>
              </a:avLst>
            </a:prstGeom>
            <a:solidFill>
              <a:srgbClr val="BDE1F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b="1" dirty="0">
                  <a:solidFill>
                    <a:schemeClr val="tx1"/>
                  </a:solidFill>
                </a:rPr>
                <a:t>1,200 - 354</a:t>
              </a:r>
            </a:p>
          </p:txBody>
        </p:sp>
        <p:sp>
          <p:nvSpPr>
            <p:cNvPr id="14" name="Speech Bubble: Rectangle 13">
              <a:extLst>
                <a:ext uri="{FF2B5EF4-FFF2-40B4-BE49-F238E27FC236}">
                  <a16:creationId xmlns:a16="http://schemas.microsoft.com/office/drawing/2014/main" id="{87D92D29-6E10-408E-B9EC-382A0FE59CD8}"/>
                </a:ext>
              </a:extLst>
            </p:cNvPr>
            <p:cNvSpPr/>
            <p:nvPr/>
          </p:nvSpPr>
          <p:spPr>
            <a:xfrm>
              <a:off x="4853501" y="5689347"/>
              <a:ext cx="1242499" cy="529278"/>
            </a:xfrm>
            <a:prstGeom prst="wedgeRectCallout">
              <a:avLst>
                <a:gd name="adj1" fmla="val -37243"/>
                <a:gd name="adj2" fmla="val -351009"/>
              </a:avLst>
            </a:prstGeom>
            <a:solidFill>
              <a:srgbClr val="BDE1F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b="1" dirty="0">
                  <a:solidFill>
                    <a:schemeClr val="tx1"/>
                  </a:solidFill>
                </a:rPr>
                <a:t>Straight line rent expense</a:t>
              </a:r>
            </a:p>
          </p:txBody>
        </p:sp>
      </p:grpSp>
    </p:spTree>
    <p:extLst>
      <p:ext uri="{BB962C8B-B14F-4D97-AF65-F5344CB8AC3E}">
        <p14:creationId xmlns:p14="http://schemas.microsoft.com/office/powerpoint/2010/main" val="116308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6</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TRANSITION JOURNAL ENTRIES</a:t>
            </a:r>
          </a:p>
        </p:txBody>
      </p:sp>
      <p:grpSp>
        <p:nvGrpSpPr>
          <p:cNvPr id="23" name="Group 22">
            <a:extLst>
              <a:ext uri="{FF2B5EF4-FFF2-40B4-BE49-F238E27FC236}">
                <a16:creationId xmlns:a16="http://schemas.microsoft.com/office/drawing/2014/main" id="{B659FA22-E4CD-4239-9906-516C221C9E65}"/>
              </a:ext>
            </a:extLst>
          </p:cNvPr>
          <p:cNvGrpSpPr/>
          <p:nvPr/>
        </p:nvGrpSpPr>
        <p:grpSpPr>
          <a:xfrm>
            <a:off x="2624979" y="2961712"/>
            <a:ext cx="6942045" cy="467289"/>
            <a:chOff x="838200" y="2796988"/>
            <a:chExt cx="9256060" cy="623052"/>
          </a:xfrm>
          <a:solidFill>
            <a:schemeClr val="bg1">
              <a:lumMod val="95000"/>
            </a:schemeClr>
          </a:solidFill>
        </p:grpSpPr>
        <p:sp>
          <p:nvSpPr>
            <p:cNvPr id="24" name="Rectangle 23">
              <a:extLst>
                <a:ext uri="{FF2B5EF4-FFF2-40B4-BE49-F238E27FC236}">
                  <a16:creationId xmlns:a16="http://schemas.microsoft.com/office/drawing/2014/main" id="{E82A32F1-BB91-4CCF-AEE0-D7E9F57AA5D3}"/>
                </a:ext>
              </a:extLst>
            </p:cNvPr>
            <p:cNvSpPr/>
            <p:nvPr/>
          </p:nvSpPr>
          <p:spPr>
            <a:xfrm>
              <a:off x="838200" y="2796988"/>
              <a:ext cx="1851212" cy="623052"/>
            </a:xfrm>
            <a:prstGeom prst="rect">
              <a:avLst/>
            </a:prstGeom>
            <a:grpFill/>
            <a:ln w="381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solidFill>
                    <a:prstClr val="black"/>
                  </a:solidFill>
                  <a:effectLst/>
                  <a:uLnTx/>
                  <a:uFillTx/>
                  <a:ea typeface="+mn-ea"/>
                  <a:cs typeface="+mn-cs"/>
                </a:rPr>
                <a:t>2017</a:t>
              </a:r>
            </a:p>
          </p:txBody>
        </p:sp>
        <p:sp>
          <p:nvSpPr>
            <p:cNvPr id="25" name="Rectangle 24">
              <a:extLst>
                <a:ext uri="{FF2B5EF4-FFF2-40B4-BE49-F238E27FC236}">
                  <a16:creationId xmlns:a16="http://schemas.microsoft.com/office/drawing/2014/main" id="{16611F4A-A527-4045-8F1F-BB694827FB28}"/>
                </a:ext>
              </a:extLst>
            </p:cNvPr>
            <p:cNvSpPr/>
            <p:nvPr/>
          </p:nvSpPr>
          <p:spPr>
            <a:xfrm>
              <a:off x="2689412" y="2796988"/>
              <a:ext cx="1851212" cy="623052"/>
            </a:xfrm>
            <a:prstGeom prst="rect">
              <a:avLst/>
            </a:prstGeom>
            <a:grpFill/>
            <a:ln w="381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solidFill>
                    <a:prstClr val="black"/>
                  </a:solidFill>
                  <a:effectLst/>
                  <a:uLnTx/>
                  <a:uFillTx/>
                  <a:ea typeface="+mn-ea"/>
                  <a:cs typeface="+mn-cs"/>
                </a:rPr>
                <a:t>2018</a:t>
              </a:r>
            </a:p>
          </p:txBody>
        </p:sp>
        <p:sp>
          <p:nvSpPr>
            <p:cNvPr id="26" name="Rectangle 25">
              <a:extLst>
                <a:ext uri="{FF2B5EF4-FFF2-40B4-BE49-F238E27FC236}">
                  <a16:creationId xmlns:a16="http://schemas.microsoft.com/office/drawing/2014/main" id="{23FBA6D1-A055-4E71-9E27-247251EC2190}"/>
                </a:ext>
              </a:extLst>
            </p:cNvPr>
            <p:cNvSpPr/>
            <p:nvPr/>
          </p:nvSpPr>
          <p:spPr>
            <a:xfrm>
              <a:off x="4540624" y="2796988"/>
              <a:ext cx="1851212" cy="623052"/>
            </a:xfrm>
            <a:prstGeom prst="rect">
              <a:avLst/>
            </a:prstGeom>
            <a:grpFill/>
            <a:ln w="381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solidFill>
                    <a:prstClr val="black"/>
                  </a:solidFill>
                  <a:effectLst/>
                  <a:uLnTx/>
                  <a:uFillTx/>
                  <a:ea typeface="+mn-ea"/>
                  <a:cs typeface="+mn-cs"/>
                </a:rPr>
                <a:t>2019</a:t>
              </a:r>
            </a:p>
          </p:txBody>
        </p:sp>
        <p:sp>
          <p:nvSpPr>
            <p:cNvPr id="27" name="Rectangle 26">
              <a:extLst>
                <a:ext uri="{FF2B5EF4-FFF2-40B4-BE49-F238E27FC236}">
                  <a16:creationId xmlns:a16="http://schemas.microsoft.com/office/drawing/2014/main" id="{3A890B05-615C-4F04-BA0F-8188F5668D3F}"/>
                </a:ext>
              </a:extLst>
            </p:cNvPr>
            <p:cNvSpPr/>
            <p:nvPr/>
          </p:nvSpPr>
          <p:spPr>
            <a:xfrm>
              <a:off x="6391836" y="2796988"/>
              <a:ext cx="1851212" cy="623052"/>
            </a:xfrm>
            <a:prstGeom prst="rect">
              <a:avLst/>
            </a:prstGeom>
            <a:grpFill/>
            <a:ln w="381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solidFill>
                    <a:prstClr val="black"/>
                  </a:solidFill>
                  <a:effectLst/>
                  <a:uLnTx/>
                  <a:uFillTx/>
                  <a:ea typeface="+mn-ea"/>
                  <a:cs typeface="+mn-cs"/>
                </a:rPr>
                <a:t>2020</a:t>
              </a:r>
            </a:p>
          </p:txBody>
        </p:sp>
        <p:sp>
          <p:nvSpPr>
            <p:cNvPr id="28" name="Rectangle 27">
              <a:extLst>
                <a:ext uri="{FF2B5EF4-FFF2-40B4-BE49-F238E27FC236}">
                  <a16:creationId xmlns:a16="http://schemas.microsoft.com/office/drawing/2014/main" id="{B42B2E4A-BE88-4823-B390-A26916394B14}"/>
                </a:ext>
              </a:extLst>
            </p:cNvPr>
            <p:cNvSpPr/>
            <p:nvPr/>
          </p:nvSpPr>
          <p:spPr>
            <a:xfrm>
              <a:off x="8243048" y="2796988"/>
              <a:ext cx="1851212" cy="623052"/>
            </a:xfrm>
            <a:prstGeom prst="rect">
              <a:avLst/>
            </a:prstGeom>
            <a:grpFill/>
            <a:ln w="381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solidFill>
                    <a:prstClr val="black"/>
                  </a:solidFill>
                  <a:effectLst/>
                  <a:uLnTx/>
                  <a:uFillTx/>
                  <a:ea typeface="+mn-ea"/>
                  <a:cs typeface="+mn-cs"/>
                </a:rPr>
                <a:t>2021</a:t>
              </a:r>
            </a:p>
          </p:txBody>
        </p:sp>
      </p:grpSp>
      <p:grpSp>
        <p:nvGrpSpPr>
          <p:cNvPr id="29" name="Group 28">
            <a:extLst>
              <a:ext uri="{FF2B5EF4-FFF2-40B4-BE49-F238E27FC236}">
                <a16:creationId xmlns:a16="http://schemas.microsoft.com/office/drawing/2014/main" id="{72C6D8EA-B91E-4A68-9C92-0614E28E670A}"/>
              </a:ext>
            </a:extLst>
          </p:cNvPr>
          <p:cNvGrpSpPr/>
          <p:nvPr/>
        </p:nvGrpSpPr>
        <p:grpSpPr>
          <a:xfrm>
            <a:off x="4707591" y="2152161"/>
            <a:ext cx="1388409" cy="780608"/>
            <a:chOff x="4244786" y="1726547"/>
            <a:chExt cx="1851212" cy="1040811"/>
          </a:xfrm>
          <a:solidFill>
            <a:srgbClr val="BDE1F5"/>
          </a:solidFill>
        </p:grpSpPr>
        <p:sp>
          <p:nvSpPr>
            <p:cNvPr id="30" name="Arrow: Up 29">
              <a:extLst>
                <a:ext uri="{FF2B5EF4-FFF2-40B4-BE49-F238E27FC236}">
                  <a16:creationId xmlns:a16="http://schemas.microsoft.com/office/drawing/2014/main" id="{494D978D-86A0-4C45-A96E-1B5E2C6B3512}"/>
                </a:ext>
              </a:extLst>
            </p:cNvPr>
            <p:cNvSpPr/>
            <p:nvPr/>
          </p:nvSpPr>
          <p:spPr>
            <a:xfrm rot="10800000">
              <a:off x="5006787" y="2052917"/>
              <a:ext cx="327211" cy="714441"/>
            </a:xfrm>
            <a:prstGeom prst="upArrow">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u="none" strike="noStrike" kern="0" cap="none" spc="0" normalizeH="0" baseline="0" noProof="0">
                <a:ln>
                  <a:noFill/>
                </a:ln>
                <a:solidFill>
                  <a:prstClr val="white"/>
                </a:solidFill>
                <a:effectLst/>
                <a:uLnTx/>
                <a:uFillTx/>
                <a:ea typeface="+mn-ea"/>
                <a:cs typeface="+mn-cs"/>
              </a:endParaRPr>
            </a:p>
          </p:txBody>
        </p:sp>
        <p:sp>
          <p:nvSpPr>
            <p:cNvPr id="31" name="Rectangle: Diagonal Corners Rounded 30">
              <a:extLst>
                <a:ext uri="{FF2B5EF4-FFF2-40B4-BE49-F238E27FC236}">
                  <a16:creationId xmlns:a16="http://schemas.microsoft.com/office/drawing/2014/main" id="{6E0F445D-5400-4E1E-8CE4-AB9FD58046E6}"/>
                </a:ext>
              </a:extLst>
            </p:cNvPr>
            <p:cNvSpPr/>
            <p:nvPr/>
          </p:nvSpPr>
          <p:spPr>
            <a:xfrm>
              <a:off x="4244786" y="1726547"/>
              <a:ext cx="1851212" cy="357742"/>
            </a:xfrm>
            <a:prstGeom prst="round2Diag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u="none" strike="noStrike" kern="0" cap="none" spc="0" normalizeH="0" baseline="0" noProof="0" dirty="0">
                  <a:ln>
                    <a:noFill/>
                  </a:ln>
                  <a:solidFill>
                    <a:prstClr val="black"/>
                  </a:solidFill>
                  <a:effectLst/>
                  <a:uLnTx/>
                  <a:uFillTx/>
                  <a:ea typeface="+mn-ea"/>
                  <a:cs typeface="+mn-cs"/>
                </a:rPr>
                <a:t>Transition Date</a:t>
              </a:r>
            </a:p>
          </p:txBody>
        </p:sp>
      </p:grpSp>
      <p:sp>
        <p:nvSpPr>
          <p:cNvPr id="32" name="Arrow: Right 31">
            <a:extLst>
              <a:ext uri="{FF2B5EF4-FFF2-40B4-BE49-F238E27FC236}">
                <a16:creationId xmlns:a16="http://schemas.microsoft.com/office/drawing/2014/main" id="{602B6BB6-9055-4298-8AE3-F4D26AC696D3}"/>
              </a:ext>
            </a:extLst>
          </p:cNvPr>
          <p:cNvSpPr/>
          <p:nvPr/>
        </p:nvSpPr>
        <p:spPr>
          <a:xfrm>
            <a:off x="5401795" y="3474014"/>
            <a:ext cx="4165229" cy="645458"/>
          </a:xfrm>
          <a:prstGeom prst="rightArrow">
            <a:avLst/>
          </a:prstGeom>
          <a:solidFill>
            <a:schemeClr val="tx2"/>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1" u="none" strike="noStrike" kern="0" cap="none" spc="0" normalizeH="0" baseline="0" noProof="0" dirty="0">
                <a:ln>
                  <a:noFill/>
                </a:ln>
                <a:solidFill>
                  <a:schemeClr val="bg1"/>
                </a:solidFill>
                <a:effectLst/>
                <a:uLnTx/>
                <a:uFillTx/>
                <a:ea typeface="+mn-ea"/>
                <a:cs typeface="+mn-cs"/>
              </a:rPr>
              <a:t>Included for Transition</a:t>
            </a:r>
          </a:p>
        </p:txBody>
      </p:sp>
      <p:sp>
        <p:nvSpPr>
          <p:cNvPr id="33" name="Arrow: Left 32">
            <a:extLst>
              <a:ext uri="{FF2B5EF4-FFF2-40B4-BE49-F238E27FC236}">
                <a16:creationId xmlns:a16="http://schemas.microsoft.com/office/drawing/2014/main" id="{637F5B9A-B79F-410F-B632-D98F700B75A1}"/>
              </a:ext>
            </a:extLst>
          </p:cNvPr>
          <p:cNvSpPr/>
          <p:nvPr/>
        </p:nvSpPr>
        <p:spPr>
          <a:xfrm>
            <a:off x="2624978" y="3475324"/>
            <a:ext cx="2776817" cy="644148"/>
          </a:xfrm>
          <a:prstGeom prst="leftArrow">
            <a:avLst/>
          </a:prstGeom>
          <a:solidFill>
            <a:schemeClr val="accent4"/>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1" u="none" strike="noStrike" kern="0" cap="none" spc="0" normalizeH="0" baseline="0" noProof="0" dirty="0">
                <a:ln>
                  <a:noFill/>
                </a:ln>
                <a:solidFill>
                  <a:schemeClr val="bg1"/>
                </a:solidFill>
                <a:effectLst/>
                <a:uLnTx/>
                <a:uFillTx/>
                <a:ea typeface="+mn-ea"/>
                <a:cs typeface="+mn-cs"/>
              </a:rPr>
              <a:t>Nobody Cares!!!</a:t>
            </a:r>
          </a:p>
        </p:txBody>
      </p:sp>
      <p:sp>
        <p:nvSpPr>
          <p:cNvPr id="34" name="Speech Bubble: Rectangle with Corners Rounded 33">
            <a:extLst>
              <a:ext uri="{FF2B5EF4-FFF2-40B4-BE49-F238E27FC236}">
                <a16:creationId xmlns:a16="http://schemas.microsoft.com/office/drawing/2014/main" id="{FFB8B58C-3C07-4DE4-9A4F-2431393A7102}"/>
              </a:ext>
            </a:extLst>
          </p:cNvPr>
          <p:cNvSpPr/>
          <p:nvPr/>
        </p:nvSpPr>
        <p:spPr>
          <a:xfrm>
            <a:off x="3458698" y="4743451"/>
            <a:ext cx="2776817" cy="644148"/>
          </a:xfrm>
          <a:prstGeom prst="wedgeRoundRectCallout">
            <a:avLst>
              <a:gd name="adj1" fmla="val 19845"/>
              <a:gd name="adj2" fmla="val -292299"/>
              <a:gd name="adj3" fmla="val 16667"/>
            </a:avLst>
          </a:prstGeom>
          <a:solidFill>
            <a:srgbClr val="BDE1F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u="none" strike="noStrike" kern="0" cap="none" spc="0" normalizeH="0" baseline="0" noProof="0" dirty="0">
                <a:ln w="0"/>
                <a:solidFill>
                  <a:prstClr val="black"/>
                </a:solidFill>
                <a:effectLst/>
                <a:uLnTx/>
                <a:uFillTx/>
                <a:ea typeface="+mn-ea"/>
                <a:cs typeface="+mn-cs"/>
              </a:rPr>
              <a:t>Facts and circumstances of all leasing arrangements as of this date</a:t>
            </a:r>
          </a:p>
        </p:txBody>
      </p:sp>
      <p:sp>
        <p:nvSpPr>
          <p:cNvPr id="35" name="Explosion: 14 Points 34">
            <a:extLst>
              <a:ext uri="{FF2B5EF4-FFF2-40B4-BE49-F238E27FC236}">
                <a16:creationId xmlns:a16="http://schemas.microsoft.com/office/drawing/2014/main" id="{837A880D-CCBB-4C67-A064-4ED07B8CA18F}"/>
              </a:ext>
            </a:extLst>
          </p:cNvPr>
          <p:cNvSpPr/>
          <p:nvPr/>
        </p:nvSpPr>
        <p:spPr>
          <a:xfrm>
            <a:off x="6901144" y="1432772"/>
            <a:ext cx="3274359" cy="1190061"/>
          </a:xfrm>
          <a:prstGeom prst="irregularSeal2">
            <a:avLst/>
          </a:prstGeom>
          <a:solidFill>
            <a:schemeClr val="tx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ea typeface="+mn-ea"/>
                <a:cs typeface="+mn-cs"/>
              </a:rPr>
              <a:t>Public Companies</a:t>
            </a:r>
          </a:p>
        </p:txBody>
      </p:sp>
      <p:sp>
        <p:nvSpPr>
          <p:cNvPr id="36" name="Rectangle: Diagonal Corners Rounded 35">
            <a:extLst>
              <a:ext uri="{FF2B5EF4-FFF2-40B4-BE49-F238E27FC236}">
                <a16:creationId xmlns:a16="http://schemas.microsoft.com/office/drawing/2014/main" id="{51092A3B-4885-4D89-8EF0-ACBDB9003265}"/>
              </a:ext>
            </a:extLst>
          </p:cNvPr>
          <p:cNvSpPr/>
          <p:nvPr/>
        </p:nvSpPr>
        <p:spPr>
          <a:xfrm>
            <a:off x="6790205" y="4306419"/>
            <a:ext cx="3385298" cy="1118809"/>
          </a:xfrm>
          <a:prstGeom prst="round2DiagRect">
            <a:avLst>
              <a:gd name="adj1" fmla="val 0"/>
              <a:gd name="adj2" fmla="val 0"/>
            </a:avLst>
          </a:prstGeom>
          <a:solidFill>
            <a:schemeClr val="bg1">
              <a:lumMod val="95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prstClr val="black"/>
                </a:solidFill>
                <a:effectLst/>
                <a:uLnTx/>
                <a:uFillTx/>
                <a:ea typeface="+mn-ea"/>
                <a:cs typeface="+mn-cs"/>
              </a:rPr>
              <a:t>Assumes the Prospective Transition Election </a:t>
            </a:r>
          </a:p>
        </p:txBody>
      </p:sp>
    </p:spTree>
    <p:extLst>
      <p:ext uri="{BB962C8B-B14F-4D97-AF65-F5344CB8AC3E}">
        <p14:creationId xmlns:p14="http://schemas.microsoft.com/office/powerpoint/2010/main" val="107505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7</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TRANSITION JOURNAL ENTRIES</a:t>
            </a:r>
          </a:p>
        </p:txBody>
      </p:sp>
      <p:grpSp>
        <p:nvGrpSpPr>
          <p:cNvPr id="20" name="Group 19">
            <a:extLst>
              <a:ext uri="{FF2B5EF4-FFF2-40B4-BE49-F238E27FC236}">
                <a16:creationId xmlns:a16="http://schemas.microsoft.com/office/drawing/2014/main" id="{A839E3D2-8982-4619-A0BC-AC64A610ADE2}"/>
              </a:ext>
            </a:extLst>
          </p:cNvPr>
          <p:cNvGrpSpPr/>
          <p:nvPr/>
        </p:nvGrpSpPr>
        <p:grpSpPr>
          <a:xfrm>
            <a:off x="2624979" y="2961712"/>
            <a:ext cx="6942045" cy="467289"/>
            <a:chOff x="838200" y="2796988"/>
            <a:chExt cx="9256060" cy="623052"/>
          </a:xfrm>
          <a:solidFill>
            <a:schemeClr val="bg1">
              <a:lumMod val="95000"/>
            </a:schemeClr>
          </a:solidFill>
        </p:grpSpPr>
        <p:sp>
          <p:nvSpPr>
            <p:cNvPr id="21" name="Rectangle 20">
              <a:extLst>
                <a:ext uri="{FF2B5EF4-FFF2-40B4-BE49-F238E27FC236}">
                  <a16:creationId xmlns:a16="http://schemas.microsoft.com/office/drawing/2014/main" id="{84CF2207-BDF2-4402-9165-BFEB50050303}"/>
                </a:ext>
              </a:extLst>
            </p:cNvPr>
            <p:cNvSpPr/>
            <p:nvPr/>
          </p:nvSpPr>
          <p:spPr>
            <a:xfrm>
              <a:off x="838200" y="2796988"/>
              <a:ext cx="1851212" cy="623052"/>
            </a:xfrm>
            <a:prstGeom prst="rect">
              <a:avLst/>
            </a:prstGeom>
            <a:grpFill/>
            <a:ln w="381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solidFill>
                    <a:prstClr val="black"/>
                  </a:solidFill>
                  <a:effectLst/>
                  <a:uLnTx/>
                  <a:uFillTx/>
                  <a:ea typeface="+mn-ea"/>
                  <a:cs typeface="+mn-cs"/>
                </a:rPr>
                <a:t>2020</a:t>
              </a:r>
            </a:p>
          </p:txBody>
        </p:sp>
        <p:sp>
          <p:nvSpPr>
            <p:cNvPr id="22" name="Rectangle 21">
              <a:extLst>
                <a:ext uri="{FF2B5EF4-FFF2-40B4-BE49-F238E27FC236}">
                  <a16:creationId xmlns:a16="http://schemas.microsoft.com/office/drawing/2014/main" id="{FC9ECA0F-D971-40D2-A037-DE1E909000B3}"/>
                </a:ext>
              </a:extLst>
            </p:cNvPr>
            <p:cNvSpPr/>
            <p:nvPr/>
          </p:nvSpPr>
          <p:spPr>
            <a:xfrm>
              <a:off x="2689412" y="2796988"/>
              <a:ext cx="1851212" cy="623052"/>
            </a:xfrm>
            <a:prstGeom prst="rect">
              <a:avLst/>
            </a:prstGeom>
            <a:grpFill/>
            <a:ln w="381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solidFill>
                    <a:prstClr val="black"/>
                  </a:solidFill>
                  <a:effectLst/>
                  <a:uLnTx/>
                  <a:uFillTx/>
                  <a:ea typeface="+mn-ea"/>
                  <a:cs typeface="+mn-cs"/>
                </a:rPr>
                <a:t>2021</a:t>
              </a:r>
            </a:p>
          </p:txBody>
        </p:sp>
        <p:sp>
          <p:nvSpPr>
            <p:cNvPr id="23" name="Rectangle 22">
              <a:extLst>
                <a:ext uri="{FF2B5EF4-FFF2-40B4-BE49-F238E27FC236}">
                  <a16:creationId xmlns:a16="http://schemas.microsoft.com/office/drawing/2014/main" id="{BFACC1AD-F05F-42E5-9F80-F3383E27F714}"/>
                </a:ext>
              </a:extLst>
            </p:cNvPr>
            <p:cNvSpPr/>
            <p:nvPr/>
          </p:nvSpPr>
          <p:spPr>
            <a:xfrm>
              <a:off x="4540624" y="2796988"/>
              <a:ext cx="1851212" cy="623052"/>
            </a:xfrm>
            <a:prstGeom prst="rect">
              <a:avLst/>
            </a:prstGeom>
            <a:grpFill/>
            <a:ln w="381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solidFill>
                    <a:prstClr val="black"/>
                  </a:solidFill>
                  <a:effectLst/>
                  <a:uLnTx/>
                  <a:uFillTx/>
                  <a:ea typeface="+mn-ea"/>
                  <a:cs typeface="+mn-cs"/>
                </a:rPr>
                <a:t>2022</a:t>
              </a:r>
            </a:p>
          </p:txBody>
        </p:sp>
        <p:sp>
          <p:nvSpPr>
            <p:cNvPr id="24" name="Rectangle 23">
              <a:extLst>
                <a:ext uri="{FF2B5EF4-FFF2-40B4-BE49-F238E27FC236}">
                  <a16:creationId xmlns:a16="http://schemas.microsoft.com/office/drawing/2014/main" id="{878E21A7-9C13-4FEB-94C3-04B304378A81}"/>
                </a:ext>
              </a:extLst>
            </p:cNvPr>
            <p:cNvSpPr/>
            <p:nvPr/>
          </p:nvSpPr>
          <p:spPr>
            <a:xfrm>
              <a:off x="6391836" y="2796988"/>
              <a:ext cx="1851212" cy="623052"/>
            </a:xfrm>
            <a:prstGeom prst="rect">
              <a:avLst/>
            </a:prstGeom>
            <a:grpFill/>
            <a:ln w="381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solidFill>
                    <a:prstClr val="black"/>
                  </a:solidFill>
                  <a:effectLst/>
                  <a:uLnTx/>
                  <a:uFillTx/>
                  <a:ea typeface="+mn-ea"/>
                  <a:cs typeface="+mn-cs"/>
                </a:rPr>
                <a:t>2023</a:t>
              </a:r>
            </a:p>
          </p:txBody>
        </p:sp>
        <p:sp>
          <p:nvSpPr>
            <p:cNvPr id="25" name="Rectangle 24">
              <a:extLst>
                <a:ext uri="{FF2B5EF4-FFF2-40B4-BE49-F238E27FC236}">
                  <a16:creationId xmlns:a16="http://schemas.microsoft.com/office/drawing/2014/main" id="{EE2D2141-4351-4629-8B78-77BE1B450FF7}"/>
                </a:ext>
              </a:extLst>
            </p:cNvPr>
            <p:cNvSpPr/>
            <p:nvPr/>
          </p:nvSpPr>
          <p:spPr>
            <a:xfrm>
              <a:off x="8243048" y="2796988"/>
              <a:ext cx="1851212" cy="623052"/>
            </a:xfrm>
            <a:prstGeom prst="rect">
              <a:avLst/>
            </a:prstGeom>
            <a:grpFill/>
            <a:ln w="381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solidFill>
                    <a:prstClr val="black"/>
                  </a:solidFill>
                  <a:effectLst/>
                  <a:uLnTx/>
                  <a:uFillTx/>
                  <a:ea typeface="+mn-ea"/>
                  <a:cs typeface="+mn-cs"/>
                </a:rPr>
                <a:t>2024</a:t>
              </a:r>
            </a:p>
          </p:txBody>
        </p:sp>
      </p:grpSp>
      <p:grpSp>
        <p:nvGrpSpPr>
          <p:cNvPr id="26" name="Group 25">
            <a:extLst>
              <a:ext uri="{FF2B5EF4-FFF2-40B4-BE49-F238E27FC236}">
                <a16:creationId xmlns:a16="http://schemas.microsoft.com/office/drawing/2014/main" id="{1CBEDE27-3A89-41B3-BABA-656635988BC1}"/>
              </a:ext>
            </a:extLst>
          </p:cNvPr>
          <p:cNvGrpSpPr/>
          <p:nvPr/>
        </p:nvGrpSpPr>
        <p:grpSpPr>
          <a:xfrm>
            <a:off x="4707591" y="2152161"/>
            <a:ext cx="1388409" cy="780608"/>
            <a:chOff x="4244786" y="1726547"/>
            <a:chExt cx="1851212" cy="1040811"/>
          </a:xfrm>
          <a:solidFill>
            <a:srgbClr val="FFE3A7"/>
          </a:solidFill>
        </p:grpSpPr>
        <p:sp>
          <p:nvSpPr>
            <p:cNvPr id="27" name="Arrow: Up 26">
              <a:extLst>
                <a:ext uri="{FF2B5EF4-FFF2-40B4-BE49-F238E27FC236}">
                  <a16:creationId xmlns:a16="http://schemas.microsoft.com/office/drawing/2014/main" id="{992E817A-837C-4B1E-A1C0-526E66C44DC5}"/>
                </a:ext>
              </a:extLst>
            </p:cNvPr>
            <p:cNvSpPr/>
            <p:nvPr/>
          </p:nvSpPr>
          <p:spPr>
            <a:xfrm rot="10800000">
              <a:off x="5006787" y="2052917"/>
              <a:ext cx="327211" cy="714441"/>
            </a:xfrm>
            <a:prstGeom prst="upArrow">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u="none" strike="noStrike" kern="0" cap="none" spc="0" normalizeH="0" baseline="0" noProof="0">
                <a:ln>
                  <a:noFill/>
                </a:ln>
                <a:solidFill>
                  <a:prstClr val="white"/>
                </a:solidFill>
                <a:effectLst/>
                <a:uLnTx/>
                <a:uFillTx/>
                <a:ea typeface="+mn-ea"/>
                <a:cs typeface="+mn-cs"/>
              </a:endParaRPr>
            </a:p>
          </p:txBody>
        </p:sp>
        <p:sp>
          <p:nvSpPr>
            <p:cNvPr id="28" name="Rectangle: Diagonal Corners Rounded 27">
              <a:extLst>
                <a:ext uri="{FF2B5EF4-FFF2-40B4-BE49-F238E27FC236}">
                  <a16:creationId xmlns:a16="http://schemas.microsoft.com/office/drawing/2014/main" id="{713B529F-DD72-46A1-8BB1-CE32659BED2A}"/>
                </a:ext>
              </a:extLst>
            </p:cNvPr>
            <p:cNvSpPr/>
            <p:nvPr/>
          </p:nvSpPr>
          <p:spPr>
            <a:xfrm>
              <a:off x="4244786" y="1726547"/>
              <a:ext cx="1851212" cy="357742"/>
            </a:xfrm>
            <a:prstGeom prst="round2Diag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u="none" strike="noStrike" kern="0" cap="none" spc="0" normalizeH="0" baseline="0" noProof="0" dirty="0">
                  <a:ln>
                    <a:noFill/>
                  </a:ln>
                  <a:solidFill>
                    <a:prstClr val="black"/>
                  </a:solidFill>
                  <a:effectLst/>
                  <a:uLnTx/>
                  <a:uFillTx/>
                  <a:ea typeface="+mn-ea"/>
                  <a:cs typeface="+mn-cs"/>
                </a:rPr>
                <a:t>Transition Date</a:t>
              </a:r>
            </a:p>
          </p:txBody>
        </p:sp>
      </p:grpSp>
      <p:sp>
        <p:nvSpPr>
          <p:cNvPr id="29" name="Arrow: Right 28">
            <a:extLst>
              <a:ext uri="{FF2B5EF4-FFF2-40B4-BE49-F238E27FC236}">
                <a16:creationId xmlns:a16="http://schemas.microsoft.com/office/drawing/2014/main" id="{6BA02DE7-8EBC-4020-B2BA-38581DB74455}"/>
              </a:ext>
            </a:extLst>
          </p:cNvPr>
          <p:cNvSpPr/>
          <p:nvPr/>
        </p:nvSpPr>
        <p:spPr>
          <a:xfrm>
            <a:off x="5401795" y="3474014"/>
            <a:ext cx="4165229" cy="645458"/>
          </a:xfrm>
          <a:prstGeom prst="rightArrow">
            <a:avLst/>
          </a:prstGeom>
          <a:solidFill>
            <a:schemeClr val="tx2"/>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1" u="none" strike="noStrike" kern="0" cap="none" spc="0" normalizeH="0" baseline="0" noProof="0" dirty="0">
                <a:ln>
                  <a:noFill/>
                </a:ln>
                <a:solidFill>
                  <a:schemeClr val="bg1"/>
                </a:solidFill>
                <a:effectLst/>
                <a:uLnTx/>
                <a:uFillTx/>
                <a:ea typeface="+mn-ea"/>
                <a:cs typeface="+mn-cs"/>
              </a:rPr>
              <a:t>Included for Transition</a:t>
            </a:r>
          </a:p>
        </p:txBody>
      </p:sp>
      <p:sp>
        <p:nvSpPr>
          <p:cNvPr id="30" name="Arrow: Left 29">
            <a:extLst>
              <a:ext uri="{FF2B5EF4-FFF2-40B4-BE49-F238E27FC236}">
                <a16:creationId xmlns:a16="http://schemas.microsoft.com/office/drawing/2014/main" id="{21F93B25-5CCB-437A-8085-034A43FA2B07}"/>
              </a:ext>
            </a:extLst>
          </p:cNvPr>
          <p:cNvSpPr/>
          <p:nvPr/>
        </p:nvSpPr>
        <p:spPr>
          <a:xfrm>
            <a:off x="2624978" y="3475324"/>
            <a:ext cx="2776817" cy="644148"/>
          </a:xfrm>
          <a:prstGeom prst="leftArrow">
            <a:avLst/>
          </a:prstGeom>
          <a:solidFill>
            <a:schemeClr val="accent4"/>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1" u="none" strike="noStrike" kern="0" cap="none" spc="0" normalizeH="0" baseline="0" noProof="0" dirty="0">
                <a:ln>
                  <a:noFill/>
                </a:ln>
                <a:solidFill>
                  <a:schemeClr val="bg1"/>
                </a:solidFill>
                <a:effectLst/>
                <a:uLnTx/>
                <a:uFillTx/>
                <a:ea typeface="+mn-ea"/>
                <a:cs typeface="+mn-cs"/>
              </a:rPr>
              <a:t>Nobody Cares!!!</a:t>
            </a:r>
          </a:p>
        </p:txBody>
      </p:sp>
      <p:sp>
        <p:nvSpPr>
          <p:cNvPr id="31" name="Speech Bubble: Rectangle with Corners Rounded 30">
            <a:extLst>
              <a:ext uri="{FF2B5EF4-FFF2-40B4-BE49-F238E27FC236}">
                <a16:creationId xmlns:a16="http://schemas.microsoft.com/office/drawing/2014/main" id="{9ECA954E-04EB-4E37-AF6B-2EC077B6A784}"/>
              </a:ext>
            </a:extLst>
          </p:cNvPr>
          <p:cNvSpPr/>
          <p:nvPr/>
        </p:nvSpPr>
        <p:spPr>
          <a:xfrm>
            <a:off x="3458698" y="4743451"/>
            <a:ext cx="2776817" cy="644148"/>
          </a:xfrm>
          <a:prstGeom prst="wedgeRoundRectCallout">
            <a:avLst>
              <a:gd name="adj1" fmla="val 19845"/>
              <a:gd name="adj2" fmla="val -292299"/>
              <a:gd name="adj3" fmla="val 16667"/>
            </a:avLst>
          </a:prstGeom>
          <a:solidFill>
            <a:srgbClr val="FFE3A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u="none" strike="noStrike" kern="0" cap="none" spc="0" normalizeH="0" baseline="0" noProof="0" dirty="0">
                <a:ln w="0"/>
                <a:solidFill>
                  <a:prstClr val="black"/>
                </a:solidFill>
                <a:effectLst/>
                <a:uLnTx/>
                <a:uFillTx/>
                <a:ea typeface="+mn-ea"/>
                <a:cs typeface="+mn-cs"/>
              </a:rPr>
              <a:t>Facts and circumstances of all leasing arrangements as of this date</a:t>
            </a:r>
          </a:p>
        </p:txBody>
      </p:sp>
      <p:sp>
        <p:nvSpPr>
          <p:cNvPr id="32" name="Explosion: 14 Points 31">
            <a:extLst>
              <a:ext uri="{FF2B5EF4-FFF2-40B4-BE49-F238E27FC236}">
                <a16:creationId xmlns:a16="http://schemas.microsoft.com/office/drawing/2014/main" id="{9BC12E95-019D-4507-9835-EB5BDDC2AFFB}"/>
              </a:ext>
            </a:extLst>
          </p:cNvPr>
          <p:cNvSpPr/>
          <p:nvPr/>
        </p:nvSpPr>
        <p:spPr>
          <a:xfrm>
            <a:off x="6901144" y="1432772"/>
            <a:ext cx="3274359" cy="1190061"/>
          </a:xfrm>
          <a:prstGeom prst="irregularSeal2">
            <a:avLst/>
          </a:prstGeom>
          <a:solidFill>
            <a:schemeClr val="bg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ea typeface="+mn-ea"/>
                <a:cs typeface="+mn-cs"/>
              </a:rPr>
              <a:t>Non-Public Companies</a:t>
            </a:r>
          </a:p>
        </p:txBody>
      </p:sp>
      <p:sp>
        <p:nvSpPr>
          <p:cNvPr id="33" name="Rectangle: Diagonal Corners Rounded 32">
            <a:extLst>
              <a:ext uri="{FF2B5EF4-FFF2-40B4-BE49-F238E27FC236}">
                <a16:creationId xmlns:a16="http://schemas.microsoft.com/office/drawing/2014/main" id="{07127944-34F7-4389-A006-C4C7FA3B74A9}"/>
              </a:ext>
            </a:extLst>
          </p:cNvPr>
          <p:cNvSpPr/>
          <p:nvPr/>
        </p:nvSpPr>
        <p:spPr>
          <a:xfrm>
            <a:off x="6790205" y="4306419"/>
            <a:ext cx="3385298" cy="1118809"/>
          </a:xfrm>
          <a:prstGeom prst="round2DiagRect">
            <a:avLst>
              <a:gd name="adj1" fmla="val 0"/>
              <a:gd name="adj2" fmla="val 0"/>
            </a:avLst>
          </a:prstGeom>
          <a:solidFill>
            <a:schemeClr val="bg1">
              <a:lumMod val="95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prstClr val="black"/>
                </a:solidFill>
                <a:effectLst/>
                <a:uLnTx/>
                <a:uFillTx/>
                <a:ea typeface="+mn-ea"/>
                <a:cs typeface="+mn-cs"/>
              </a:rPr>
              <a:t>Assumes the Prospective Transition Election </a:t>
            </a:r>
          </a:p>
        </p:txBody>
      </p:sp>
    </p:spTree>
    <p:extLst>
      <p:ext uri="{BB962C8B-B14F-4D97-AF65-F5344CB8AC3E}">
        <p14:creationId xmlns:p14="http://schemas.microsoft.com/office/powerpoint/2010/main" val="109015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8</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TRANSITION JOURNAL ENTRIES</a:t>
            </a:r>
          </a:p>
        </p:txBody>
      </p:sp>
      <p:pic>
        <p:nvPicPr>
          <p:cNvPr id="19" name="Picture 18">
            <a:extLst>
              <a:ext uri="{FF2B5EF4-FFF2-40B4-BE49-F238E27FC236}">
                <a16:creationId xmlns:a16="http://schemas.microsoft.com/office/drawing/2014/main" id="{6B68F2E8-4E82-4BEA-B8FF-8278DAC2AEDA}"/>
              </a:ext>
            </a:extLst>
          </p:cNvPr>
          <p:cNvPicPr>
            <a:picLocks noChangeAspect="1"/>
          </p:cNvPicPr>
          <p:nvPr/>
        </p:nvPicPr>
        <p:blipFill>
          <a:blip r:embed="rId5"/>
          <a:stretch>
            <a:fillRect/>
          </a:stretch>
        </p:blipFill>
        <p:spPr>
          <a:xfrm>
            <a:off x="833579" y="1118013"/>
            <a:ext cx="5644855" cy="4081076"/>
          </a:xfrm>
          <a:prstGeom prst="rect">
            <a:avLst/>
          </a:prstGeom>
        </p:spPr>
      </p:pic>
      <p:pic>
        <p:nvPicPr>
          <p:cNvPr id="20" name="Picture 19">
            <a:extLst>
              <a:ext uri="{FF2B5EF4-FFF2-40B4-BE49-F238E27FC236}">
                <a16:creationId xmlns:a16="http://schemas.microsoft.com/office/drawing/2014/main" id="{5E2B22A5-F24F-4F6B-BDAB-606C7F723DEE}"/>
              </a:ext>
            </a:extLst>
          </p:cNvPr>
          <p:cNvPicPr>
            <a:picLocks noChangeAspect="1"/>
          </p:cNvPicPr>
          <p:nvPr/>
        </p:nvPicPr>
        <p:blipFill>
          <a:blip r:embed="rId6"/>
          <a:stretch>
            <a:fillRect/>
          </a:stretch>
        </p:blipFill>
        <p:spPr>
          <a:xfrm>
            <a:off x="6729272" y="1109387"/>
            <a:ext cx="4384189" cy="5110334"/>
          </a:xfrm>
          <a:prstGeom prst="rect">
            <a:avLst/>
          </a:prstGeom>
        </p:spPr>
      </p:pic>
      <p:sp>
        <p:nvSpPr>
          <p:cNvPr id="23" name="Rectangle: Diagonal Corners Rounded 22">
            <a:extLst>
              <a:ext uri="{FF2B5EF4-FFF2-40B4-BE49-F238E27FC236}">
                <a16:creationId xmlns:a16="http://schemas.microsoft.com/office/drawing/2014/main" id="{B964BABC-E55A-4EB5-A6FA-B0312CDAA1AE}"/>
              </a:ext>
            </a:extLst>
          </p:cNvPr>
          <p:cNvSpPr/>
          <p:nvPr/>
        </p:nvSpPr>
        <p:spPr>
          <a:xfrm>
            <a:off x="833578" y="5451894"/>
            <a:ext cx="5644855" cy="638355"/>
          </a:xfrm>
          <a:prstGeom prst="round2DiagRect">
            <a:avLst/>
          </a:prstGeom>
          <a:solidFill>
            <a:schemeClr val="bg1">
              <a:lumMod val="95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chemeClr val="tx2"/>
                </a:solidFill>
                <a:effectLst/>
                <a:uLnTx/>
                <a:uFillTx/>
                <a:ea typeface="+mn-ea"/>
                <a:cs typeface="+mn-cs"/>
              </a:rPr>
              <a:t>Assumes the Prospective Transition Election </a:t>
            </a:r>
          </a:p>
        </p:txBody>
      </p:sp>
    </p:spTree>
    <p:extLst>
      <p:ext uri="{BB962C8B-B14F-4D97-AF65-F5344CB8AC3E}">
        <p14:creationId xmlns:p14="http://schemas.microsoft.com/office/powerpoint/2010/main" val="351618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6F68EF-E42C-4B4C-8033-BA8F812E79CD}"/>
              </a:ext>
            </a:extLst>
          </p:cNvPr>
          <p:cNvSpPr/>
          <p:nvPr/>
        </p:nvSpPr>
        <p:spPr>
          <a:xfrm>
            <a:off x="-3" y="1050761"/>
            <a:ext cx="12192000" cy="485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AD34D14-F769-4E7E-A973-530371542824}"/>
              </a:ext>
            </a:extLst>
          </p:cNvPr>
          <p:cNvSpPr>
            <a:spLocks noGrp="1"/>
          </p:cNvSpPr>
          <p:nvPr>
            <p:ph type="sldNum" sz="quarter" idx="10"/>
          </p:nvPr>
        </p:nvSpPr>
        <p:spPr/>
        <p:txBody>
          <a:bodyPr/>
          <a:lstStyle/>
          <a:p>
            <a:fld id="{BDA99C1C-4617-41EE-9964-F78D103AF674}" type="slidenum">
              <a:rPr lang="en-US" smtClean="0"/>
              <a:pPr/>
              <a:t>9</a:t>
            </a:fld>
            <a:endParaRPr lang="en-US" dirty="0"/>
          </a:p>
        </p:txBody>
      </p:sp>
      <p:pic>
        <p:nvPicPr>
          <p:cNvPr id="9" name="Picture 8" descr="A picture containing table&#10;&#10;Description automatically generated">
            <a:extLst>
              <a:ext uri="{FF2B5EF4-FFF2-40B4-BE49-F238E27FC236}">
                <a16:creationId xmlns:a16="http://schemas.microsoft.com/office/drawing/2014/main" id="{BA0E902C-58E6-48FB-AA34-0F7EB6EA6DC1}"/>
              </a:ext>
            </a:extLst>
          </p:cNvPr>
          <p:cNvPicPr>
            <a:picLocks noChangeAspect="1"/>
          </p:cNvPicPr>
          <p:nvPr/>
        </p:nvPicPr>
        <p:blipFill rotWithShape="1">
          <a:blip r:embed="rId3">
            <a:extLst>
              <a:ext uri="{28A0092B-C50C-407E-A947-70E740481C1C}">
                <a14:useLocalDpi xmlns:a14="http://schemas.microsoft.com/office/drawing/2010/main" val="0"/>
              </a:ext>
            </a:extLst>
          </a:blip>
          <a:srcRect l="-2" t="41411" r="55742" b="-1"/>
          <a:stretch/>
        </p:blipFill>
        <p:spPr>
          <a:xfrm>
            <a:off x="10345476" y="0"/>
            <a:ext cx="1846522" cy="2262555"/>
          </a:xfrm>
          <a:prstGeom prst="rect">
            <a:avLst/>
          </a:prstGeom>
        </p:spPr>
      </p:pic>
      <p:pic>
        <p:nvPicPr>
          <p:cNvPr id="10" name="Picture 9" descr="A picture containing table, drawing&#10;&#10;Description automatically generated">
            <a:extLst>
              <a:ext uri="{FF2B5EF4-FFF2-40B4-BE49-F238E27FC236}">
                <a16:creationId xmlns:a16="http://schemas.microsoft.com/office/drawing/2014/main" id="{1135835B-D664-4509-9390-619F7B4A299F}"/>
              </a:ext>
            </a:extLst>
          </p:cNvPr>
          <p:cNvPicPr>
            <a:picLocks noChangeAspect="1"/>
          </p:cNvPicPr>
          <p:nvPr/>
        </p:nvPicPr>
        <p:blipFill rotWithShape="1">
          <a:blip r:embed="rId4">
            <a:extLst>
              <a:ext uri="{28A0092B-C50C-407E-A947-70E740481C1C}">
                <a14:useLocalDpi xmlns:a14="http://schemas.microsoft.com/office/drawing/2010/main" val="0"/>
              </a:ext>
            </a:extLst>
          </a:blip>
          <a:srcRect l="26534" b="50000"/>
          <a:stretch/>
        </p:blipFill>
        <p:spPr>
          <a:xfrm>
            <a:off x="-5" y="3954988"/>
            <a:ext cx="4041427" cy="2896943"/>
          </a:xfrm>
          <a:prstGeom prst="rect">
            <a:avLst/>
          </a:prstGeom>
        </p:spPr>
      </p:pic>
      <p:sp>
        <p:nvSpPr>
          <p:cNvPr id="8" name="Title 3">
            <a:extLst>
              <a:ext uri="{FF2B5EF4-FFF2-40B4-BE49-F238E27FC236}">
                <a16:creationId xmlns:a16="http://schemas.microsoft.com/office/drawing/2014/main" id="{4752C71F-EADE-4B0A-AF65-523DB6BC913A}"/>
              </a:ext>
            </a:extLst>
          </p:cNvPr>
          <p:cNvSpPr>
            <a:spLocks noGrp="1"/>
          </p:cNvSpPr>
          <p:nvPr>
            <p:ph type="title"/>
          </p:nvPr>
        </p:nvSpPr>
        <p:spPr>
          <a:xfrm>
            <a:off x="634092" y="390836"/>
            <a:ext cx="9591316" cy="718551"/>
          </a:xfrm>
        </p:spPr>
        <p:txBody>
          <a:bodyPr>
            <a:normAutofit/>
          </a:bodyPr>
          <a:lstStyle/>
          <a:p>
            <a:r>
              <a:rPr lang="en-US" dirty="0"/>
              <a:t>DISCOUNT RATES</a:t>
            </a:r>
          </a:p>
        </p:txBody>
      </p:sp>
      <p:sp>
        <p:nvSpPr>
          <p:cNvPr id="6" name="Arrow: Pentagon 5">
            <a:extLst>
              <a:ext uri="{FF2B5EF4-FFF2-40B4-BE49-F238E27FC236}">
                <a16:creationId xmlns:a16="http://schemas.microsoft.com/office/drawing/2014/main" id="{5EA57F06-259D-4755-985A-9E3CE4C01165}"/>
              </a:ext>
            </a:extLst>
          </p:cNvPr>
          <p:cNvSpPr/>
          <p:nvPr/>
        </p:nvSpPr>
        <p:spPr>
          <a:xfrm>
            <a:off x="7013995" y="1650677"/>
            <a:ext cx="4429990" cy="2626496"/>
          </a:xfrm>
          <a:prstGeom prst="homePlate">
            <a:avLst>
              <a:gd name="adj" fmla="val 14132"/>
            </a:avLst>
          </a:prstGeom>
          <a:solidFill>
            <a:schemeClr val="bg1">
              <a:lumMod val="95000"/>
            </a:schemeClr>
          </a:solidFill>
          <a:ln w="25400" cap="flat" cmpd="sng" algn="ctr">
            <a:noFill/>
            <a:prstDash val="soli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7" name="Content Placeholder 2">
            <a:extLst>
              <a:ext uri="{FF2B5EF4-FFF2-40B4-BE49-F238E27FC236}">
                <a16:creationId xmlns:a16="http://schemas.microsoft.com/office/drawing/2014/main" id="{03965CD1-F97B-472B-90E1-5B1FE88F9D9C}"/>
              </a:ext>
            </a:extLst>
          </p:cNvPr>
          <p:cNvSpPr txBox="1">
            <a:spLocks/>
          </p:cNvSpPr>
          <p:nvPr/>
        </p:nvSpPr>
        <p:spPr>
          <a:xfrm>
            <a:off x="748015" y="1637709"/>
            <a:ext cx="5970285" cy="3330532"/>
          </a:xfrm>
          <a:prstGeom prst="rect">
            <a:avLst/>
          </a:prstGeom>
        </p:spPr>
        <p:txBody>
          <a:bodyPr wrap="square" lIns="0" tIns="0" rIns="0" bIns="0">
            <a:normAutofit/>
          </a:bodyPr>
          <a:lstStyle>
            <a:lvl1pPr marL="0" eaLnBrk="1" hangingPunct="1">
              <a:defRPr>
                <a:latin typeface="+mn-lt"/>
                <a:ea typeface="+mn-ea"/>
                <a:cs typeface="+mn-cs"/>
              </a:defRPr>
            </a:lvl1pPr>
            <a:lvl2pPr marL="457189" eaLnBrk="1" hangingPunct="1">
              <a:defRPr>
                <a:latin typeface="+mn-lt"/>
                <a:ea typeface="+mn-ea"/>
                <a:cs typeface="+mn-cs"/>
              </a:defRPr>
            </a:lvl2pPr>
            <a:lvl3pPr marL="914377" eaLnBrk="1" hangingPunct="1">
              <a:defRPr>
                <a:latin typeface="+mn-lt"/>
                <a:ea typeface="+mn-ea"/>
                <a:cs typeface="+mn-cs"/>
              </a:defRPr>
            </a:lvl3pPr>
            <a:lvl4pPr marL="1371566" eaLnBrk="1" hangingPunct="1">
              <a:defRPr>
                <a:latin typeface="+mn-lt"/>
                <a:ea typeface="+mn-ea"/>
                <a:cs typeface="+mn-cs"/>
              </a:defRPr>
            </a:lvl4pPr>
            <a:lvl5pPr marL="1828754" eaLnBrk="1" hangingPunct="1">
              <a:defRPr>
                <a:latin typeface="+mn-lt"/>
                <a:ea typeface="+mn-ea"/>
                <a:cs typeface="+mn-cs"/>
              </a:defRPr>
            </a:lvl5pPr>
            <a:lvl6pPr marL="2285943" eaLnBrk="1" hangingPunct="1">
              <a:defRPr>
                <a:latin typeface="+mn-lt"/>
                <a:ea typeface="+mn-ea"/>
                <a:cs typeface="+mn-cs"/>
              </a:defRPr>
            </a:lvl6pPr>
            <a:lvl7pPr marL="2743131" eaLnBrk="1" hangingPunct="1">
              <a:defRPr>
                <a:latin typeface="+mn-lt"/>
                <a:ea typeface="+mn-ea"/>
                <a:cs typeface="+mn-cs"/>
              </a:defRPr>
            </a:lvl7pPr>
            <a:lvl8pPr marL="3200320" eaLnBrk="1" hangingPunct="1">
              <a:defRPr>
                <a:latin typeface="+mn-lt"/>
                <a:ea typeface="+mn-ea"/>
                <a:cs typeface="+mn-cs"/>
              </a:defRPr>
            </a:lvl8pPr>
            <a:lvl9pPr marL="3657509" eaLnBrk="1" hangingPunct="1">
              <a:defRPr>
                <a:latin typeface="+mn-lt"/>
                <a:ea typeface="+mn-ea"/>
                <a:cs typeface="+mn-cs"/>
              </a:defRPr>
            </a:lvl9pPr>
          </a:lstStyle>
          <a:p>
            <a:pPr algn="just"/>
            <a:r>
              <a:rPr lang="en-US" u="sng" kern="0" dirty="0">
                <a:solidFill>
                  <a:sysClr val="windowText" lastClr="000000"/>
                </a:solidFill>
              </a:rPr>
              <a:t>Initial Measurement</a:t>
            </a:r>
            <a:r>
              <a:rPr lang="en-US" kern="0" dirty="0">
                <a:solidFill>
                  <a:sysClr val="windowText" lastClr="000000"/>
                </a:solidFill>
              </a:rPr>
              <a:t> – “The </a:t>
            </a:r>
            <a:r>
              <a:rPr lang="en-US" b="1" kern="0" dirty="0">
                <a:solidFill>
                  <a:sysClr val="windowText" lastClr="000000"/>
                </a:solidFill>
              </a:rPr>
              <a:t>discount rate for the lease </a:t>
            </a:r>
            <a:r>
              <a:rPr lang="en-US" kern="0" dirty="0">
                <a:solidFill>
                  <a:sysClr val="windowText" lastClr="000000"/>
                </a:solidFill>
              </a:rPr>
              <a:t>initially used to determine the present value of the </a:t>
            </a:r>
            <a:r>
              <a:rPr lang="en-US" b="1" kern="0" dirty="0">
                <a:solidFill>
                  <a:sysClr val="windowText" lastClr="000000"/>
                </a:solidFill>
              </a:rPr>
              <a:t>lease payments </a:t>
            </a:r>
            <a:r>
              <a:rPr lang="en-US" kern="0" dirty="0">
                <a:solidFill>
                  <a:sysClr val="windowText" lastClr="000000"/>
                </a:solidFill>
              </a:rPr>
              <a:t>for a </a:t>
            </a:r>
            <a:r>
              <a:rPr lang="en-US" b="1" kern="0" dirty="0">
                <a:solidFill>
                  <a:sysClr val="windowText" lastClr="000000"/>
                </a:solidFill>
              </a:rPr>
              <a:t>lessee </a:t>
            </a:r>
            <a:r>
              <a:rPr lang="en-US" kern="0" dirty="0">
                <a:solidFill>
                  <a:sysClr val="windowText" lastClr="000000"/>
                </a:solidFill>
              </a:rPr>
              <a:t>is calculated on the basis of information available at the </a:t>
            </a:r>
            <a:r>
              <a:rPr lang="en-US" b="1" kern="0" dirty="0">
                <a:solidFill>
                  <a:sysClr val="windowText" lastClr="000000"/>
                </a:solidFill>
              </a:rPr>
              <a:t>commencement date</a:t>
            </a:r>
            <a:r>
              <a:rPr lang="en-US" kern="0" dirty="0">
                <a:solidFill>
                  <a:sysClr val="windowText" lastClr="000000"/>
                </a:solidFill>
              </a:rPr>
              <a:t>.	</a:t>
            </a:r>
          </a:p>
          <a:p>
            <a:pPr algn="just"/>
            <a:endParaRPr lang="en-US" kern="0" dirty="0">
              <a:solidFill>
                <a:sysClr val="windowText" lastClr="000000"/>
              </a:solidFill>
            </a:endParaRPr>
          </a:p>
          <a:p>
            <a:pPr algn="just"/>
            <a:r>
              <a:rPr lang="en-US" kern="0" dirty="0">
                <a:solidFill>
                  <a:sysClr val="windowText" lastClr="000000"/>
                </a:solidFill>
              </a:rPr>
              <a:t>A lessee should use the </a:t>
            </a:r>
            <a:r>
              <a:rPr lang="en-US" b="1" kern="0" dirty="0">
                <a:solidFill>
                  <a:sysClr val="windowText" lastClr="000000"/>
                </a:solidFill>
              </a:rPr>
              <a:t>rate implicit in the lease </a:t>
            </a:r>
            <a:r>
              <a:rPr lang="en-US" kern="0" dirty="0">
                <a:solidFill>
                  <a:sysClr val="windowText" lastClr="000000"/>
                </a:solidFill>
              </a:rPr>
              <a:t>whenever that rate is readily determinable. If the rate implicit in the lease is not readily determinable, a lessee uses its </a:t>
            </a:r>
            <a:r>
              <a:rPr lang="en-US" b="1" kern="0" dirty="0">
                <a:solidFill>
                  <a:sysClr val="windowText" lastClr="000000"/>
                </a:solidFill>
              </a:rPr>
              <a:t>incremental borrowing rate</a:t>
            </a:r>
            <a:r>
              <a:rPr lang="en-US" kern="0" dirty="0">
                <a:solidFill>
                  <a:sysClr val="windowText" lastClr="000000"/>
                </a:solidFill>
              </a:rPr>
              <a:t>. A lessee that is not a public business entity is permitted to use a risk-free discount rate for the lease, determined using a period comparable with that of the </a:t>
            </a:r>
            <a:r>
              <a:rPr lang="en-US" b="1" kern="0" dirty="0">
                <a:solidFill>
                  <a:sysClr val="windowText" lastClr="000000"/>
                </a:solidFill>
              </a:rPr>
              <a:t>lease term</a:t>
            </a:r>
            <a:r>
              <a:rPr lang="en-US" kern="0" dirty="0">
                <a:solidFill>
                  <a:sysClr val="windowText" lastClr="000000"/>
                </a:solidFill>
              </a:rPr>
              <a:t>, as an accounting policy election for all leases.”</a:t>
            </a:r>
          </a:p>
        </p:txBody>
      </p:sp>
      <p:sp>
        <p:nvSpPr>
          <p:cNvPr id="11" name="Arrow: Pentagon 10">
            <a:extLst>
              <a:ext uri="{FF2B5EF4-FFF2-40B4-BE49-F238E27FC236}">
                <a16:creationId xmlns:a16="http://schemas.microsoft.com/office/drawing/2014/main" id="{D74E548A-678E-46F5-A058-5D99B66DECA5}"/>
              </a:ext>
            </a:extLst>
          </p:cNvPr>
          <p:cNvSpPr/>
          <p:nvPr/>
        </p:nvSpPr>
        <p:spPr>
          <a:xfrm>
            <a:off x="7214885" y="1841177"/>
            <a:ext cx="3632200" cy="685800"/>
          </a:xfrm>
          <a:prstGeom prst="homePlate">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ea typeface="+mn-ea"/>
                <a:cs typeface="+mn-cs"/>
              </a:rPr>
              <a:t>Rate implicit in the lease</a:t>
            </a:r>
          </a:p>
        </p:txBody>
      </p:sp>
      <p:sp>
        <p:nvSpPr>
          <p:cNvPr id="12" name="Arrow: Pentagon 11">
            <a:extLst>
              <a:ext uri="{FF2B5EF4-FFF2-40B4-BE49-F238E27FC236}">
                <a16:creationId xmlns:a16="http://schemas.microsoft.com/office/drawing/2014/main" id="{5ED9A4F0-8900-4CC2-BA17-A2E539552166}"/>
              </a:ext>
            </a:extLst>
          </p:cNvPr>
          <p:cNvSpPr/>
          <p:nvPr/>
        </p:nvSpPr>
        <p:spPr>
          <a:xfrm>
            <a:off x="7214885" y="2615876"/>
            <a:ext cx="3632200" cy="685800"/>
          </a:xfrm>
          <a:prstGeom prst="homePlate">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ea typeface="+mn-ea"/>
                <a:cs typeface="+mn-cs"/>
              </a:rPr>
              <a:t>Incremental borrowing rate</a:t>
            </a:r>
          </a:p>
        </p:txBody>
      </p:sp>
      <p:sp>
        <p:nvSpPr>
          <p:cNvPr id="13" name="Arrow: Pentagon 12">
            <a:extLst>
              <a:ext uri="{FF2B5EF4-FFF2-40B4-BE49-F238E27FC236}">
                <a16:creationId xmlns:a16="http://schemas.microsoft.com/office/drawing/2014/main" id="{AF0A7F79-CBD8-4681-87B7-8D70792D51B5}"/>
              </a:ext>
            </a:extLst>
          </p:cNvPr>
          <p:cNvSpPr/>
          <p:nvPr/>
        </p:nvSpPr>
        <p:spPr>
          <a:xfrm>
            <a:off x="7214885" y="3390575"/>
            <a:ext cx="3632200" cy="685800"/>
          </a:xfrm>
          <a:prstGeom prst="homePlate">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ea typeface="+mn-ea"/>
                <a:cs typeface="+mn-cs"/>
              </a:rPr>
              <a:t>Risk-free rate (private co.)</a:t>
            </a:r>
          </a:p>
        </p:txBody>
      </p:sp>
      <p:sp>
        <p:nvSpPr>
          <p:cNvPr id="3" name="TextBox 2">
            <a:extLst>
              <a:ext uri="{FF2B5EF4-FFF2-40B4-BE49-F238E27FC236}">
                <a16:creationId xmlns:a16="http://schemas.microsoft.com/office/drawing/2014/main" id="{8172C8A8-A07A-4828-9241-30B53F6649D4}"/>
              </a:ext>
            </a:extLst>
          </p:cNvPr>
          <p:cNvSpPr txBox="1"/>
          <p:nvPr/>
        </p:nvSpPr>
        <p:spPr>
          <a:xfrm>
            <a:off x="886005" y="5430341"/>
            <a:ext cx="10419989" cy="830997"/>
          </a:xfrm>
          <a:prstGeom prst="rect">
            <a:avLst/>
          </a:prstGeom>
          <a:solidFill>
            <a:schemeClr val="bg1">
              <a:lumMod val="95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w="0"/>
                <a:solidFill>
                  <a:schemeClr val="tx2"/>
                </a:solidFill>
                <a:uLnTx/>
                <a:uFillTx/>
                <a:cs typeface="Times New Roman" panose="02020603050405020304" pitchFamily="18" charset="0"/>
              </a:rPr>
              <a:t>Initial measurement date for leases in transition is the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sng" strike="noStrike" kern="0" cap="none" spc="0" normalizeH="0" baseline="0" noProof="0" dirty="0">
                <a:ln w="0"/>
                <a:solidFill>
                  <a:schemeClr val="tx2"/>
                </a:solidFill>
                <a:uLnTx/>
                <a:uFillTx/>
                <a:cs typeface="Times New Roman" panose="02020603050405020304" pitchFamily="18" charset="0"/>
              </a:rPr>
              <a:t>Transition Date (i.e. January 1, 20XX)</a:t>
            </a:r>
            <a:endParaRPr lang="en-US" sz="2400" b="1" dirty="0">
              <a:cs typeface="Times New Roman" panose="02020603050405020304" pitchFamily="18" charset="0"/>
            </a:endParaRPr>
          </a:p>
        </p:txBody>
      </p:sp>
      <p:sp>
        <p:nvSpPr>
          <p:cNvPr id="16" name="TextBox 15">
            <a:extLst>
              <a:ext uri="{FF2B5EF4-FFF2-40B4-BE49-F238E27FC236}">
                <a16:creationId xmlns:a16="http://schemas.microsoft.com/office/drawing/2014/main" id="{C3D5E69F-DCFF-469C-AB2C-3CE1724D62C7}"/>
              </a:ext>
            </a:extLst>
          </p:cNvPr>
          <p:cNvSpPr txBox="1"/>
          <p:nvPr/>
        </p:nvSpPr>
        <p:spPr>
          <a:xfrm>
            <a:off x="634093" y="1064938"/>
            <a:ext cx="6792067" cy="461665"/>
          </a:xfrm>
          <a:prstGeom prst="rect">
            <a:avLst/>
          </a:prstGeom>
          <a:noFill/>
        </p:spPr>
        <p:txBody>
          <a:bodyPr wrap="square" rtlCol="0">
            <a:spAutoFit/>
          </a:bodyPr>
          <a:lstStyle/>
          <a:p>
            <a:r>
              <a:rPr lang="en-US" sz="2400" b="1" i="1" dirty="0"/>
              <a:t>ASC 842-20-30-2:3 	</a:t>
            </a:r>
          </a:p>
        </p:txBody>
      </p:sp>
    </p:spTree>
    <p:extLst>
      <p:ext uri="{BB962C8B-B14F-4D97-AF65-F5344CB8AC3E}">
        <p14:creationId xmlns:p14="http://schemas.microsoft.com/office/powerpoint/2010/main" val="273916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BMC Template">
  <a:themeElements>
    <a:clrScheme name="Custom 5">
      <a:dk1>
        <a:srgbClr val="000000"/>
      </a:dk1>
      <a:lt1>
        <a:srgbClr val="FFFFFF"/>
      </a:lt1>
      <a:dk2>
        <a:srgbClr val="209BDE"/>
      </a:dk2>
      <a:lt2>
        <a:srgbClr val="003A73"/>
      </a:lt2>
      <a:accent1>
        <a:srgbClr val="209BDE"/>
      </a:accent1>
      <a:accent2>
        <a:srgbClr val="003A73"/>
      </a:accent2>
      <a:accent3>
        <a:srgbClr val="FFCA3A"/>
      </a:accent3>
      <a:accent4>
        <a:srgbClr val="C3002F"/>
      </a:accent4>
      <a:accent5>
        <a:srgbClr val="DD5F13"/>
      </a:accent5>
      <a:accent6>
        <a:srgbClr val="4D868E"/>
      </a:accent6>
      <a:hlink>
        <a:srgbClr val="000000"/>
      </a:hlink>
      <a:folHlink>
        <a:srgbClr val="63A70A"/>
      </a:folHlink>
    </a:clrScheme>
    <a:fontScheme name="LBMC Templat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4C5D6EE-79AB-4085-AEA7-6ECA4071244E}" vid="{8181BE08-E2B0-4A90-8DCB-B072BBC6A7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LBMC PC Presentation_TEMPLATE</Template>
  <TotalTime>1904</TotalTime>
  <Words>3241</Words>
  <Application>Microsoft Office PowerPoint</Application>
  <PresentationFormat>Widescreen</PresentationFormat>
  <Paragraphs>558</Paragraphs>
  <Slides>32</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Courier New</vt:lpstr>
      <vt:lpstr>Univers LT Std 47 Cn Lt</vt:lpstr>
      <vt:lpstr>Wingdings</vt:lpstr>
      <vt:lpstr>LBMC Template</vt:lpstr>
      <vt:lpstr>PowerPoint Presentation</vt:lpstr>
      <vt:lpstr>PowerPoint Presentation</vt:lpstr>
      <vt:lpstr>OVERVIEW OF CHANGES</vt:lpstr>
      <vt:lpstr>COMPUTATIONS &amp; JOURNAL ENTRIES</vt:lpstr>
      <vt:lpstr>COMPUTATIONS &amp; JOURNAL ENTRIES</vt:lpstr>
      <vt:lpstr>TRANSITION JOURNAL ENTRIES</vt:lpstr>
      <vt:lpstr>TRANSITION JOURNAL ENTRIES</vt:lpstr>
      <vt:lpstr>TRANSITION JOURNAL ENTRIES</vt:lpstr>
      <vt:lpstr>DISCOUNT RATES</vt:lpstr>
      <vt:lpstr>DISCOUNT RATES</vt:lpstr>
      <vt:lpstr>DISCOUNT RATES</vt:lpstr>
      <vt:lpstr>IMPACT OF DISCOUNT RATES</vt:lpstr>
      <vt:lpstr>DiscouNT RATES</vt:lpstr>
      <vt:lpstr>DiscouNT RATES</vt:lpstr>
      <vt:lpstr>Build a synthetic yield curve</vt:lpstr>
      <vt:lpstr>Build a synthetic yield curve</vt:lpstr>
      <vt:lpstr>Build a synthetic yield curve</vt:lpstr>
      <vt:lpstr>Build a synthetic yield curve</vt:lpstr>
      <vt:lpstr>Build a synthetic yield curve</vt:lpstr>
      <vt:lpstr>TERMS</vt:lpstr>
      <vt:lpstr>DE MINIMIS THRESHOLDS</vt:lpstr>
      <vt:lpstr>PORTFOLIO APPROACH</vt:lpstr>
      <vt:lpstr>Variable payments</vt:lpstr>
      <vt:lpstr>Variable payments</vt:lpstr>
      <vt:lpstr>Non-lease components</vt:lpstr>
      <vt:lpstr>Non-lease components</vt:lpstr>
      <vt:lpstr>Embedded leases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Coriaty</dc:creator>
  <cp:lastModifiedBy>Kimberly Knight</cp:lastModifiedBy>
  <cp:revision>276</cp:revision>
  <dcterms:created xsi:type="dcterms:W3CDTF">2020-09-23T23:46:38Z</dcterms:created>
  <dcterms:modified xsi:type="dcterms:W3CDTF">2022-05-13T01:08:13Z</dcterms:modified>
</cp:coreProperties>
</file>