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2" r:id="rId1"/>
    <p:sldMasterId id="2147484125" r:id="rId2"/>
  </p:sldMasterIdLst>
  <p:notesMasterIdLst>
    <p:notesMasterId r:id="rId61"/>
  </p:notesMasterIdLst>
  <p:handoutMasterIdLst>
    <p:handoutMasterId r:id="rId62"/>
  </p:handoutMasterIdLst>
  <p:sldIdLst>
    <p:sldId id="268" r:id="rId3"/>
    <p:sldId id="280" r:id="rId4"/>
    <p:sldId id="275" r:id="rId5"/>
    <p:sldId id="276" r:id="rId6"/>
    <p:sldId id="279" r:id="rId7"/>
    <p:sldId id="284" r:id="rId8"/>
    <p:sldId id="278" r:id="rId9"/>
    <p:sldId id="291" r:id="rId10"/>
    <p:sldId id="293" r:id="rId11"/>
    <p:sldId id="292" r:id="rId12"/>
    <p:sldId id="281" r:id="rId13"/>
    <p:sldId id="282" r:id="rId14"/>
    <p:sldId id="283" r:id="rId15"/>
    <p:sldId id="286" r:id="rId16"/>
    <p:sldId id="285" r:id="rId17"/>
    <p:sldId id="287" r:id="rId18"/>
    <p:sldId id="269" r:id="rId19"/>
    <p:sldId id="290" r:id="rId20"/>
    <p:sldId id="325" r:id="rId21"/>
    <p:sldId id="326" r:id="rId22"/>
    <p:sldId id="324" r:id="rId23"/>
    <p:sldId id="329" r:id="rId24"/>
    <p:sldId id="328" r:id="rId25"/>
    <p:sldId id="327" r:id="rId26"/>
    <p:sldId id="271" r:id="rId27"/>
    <p:sldId id="289" r:id="rId28"/>
    <p:sldId id="294" r:id="rId29"/>
    <p:sldId id="295" r:id="rId30"/>
    <p:sldId id="297" r:id="rId31"/>
    <p:sldId id="296" r:id="rId32"/>
    <p:sldId id="298" r:id="rId33"/>
    <p:sldId id="299" r:id="rId34"/>
    <p:sldId id="302" r:id="rId35"/>
    <p:sldId id="323" r:id="rId36"/>
    <p:sldId id="303" r:id="rId37"/>
    <p:sldId id="304" r:id="rId38"/>
    <p:sldId id="305" r:id="rId39"/>
    <p:sldId id="306" r:id="rId40"/>
    <p:sldId id="307" r:id="rId41"/>
    <p:sldId id="266" r:id="rId42"/>
    <p:sldId id="311" r:id="rId43"/>
    <p:sldId id="308" r:id="rId44"/>
    <p:sldId id="314" r:id="rId45"/>
    <p:sldId id="313" r:id="rId46"/>
    <p:sldId id="315" r:id="rId47"/>
    <p:sldId id="316" r:id="rId48"/>
    <p:sldId id="317" r:id="rId49"/>
    <p:sldId id="312" r:id="rId50"/>
    <p:sldId id="309" r:id="rId51"/>
    <p:sldId id="330" r:id="rId52"/>
    <p:sldId id="331" r:id="rId53"/>
    <p:sldId id="332" r:id="rId54"/>
    <p:sldId id="318" r:id="rId55"/>
    <p:sldId id="319" r:id="rId56"/>
    <p:sldId id="320" r:id="rId57"/>
    <p:sldId id="322" r:id="rId58"/>
    <p:sldId id="321" r:id="rId59"/>
    <p:sldId id="333" r:id="rId6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132D66"/>
    <a:srgbClr val="FFFFFF"/>
    <a:srgbClr val="F2F2F2"/>
    <a:srgbClr val="D9D9D9"/>
    <a:srgbClr val="8C7D4B"/>
    <a:srgbClr val="8D7D4B"/>
    <a:srgbClr val="808000"/>
    <a:srgbClr val="996600"/>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68598" autoAdjust="0"/>
  </p:normalViewPr>
  <p:slideViewPr>
    <p:cSldViewPr snapToGrid="0">
      <p:cViewPr varScale="1">
        <p:scale>
          <a:sx n="50" d="100"/>
          <a:sy n="50" d="100"/>
        </p:scale>
        <p:origin x="-278" y="-67"/>
      </p:cViewPr>
      <p:guideLst>
        <p:guide orient="horz" pos="2160"/>
        <p:guide pos="3840"/>
      </p:guideLst>
    </p:cSldViewPr>
  </p:slideViewPr>
  <p:notesTextViewPr>
    <p:cViewPr>
      <p:scale>
        <a:sx n="1" d="1"/>
        <a:sy n="1" d="1"/>
      </p:scale>
      <p:origin x="0" y="0"/>
    </p:cViewPr>
  </p:notesTextViewPr>
  <p:sorterViewPr>
    <p:cViewPr>
      <p:scale>
        <a:sx n="100" d="100"/>
        <a:sy n="100" d="100"/>
      </p:scale>
      <p:origin x="0" y="10380"/>
    </p:cViewPr>
  </p:sorterViewPr>
  <p:notesViewPr>
    <p:cSldViewPr snapToGrid="0">
      <p:cViewPr varScale="1">
        <p:scale>
          <a:sx n="81" d="100"/>
          <a:sy n="81" d="100"/>
        </p:scale>
        <p:origin x="-3756"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1727"/>
          </a:xfrm>
          <a:prstGeom prst="rect">
            <a:avLst/>
          </a:prstGeom>
        </p:spPr>
        <p:txBody>
          <a:bodyPr vert="horz" lIns="96655" tIns="48328" rIns="96655" bIns="48328" rtlCol="0"/>
          <a:lstStyle>
            <a:lvl1pPr algn="l">
              <a:defRPr sz="1200"/>
            </a:lvl1pPr>
          </a:lstStyle>
          <a:p>
            <a:endParaRPr lang="en-US"/>
          </a:p>
        </p:txBody>
      </p:sp>
      <p:sp>
        <p:nvSpPr>
          <p:cNvPr id="3" name="Date Placeholder 2"/>
          <p:cNvSpPr>
            <a:spLocks noGrp="1"/>
          </p:cNvSpPr>
          <p:nvPr>
            <p:ph type="dt" sz="quarter" idx="1"/>
          </p:nvPr>
        </p:nvSpPr>
        <p:spPr>
          <a:xfrm>
            <a:off x="4143587" y="0"/>
            <a:ext cx="3169921" cy="481727"/>
          </a:xfrm>
          <a:prstGeom prst="rect">
            <a:avLst/>
          </a:prstGeom>
        </p:spPr>
        <p:txBody>
          <a:bodyPr vert="horz" lIns="96655" tIns="48328" rIns="96655" bIns="48328" rtlCol="0"/>
          <a:lstStyle>
            <a:lvl1pPr algn="r">
              <a:defRPr sz="1200"/>
            </a:lvl1pPr>
          </a:lstStyle>
          <a:p>
            <a:fld id="{E8906481-406C-4E5B-9270-C626F9FB4115}" type="datetimeFigureOut">
              <a:rPr lang="en-US" smtClean="0"/>
              <a:t>10/12/2017</a:t>
            </a:fld>
            <a:endParaRPr lang="en-US"/>
          </a:p>
        </p:txBody>
      </p:sp>
      <p:sp>
        <p:nvSpPr>
          <p:cNvPr id="4" name="Footer Placeholder 3"/>
          <p:cNvSpPr>
            <a:spLocks noGrp="1"/>
          </p:cNvSpPr>
          <p:nvPr>
            <p:ph type="ftr" sz="quarter" idx="2"/>
          </p:nvPr>
        </p:nvSpPr>
        <p:spPr>
          <a:xfrm>
            <a:off x="0" y="9119475"/>
            <a:ext cx="3169921" cy="481726"/>
          </a:xfrm>
          <a:prstGeom prst="rect">
            <a:avLst/>
          </a:prstGeom>
        </p:spPr>
        <p:txBody>
          <a:bodyPr vert="horz" lIns="96655" tIns="48328" rIns="96655" bIns="48328"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5"/>
            <a:ext cx="3169921" cy="481726"/>
          </a:xfrm>
          <a:prstGeom prst="rect">
            <a:avLst/>
          </a:prstGeom>
        </p:spPr>
        <p:txBody>
          <a:bodyPr vert="horz" lIns="96655" tIns="48328" rIns="96655" bIns="48328" rtlCol="0" anchor="b"/>
          <a:lstStyle>
            <a:lvl1pPr algn="r">
              <a:defRPr sz="1200"/>
            </a:lvl1pPr>
          </a:lstStyle>
          <a:p>
            <a:fld id="{77AF4230-FEE7-4FA1-BFD1-F807C090EA8A}" type="slidenum">
              <a:rPr lang="en-US" smtClean="0"/>
              <a:t>‹#›</a:t>
            </a:fld>
            <a:endParaRPr lang="en-US"/>
          </a:p>
        </p:txBody>
      </p:sp>
    </p:spTree>
    <p:extLst>
      <p:ext uri="{BB962C8B-B14F-4D97-AF65-F5344CB8AC3E}">
        <p14:creationId xmlns:p14="http://schemas.microsoft.com/office/powerpoint/2010/main" val="2839663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1727"/>
          </a:xfrm>
          <a:prstGeom prst="rect">
            <a:avLst/>
          </a:prstGeom>
        </p:spPr>
        <p:txBody>
          <a:bodyPr vert="horz" lIns="96655" tIns="48328" rIns="96655" bIns="48328" rtlCol="0"/>
          <a:lstStyle>
            <a:lvl1pPr algn="l">
              <a:defRPr sz="1200"/>
            </a:lvl1pPr>
          </a:lstStyle>
          <a:p>
            <a:endParaRPr lang="en-US"/>
          </a:p>
        </p:txBody>
      </p:sp>
      <p:sp>
        <p:nvSpPr>
          <p:cNvPr id="3" name="Date Placeholder 2"/>
          <p:cNvSpPr>
            <a:spLocks noGrp="1"/>
          </p:cNvSpPr>
          <p:nvPr>
            <p:ph type="dt" idx="1"/>
          </p:nvPr>
        </p:nvSpPr>
        <p:spPr>
          <a:xfrm>
            <a:off x="4143587" y="0"/>
            <a:ext cx="3169921" cy="481727"/>
          </a:xfrm>
          <a:prstGeom prst="rect">
            <a:avLst/>
          </a:prstGeom>
        </p:spPr>
        <p:txBody>
          <a:bodyPr vert="horz" lIns="96655" tIns="48328" rIns="96655" bIns="48328" rtlCol="0"/>
          <a:lstStyle>
            <a:lvl1pPr algn="r">
              <a:defRPr sz="1200"/>
            </a:lvl1pPr>
          </a:lstStyle>
          <a:p>
            <a:fld id="{B31697DC-692B-4A2F-A750-DE0974BFEC89}" type="datetimeFigureOut">
              <a:rPr lang="en-US" smtClean="0"/>
              <a:t>10/12/2017</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5" tIns="48328" rIns="96655" bIns="48328" rtlCol="0" anchor="ctr"/>
          <a:lstStyle/>
          <a:p>
            <a:endParaRPr lang="en-US"/>
          </a:p>
        </p:txBody>
      </p:sp>
      <p:sp>
        <p:nvSpPr>
          <p:cNvPr id="5" name="Notes Placeholder 4"/>
          <p:cNvSpPr>
            <a:spLocks noGrp="1"/>
          </p:cNvSpPr>
          <p:nvPr>
            <p:ph type="body" sz="quarter" idx="3"/>
          </p:nvPr>
        </p:nvSpPr>
        <p:spPr>
          <a:xfrm>
            <a:off x="731521" y="4620577"/>
            <a:ext cx="5852160" cy="3780473"/>
          </a:xfrm>
          <a:prstGeom prst="rect">
            <a:avLst/>
          </a:prstGeom>
        </p:spPr>
        <p:txBody>
          <a:bodyPr vert="horz" lIns="96655" tIns="48328" rIns="96655" bIns="4832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1" cy="481726"/>
          </a:xfrm>
          <a:prstGeom prst="rect">
            <a:avLst/>
          </a:prstGeom>
        </p:spPr>
        <p:txBody>
          <a:bodyPr vert="horz" lIns="96655" tIns="48328" rIns="96655"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1" cy="481726"/>
          </a:xfrm>
          <a:prstGeom prst="rect">
            <a:avLst/>
          </a:prstGeom>
        </p:spPr>
        <p:txBody>
          <a:bodyPr vert="horz" lIns="96655" tIns="48328" rIns="96655" bIns="48328" rtlCol="0" anchor="b"/>
          <a:lstStyle>
            <a:lvl1pPr algn="r">
              <a:defRPr sz="1200"/>
            </a:lvl1pPr>
          </a:lstStyle>
          <a:p>
            <a:fld id="{FC1B09C0-D7F2-426A-AD7A-027A67BB406B}" type="slidenum">
              <a:rPr lang="en-US" smtClean="0"/>
              <a:t>‹#›</a:t>
            </a:fld>
            <a:endParaRPr lang="en-US"/>
          </a:p>
        </p:txBody>
      </p:sp>
    </p:spTree>
    <p:extLst>
      <p:ext uri="{BB962C8B-B14F-4D97-AF65-F5344CB8AC3E}">
        <p14:creationId xmlns:p14="http://schemas.microsoft.com/office/powerpoint/2010/main" val="1295616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knoema.com/atlas/ranks/GDP?baseRegion=C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1B09C0-D7F2-426A-AD7A-027A67BB406B}" type="slidenum">
              <a:rPr lang="en-US" smtClean="0"/>
              <a:t>1</a:t>
            </a:fld>
            <a:endParaRPr lang="en-US"/>
          </a:p>
        </p:txBody>
      </p:sp>
    </p:spTree>
    <p:extLst>
      <p:ext uri="{BB962C8B-B14F-4D97-AF65-F5344CB8AC3E}">
        <p14:creationId xmlns:p14="http://schemas.microsoft.com/office/powerpoint/2010/main" val="128903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1B09C0-D7F2-426A-AD7A-027A67BB406B}" type="slidenum">
              <a:rPr lang="en-US" smtClean="0"/>
              <a:t>10</a:t>
            </a:fld>
            <a:endParaRPr lang="en-US"/>
          </a:p>
        </p:txBody>
      </p:sp>
    </p:spTree>
    <p:extLst>
      <p:ext uri="{BB962C8B-B14F-4D97-AF65-F5344CB8AC3E}">
        <p14:creationId xmlns:p14="http://schemas.microsoft.com/office/powerpoint/2010/main" val="3051548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1B09C0-D7F2-426A-AD7A-027A67BB406B}" type="slidenum">
              <a:rPr lang="en-US" smtClean="0"/>
              <a:t>11</a:t>
            </a:fld>
            <a:endParaRPr lang="en-US"/>
          </a:p>
        </p:txBody>
      </p:sp>
    </p:spTree>
    <p:extLst>
      <p:ext uri="{BB962C8B-B14F-4D97-AF65-F5344CB8AC3E}">
        <p14:creationId xmlns:p14="http://schemas.microsoft.com/office/powerpoint/2010/main" val="218417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1B09C0-D7F2-426A-AD7A-027A67BB406B}" type="slidenum">
              <a:rPr lang="en-US" smtClean="0"/>
              <a:t>12</a:t>
            </a:fld>
            <a:endParaRPr lang="en-US"/>
          </a:p>
        </p:txBody>
      </p:sp>
    </p:spTree>
    <p:extLst>
      <p:ext uri="{BB962C8B-B14F-4D97-AF65-F5344CB8AC3E}">
        <p14:creationId xmlns:p14="http://schemas.microsoft.com/office/powerpoint/2010/main" val="414529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1B09C0-D7F2-426A-AD7A-027A67BB406B}" type="slidenum">
              <a:rPr lang="en-US" smtClean="0"/>
              <a:t>13</a:t>
            </a:fld>
            <a:endParaRPr lang="en-US"/>
          </a:p>
        </p:txBody>
      </p:sp>
    </p:spTree>
    <p:extLst>
      <p:ext uri="{BB962C8B-B14F-4D97-AF65-F5344CB8AC3E}">
        <p14:creationId xmlns:p14="http://schemas.microsoft.com/office/powerpoint/2010/main" val="1142445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1B09C0-D7F2-426A-AD7A-027A67BB406B}" type="slidenum">
              <a:rPr lang="en-US" smtClean="0"/>
              <a:t>14</a:t>
            </a:fld>
            <a:endParaRPr lang="en-US"/>
          </a:p>
        </p:txBody>
      </p:sp>
    </p:spTree>
    <p:extLst>
      <p:ext uri="{BB962C8B-B14F-4D97-AF65-F5344CB8AC3E}">
        <p14:creationId xmlns:p14="http://schemas.microsoft.com/office/powerpoint/2010/main" val="798460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1B09C0-D7F2-426A-AD7A-027A67BB406B}" type="slidenum">
              <a:rPr lang="en-US" smtClean="0"/>
              <a:t>15</a:t>
            </a:fld>
            <a:endParaRPr lang="en-US"/>
          </a:p>
        </p:txBody>
      </p:sp>
    </p:spTree>
    <p:extLst>
      <p:ext uri="{BB962C8B-B14F-4D97-AF65-F5344CB8AC3E}">
        <p14:creationId xmlns:p14="http://schemas.microsoft.com/office/powerpoint/2010/main" val="4088533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1B09C0-D7F2-426A-AD7A-027A67BB406B}" type="slidenum">
              <a:rPr lang="en-US" smtClean="0"/>
              <a:t>16</a:t>
            </a:fld>
            <a:endParaRPr lang="en-US"/>
          </a:p>
        </p:txBody>
      </p:sp>
    </p:spTree>
    <p:extLst>
      <p:ext uri="{BB962C8B-B14F-4D97-AF65-F5344CB8AC3E}">
        <p14:creationId xmlns:p14="http://schemas.microsoft.com/office/powerpoint/2010/main" val="2122444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1B09C0-D7F2-426A-AD7A-027A67BB406B}" type="slidenum">
              <a:rPr lang="en-US" smtClean="0"/>
              <a:t>17</a:t>
            </a:fld>
            <a:endParaRPr lang="en-US"/>
          </a:p>
        </p:txBody>
      </p:sp>
    </p:spTree>
    <p:extLst>
      <p:ext uri="{BB962C8B-B14F-4D97-AF65-F5344CB8AC3E}">
        <p14:creationId xmlns:p14="http://schemas.microsoft.com/office/powerpoint/2010/main" val="1234241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1B09C0-D7F2-426A-AD7A-027A67BB406B}" type="slidenum">
              <a:rPr lang="en-US" smtClean="0"/>
              <a:t>18</a:t>
            </a:fld>
            <a:endParaRPr lang="en-US"/>
          </a:p>
        </p:txBody>
      </p:sp>
    </p:spTree>
    <p:extLst>
      <p:ext uri="{BB962C8B-B14F-4D97-AF65-F5344CB8AC3E}">
        <p14:creationId xmlns:p14="http://schemas.microsoft.com/office/powerpoint/2010/main" val="1666859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1B09C0-D7F2-426A-AD7A-027A67BB406B}" type="slidenum">
              <a:rPr lang="en-US" smtClean="0"/>
              <a:t>21</a:t>
            </a:fld>
            <a:endParaRPr lang="en-US"/>
          </a:p>
        </p:txBody>
      </p:sp>
    </p:spTree>
    <p:extLst>
      <p:ext uri="{BB962C8B-B14F-4D97-AF65-F5344CB8AC3E}">
        <p14:creationId xmlns:p14="http://schemas.microsoft.com/office/powerpoint/2010/main" val="4262802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‘m bringing</a:t>
            </a:r>
            <a:r>
              <a:rPr lang="en-US" baseline="0" dirty="0" smtClean="0"/>
              <a:t> a little bit of levity to the presentation by listing numerous tittles after my name, but I think it leads into the need for understanding today’s presentation … as financial professionals,  try as we may to be specialized in a specific role… more often than not we have to be “pretty darn good” at several things rather than being really great at one thing”</a:t>
            </a:r>
          </a:p>
          <a:p>
            <a:endParaRPr lang="en-US" baseline="0" dirty="0" smtClean="0"/>
          </a:p>
          <a:p>
            <a:r>
              <a:rPr lang="en-US" baseline="0" dirty="0" smtClean="0"/>
              <a:t>The real trick though, comes in our ability to present to CFOs, CEOs and BODs their financial posture at the simplistic yet meaningful level.</a:t>
            </a:r>
          </a:p>
          <a:p>
            <a:endParaRPr lang="en-US" baseline="0" dirty="0" smtClean="0"/>
          </a:p>
          <a:p>
            <a:r>
              <a:rPr lang="en-US" baseline="0" dirty="0" smtClean="0"/>
              <a:t>In the Banking Industry our friends the Regulators want to make sure that “everything is being shared with the BODs. We’ll if I tried to explain the net present value of cash flows in determining  Asset Liability Risk I might just get some blank stares, Instead you discuss the demise of the S&amp;L industry and bring it into focus with IR Risk.</a:t>
            </a:r>
          </a:p>
          <a:p>
            <a:endParaRPr lang="en-US" baseline="0" dirty="0" smtClean="0"/>
          </a:p>
          <a:p>
            <a:r>
              <a:rPr lang="en-US" baseline="0" dirty="0" smtClean="0"/>
              <a:t>So today as we talk about the economy, hopefully you’ll come away with some decent tidbits that you can share on calls. I ‘ve yet to meet a CFO in 33 years of calling on them that didn’t have an opinion on what interest rates are going to do and why!</a:t>
            </a:r>
            <a:br>
              <a:rPr lang="en-US" baseline="0" dirty="0" smtClean="0"/>
            </a:br>
            <a:endParaRPr lang="en-US" dirty="0"/>
          </a:p>
        </p:txBody>
      </p:sp>
      <p:sp>
        <p:nvSpPr>
          <p:cNvPr id="4" name="Slide Number Placeholder 3"/>
          <p:cNvSpPr>
            <a:spLocks noGrp="1"/>
          </p:cNvSpPr>
          <p:nvPr>
            <p:ph type="sldNum" sz="quarter" idx="10"/>
          </p:nvPr>
        </p:nvSpPr>
        <p:spPr/>
        <p:txBody>
          <a:bodyPr/>
          <a:lstStyle/>
          <a:p>
            <a:fld id="{FC1B09C0-D7F2-426A-AD7A-027A67BB406B}" type="slidenum">
              <a:rPr lang="en-US" smtClean="0"/>
              <a:t>2</a:t>
            </a:fld>
            <a:endParaRPr lang="en-US"/>
          </a:p>
        </p:txBody>
      </p:sp>
    </p:spTree>
    <p:extLst>
      <p:ext uri="{BB962C8B-B14F-4D97-AF65-F5344CB8AC3E}">
        <p14:creationId xmlns:p14="http://schemas.microsoft.com/office/powerpoint/2010/main" val="4091022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1B09C0-D7F2-426A-AD7A-027A67BB406B}" type="slidenum">
              <a:rPr lang="en-US" smtClean="0"/>
              <a:t>25</a:t>
            </a:fld>
            <a:endParaRPr lang="en-US"/>
          </a:p>
        </p:txBody>
      </p:sp>
    </p:spTree>
    <p:extLst>
      <p:ext uri="{BB962C8B-B14F-4D97-AF65-F5344CB8AC3E}">
        <p14:creationId xmlns:p14="http://schemas.microsoft.com/office/powerpoint/2010/main" val="3558985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1B09C0-D7F2-426A-AD7A-027A67BB406B}" type="slidenum">
              <a:rPr lang="en-US" smtClean="0"/>
              <a:t>26</a:t>
            </a:fld>
            <a:endParaRPr lang="en-US"/>
          </a:p>
        </p:txBody>
      </p:sp>
    </p:spTree>
    <p:extLst>
      <p:ext uri="{BB962C8B-B14F-4D97-AF65-F5344CB8AC3E}">
        <p14:creationId xmlns:p14="http://schemas.microsoft.com/office/powerpoint/2010/main" val="4136933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1B09C0-D7F2-426A-AD7A-027A67BB406B}" type="slidenum">
              <a:rPr lang="en-US" smtClean="0"/>
              <a:t>27</a:t>
            </a:fld>
            <a:endParaRPr lang="en-US"/>
          </a:p>
        </p:txBody>
      </p:sp>
    </p:spTree>
    <p:extLst>
      <p:ext uri="{BB962C8B-B14F-4D97-AF65-F5344CB8AC3E}">
        <p14:creationId xmlns:p14="http://schemas.microsoft.com/office/powerpoint/2010/main" val="738143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1B09C0-D7F2-426A-AD7A-027A67BB406B}" type="slidenum">
              <a:rPr lang="en-US" smtClean="0"/>
              <a:t>28</a:t>
            </a:fld>
            <a:endParaRPr lang="en-US"/>
          </a:p>
        </p:txBody>
      </p:sp>
    </p:spTree>
    <p:extLst>
      <p:ext uri="{BB962C8B-B14F-4D97-AF65-F5344CB8AC3E}">
        <p14:creationId xmlns:p14="http://schemas.microsoft.com/office/powerpoint/2010/main" val="2796962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1B09C0-D7F2-426A-AD7A-027A67BB406B}" type="slidenum">
              <a:rPr lang="en-US" smtClean="0"/>
              <a:t>29</a:t>
            </a:fld>
            <a:endParaRPr lang="en-US"/>
          </a:p>
        </p:txBody>
      </p:sp>
    </p:spTree>
    <p:extLst>
      <p:ext uri="{BB962C8B-B14F-4D97-AF65-F5344CB8AC3E}">
        <p14:creationId xmlns:p14="http://schemas.microsoft.com/office/powerpoint/2010/main" val="2518089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1B09C0-D7F2-426A-AD7A-027A67BB406B}" type="slidenum">
              <a:rPr lang="en-US" smtClean="0"/>
              <a:t>30</a:t>
            </a:fld>
            <a:endParaRPr lang="en-US"/>
          </a:p>
        </p:txBody>
      </p:sp>
    </p:spTree>
    <p:extLst>
      <p:ext uri="{BB962C8B-B14F-4D97-AF65-F5344CB8AC3E}">
        <p14:creationId xmlns:p14="http://schemas.microsoft.com/office/powerpoint/2010/main" val="31067073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1B09C0-D7F2-426A-AD7A-027A67BB406B}" type="slidenum">
              <a:rPr lang="en-US" smtClean="0"/>
              <a:t>31</a:t>
            </a:fld>
            <a:endParaRPr lang="en-US"/>
          </a:p>
        </p:txBody>
      </p:sp>
    </p:spTree>
    <p:extLst>
      <p:ext uri="{BB962C8B-B14F-4D97-AF65-F5344CB8AC3E}">
        <p14:creationId xmlns:p14="http://schemas.microsoft.com/office/powerpoint/2010/main" val="3044982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1B09C0-D7F2-426A-AD7A-027A67BB406B}" type="slidenum">
              <a:rPr lang="en-US" smtClean="0"/>
              <a:t>32</a:t>
            </a:fld>
            <a:endParaRPr lang="en-US"/>
          </a:p>
        </p:txBody>
      </p:sp>
    </p:spTree>
    <p:extLst>
      <p:ext uri="{BB962C8B-B14F-4D97-AF65-F5344CB8AC3E}">
        <p14:creationId xmlns:p14="http://schemas.microsoft.com/office/powerpoint/2010/main" val="2709813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1B09C0-D7F2-426A-AD7A-027A67BB406B}" type="slidenum">
              <a:rPr lang="en-US" smtClean="0"/>
              <a:t>33</a:t>
            </a:fld>
            <a:endParaRPr lang="en-US"/>
          </a:p>
        </p:txBody>
      </p:sp>
    </p:spTree>
    <p:extLst>
      <p:ext uri="{BB962C8B-B14F-4D97-AF65-F5344CB8AC3E}">
        <p14:creationId xmlns:p14="http://schemas.microsoft.com/office/powerpoint/2010/main" val="35218887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1B09C0-D7F2-426A-AD7A-027A67BB406B}" type="slidenum">
              <a:rPr lang="en-US" smtClean="0"/>
              <a:t>34</a:t>
            </a:fld>
            <a:endParaRPr lang="en-US"/>
          </a:p>
        </p:txBody>
      </p:sp>
    </p:spTree>
    <p:extLst>
      <p:ext uri="{BB962C8B-B14F-4D97-AF65-F5344CB8AC3E}">
        <p14:creationId xmlns:p14="http://schemas.microsoft.com/office/powerpoint/2010/main" val="3650112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talk about “The economy” you have to start at the top which is the worlds economy</a:t>
            </a:r>
            <a:r>
              <a:rPr lang="en-US" baseline="0" dirty="0" smtClean="0"/>
              <a:t> and work your way down.</a:t>
            </a:r>
            <a:endParaRPr lang="en-US" dirty="0"/>
          </a:p>
        </p:txBody>
      </p:sp>
      <p:sp>
        <p:nvSpPr>
          <p:cNvPr id="4" name="Slide Number Placeholder 3"/>
          <p:cNvSpPr>
            <a:spLocks noGrp="1"/>
          </p:cNvSpPr>
          <p:nvPr>
            <p:ph type="sldNum" sz="quarter" idx="10"/>
          </p:nvPr>
        </p:nvSpPr>
        <p:spPr/>
        <p:txBody>
          <a:bodyPr/>
          <a:lstStyle/>
          <a:p>
            <a:fld id="{FC1B09C0-D7F2-426A-AD7A-027A67BB406B}" type="slidenum">
              <a:rPr lang="en-US" smtClean="0"/>
              <a:t>3</a:t>
            </a:fld>
            <a:endParaRPr lang="en-US"/>
          </a:p>
        </p:txBody>
      </p:sp>
    </p:spTree>
    <p:extLst>
      <p:ext uri="{BB962C8B-B14F-4D97-AF65-F5344CB8AC3E}">
        <p14:creationId xmlns:p14="http://schemas.microsoft.com/office/powerpoint/2010/main" val="35764192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1B09C0-D7F2-426A-AD7A-027A67BB406B}" type="slidenum">
              <a:rPr lang="en-US" smtClean="0"/>
              <a:t>35</a:t>
            </a:fld>
            <a:endParaRPr lang="en-US"/>
          </a:p>
        </p:txBody>
      </p:sp>
    </p:spTree>
    <p:extLst>
      <p:ext uri="{BB962C8B-B14F-4D97-AF65-F5344CB8AC3E}">
        <p14:creationId xmlns:p14="http://schemas.microsoft.com/office/powerpoint/2010/main" val="15143337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1B09C0-D7F2-426A-AD7A-027A67BB406B}" type="slidenum">
              <a:rPr lang="en-US" smtClean="0"/>
              <a:t>36</a:t>
            </a:fld>
            <a:endParaRPr lang="en-US"/>
          </a:p>
        </p:txBody>
      </p:sp>
    </p:spTree>
    <p:extLst>
      <p:ext uri="{BB962C8B-B14F-4D97-AF65-F5344CB8AC3E}">
        <p14:creationId xmlns:p14="http://schemas.microsoft.com/office/powerpoint/2010/main" val="33467856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1B09C0-D7F2-426A-AD7A-027A67BB406B}" type="slidenum">
              <a:rPr lang="en-US" smtClean="0"/>
              <a:t>37</a:t>
            </a:fld>
            <a:endParaRPr lang="en-US"/>
          </a:p>
        </p:txBody>
      </p:sp>
    </p:spTree>
    <p:extLst>
      <p:ext uri="{BB962C8B-B14F-4D97-AF65-F5344CB8AC3E}">
        <p14:creationId xmlns:p14="http://schemas.microsoft.com/office/powerpoint/2010/main" val="19169743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1B09C0-D7F2-426A-AD7A-027A67BB406B}" type="slidenum">
              <a:rPr lang="en-US" smtClean="0"/>
              <a:t>38</a:t>
            </a:fld>
            <a:endParaRPr lang="en-US"/>
          </a:p>
        </p:txBody>
      </p:sp>
    </p:spTree>
    <p:extLst>
      <p:ext uri="{BB962C8B-B14F-4D97-AF65-F5344CB8AC3E}">
        <p14:creationId xmlns:p14="http://schemas.microsoft.com/office/powerpoint/2010/main" val="6301659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1B09C0-D7F2-426A-AD7A-027A67BB406B}" type="slidenum">
              <a:rPr lang="en-US" smtClean="0"/>
              <a:t>39</a:t>
            </a:fld>
            <a:endParaRPr lang="en-US"/>
          </a:p>
        </p:txBody>
      </p:sp>
    </p:spTree>
    <p:extLst>
      <p:ext uri="{BB962C8B-B14F-4D97-AF65-F5344CB8AC3E}">
        <p14:creationId xmlns:p14="http://schemas.microsoft.com/office/powerpoint/2010/main" val="6515160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1B09C0-D7F2-426A-AD7A-027A67BB406B}" type="slidenum">
              <a:rPr lang="en-US" smtClean="0"/>
              <a:t>40</a:t>
            </a:fld>
            <a:endParaRPr lang="en-US"/>
          </a:p>
        </p:txBody>
      </p:sp>
    </p:spTree>
    <p:extLst>
      <p:ext uri="{BB962C8B-B14F-4D97-AF65-F5344CB8AC3E}">
        <p14:creationId xmlns:p14="http://schemas.microsoft.com/office/powerpoint/2010/main" val="25035179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B9C88C-7A0E-413B-A021-DCC7901A4431}" type="slidenum">
              <a:rPr lang="en-US" smtClean="0"/>
              <a:t>55</a:t>
            </a:fld>
            <a:endParaRPr lang="en-US"/>
          </a:p>
        </p:txBody>
      </p:sp>
    </p:spTree>
    <p:extLst>
      <p:ext uri="{BB962C8B-B14F-4D97-AF65-F5344CB8AC3E}">
        <p14:creationId xmlns:p14="http://schemas.microsoft.com/office/powerpoint/2010/main" val="39293566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thing I like to make sure I remember everyday as I drive through some of the prettiest land in all of Williamson County on the way to work, and it gets re-affirmed to me every time I look  at Global Economic Statistics.</a:t>
            </a:r>
            <a:endParaRPr lang="en-US" dirty="0"/>
          </a:p>
        </p:txBody>
      </p:sp>
      <p:sp>
        <p:nvSpPr>
          <p:cNvPr id="4" name="Slide Number Placeholder 3"/>
          <p:cNvSpPr>
            <a:spLocks noGrp="1"/>
          </p:cNvSpPr>
          <p:nvPr>
            <p:ph type="sldNum" sz="quarter" idx="10"/>
          </p:nvPr>
        </p:nvSpPr>
        <p:spPr/>
        <p:txBody>
          <a:bodyPr/>
          <a:lstStyle/>
          <a:p>
            <a:fld id="{FC1B09C0-D7F2-426A-AD7A-027A67BB406B}" type="slidenum">
              <a:rPr lang="en-US" smtClean="0"/>
              <a:t>58</a:t>
            </a:fld>
            <a:endParaRPr lang="en-US"/>
          </a:p>
        </p:txBody>
      </p:sp>
    </p:spTree>
    <p:extLst>
      <p:ext uri="{BB962C8B-B14F-4D97-AF65-F5344CB8AC3E}">
        <p14:creationId xmlns:p14="http://schemas.microsoft.com/office/powerpoint/2010/main" val="2779754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a world economy.</a:t>
            </a:r>
            <a:r>
              <a:rPr lang="en-US" baseline="0" dirty="0" smtClean="0"/>
              <a:t> We trades on information across the globe that is only seconds old…not minutes or hours or days, but seconds old.</a:t>
            </a:r>
            <a:endParaRPr lang="en-US" dirty="0"/>
          </a:p>
        </p:txBody>
      </p:sp>
      <p:sp>
        <p:nvSpPr>
          <p:cNvPr id="4" name="Slide Number Placeholder 3"/>
          <p:cNvSpPr>
            <a:spLocks noGrp="1"/>
          </p:cNvSpPr>
          <p:nvPr>
            <p:ph type="sldNum" sz="quarter" idx="10"/>
          </p:nvPr>
        </p:nvSpPr>
        <p:spPr/>
        <p:txBody>
          <a:bodyPr/>
          <a:lstStyle/>
          <a:p>
            <a:fld id="{FC1B09C0-D7F2-426A-AD7A-027A67BB406B}" type="slidenum">
              <a:rPr lang="en-US" smtClean="0"/>
              <a:t>4</a:t>
            </a:fld>
            <a:endParaRPr lang="en-US"/>
          </a:p>
        </p:txBody>
      </p:sp>
    </p:spTree>
    <p:extLst>
      <p:ext uri="{BB962C8B-B14F-4D97-AF65-F5344CB8AC3E}">
        <p14:creationId xmlns:p14="http://schemas.microsoft.com/office/powerpoint/2010/main" val="776676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hlinkClick r:id="rId3"/>
              </a:rPr>
              <a:t>https://</a:t>
            </a:r>
            <a:r>
              <a:rPr lang="en-US" dirty="0" smtClean="0">
                <a:hlinkClick r:id="rId3"/>
              </a:rPr>
              <a:t>knoema.com/atlas/ranks/GDP?baseRegion=CN</a:t>
            </a:r>
            <a:endParaRPr lang="en-US" dirty="0" smtClean="0"/>
          </a:p>
          <a:p>
            <a:endParaRPr lang="en-US" dirty="0" smtClean="0"/>
          </a:p>
          <a:p>
            <a:r>
              <a:rPr lang="en-US" dirty="0" smtClean="0"/>
              <a:t>When we talk about “The World Economy” We need to realize we are talking</a:t>
            </a:r>
            <a:r>
              <a:rPr lang="en-US" baseline="0" dirty="0" smtClean="0"/>
              <a:t> not about the “G7 ” or “G8” we are talking about the “BIG 2” In 2016 US &amp; China stood at a $30 Trillion dollar combined GDP….Would You like to Guess what the next 18 GDP’s combined add up to? You got it $30 Trillion Dollars!! When We Talk about Asia (China ,Japan, Korea, Indonesia,) $19.8 Trillion . When we talk about  Europe (Germany, UK, Canada, France and Italy) We are talking about $12 Trillion. </a:t>
            </a:r>
          </a:p>
          <a:p>
            <a:endParaRPr lang="en-US" baseline="0" dirty="0" smtClean="0"/>
          </a:p>
          <a:p>
            <a:r>
              <a:rPr lang="en-US" baseline="0" dirty="0" smtClean="0"/>
              <a:t>As you here people on Bloomberg News or BBC or someone with a “British accent” (no offense to anyone here including myself) talk about how important the what’s going on …keep all this first and foremost in forming your perspective.</a:t>
            </a: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64B9C88C-7A0E-413B-A021-DCC7901A4431}" type="slidenum">
              <a:rPr lang="en-US" smtClean="0"/>
              <a:t>5</a:t>
            </a:fld>
            <a:endParaRPr lang="en-US"/>
          </a:p>
        </p:txBody>
      </p:sp>
    </p:spTree>
    <p:extLst>
      <p:ext uri="{BB962C8B-B14F-4D97-AF65-F5344CB8AC3E}">
        <p14:creationId xmlns:p14="http://schemas.microsoft.com/office/powerpoint/2010/main" val="4125761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1B09C0-D7F2-426A-AD7A-027A67BB406B}" type="slidenum">
              <a:rPr lang="en-US" smtClean="0"/>
              <a:t>6</a:t>
            </a:fld>
            <a:endParaRPr lang="en-US"/>
          </a:p>
        </p:txBody>
      </p:sp>
    </p:spTree>
    <p:extLst>
      <p:ext uri="{BB962C8B-B14F-4D97-AF65-F5344CB8AC3E}">
        <p14:creationId xmlns:p14="http://schemas.microsoft.com/office/powerpoint/2010/main" val="2983094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1B09C0-D7F2-426A-AD7A-027A67BB406B}" type="slidenum">
              <a:rPr lang="en-US" smtClean="0"/>
              <a:t>7</a:t>
            </a:fld>
            <a:endParaRPr lang="en-US"/>
          </a:p>
        </p:txBody>
      </p:sp>
    </p:spTree>
    <p:extLst>
      <p:ext uri="{BB962C8B-B14F-4D97-AF65-F5344CB8AC3E}">
        <p14:creationId xmlns:p14="http://schemas.microsoft.com/office/powerpoint/2010/main" val="470159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1B09C0-D7F2-426A-AD7A-027A67BB406B}" type="slidenum">
              <a:rPr lang="en-US" smtClean="0"/>
              <a:t>8</a:t>
            </a:fld>
            <a:endParaRPr lang="en-US"/>
          </a:p>
        </p:txBody>
      </p:sp>
    </p:spTree>
    <p:extLst>
      <p:ext uri="{BB962C8B-B14F-4D97-AF65-F5344CB8AC3E}">
        <p14:creationId xmlns:p14="http://schemas.microsoft.com/office/powerpoint/2010/main" val="3643398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1B09C0-D7F2-426A-AD7A-027A67BB406B}" type="slidenum">
              <a:rPr lang="en-US" smtClean="0"/>
              <a:t>9</a:t>
            </a:fld>
            <a:endParaRPr lang="en-US"/>
          </a:p>
        </p:txBody>
      </p:sp>
    </p:spTree>
    <p:extLst>
      <p:ext uri="{BB962C8B-B14F-4D97-AF65-F5344CB8AC3E}">
        <p14:creationId xmlns:p14="http://schemas.microsoft.com/office/powerpoint/2010/main" val="121286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endParaRPr lang="en-US" dirty="0"/>
          </a:p>
        </p:txBody>
      </p:sp>
      <p:sp>
        <p:nvSpPr>
          <p:cNvPr id="3" name="Subtitle 2"/>
          <p:cNvSpPr>
            <a:spLocks noGrp="1"/>
          </p:cNvSpPr>
          <p:nvPr>
            <p:ph type="subTitle" idx="1"/>
          </p:nvPr>
        </p:nvSpPr>
        <p:spPr>
          <a:xfrm>
            <a:off x="1524000" y="4070554"/>
            <a:ext cx="9144000" cy="1393723"/>
          </a:xfrm>
        </p:spPr>
        <p:txBody>
          <a:bodyPr>
            <a:normAutofit/>
          </a:bodyPr>
          <a:lstStyle>
            <a:lvl1pPr marL="0" indent="0" algn="ctr">
              <a:buNone/>
              <a:defRPr sz="6000" baseline="300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smtClean="0"/>
          </a:p>
        </p:txBody>
      </p:sp>
      <p:sp>
        <p:nvSpPr>
          <p:cNvPr id="4" name="Date Placeholder 3"/>
          <p:cNvSpPr>
            <a:spLocks noGrp="1"/>
          </p:cNvSpPr>
          <p:nvPr>
            <p:ph type="dt" sz="half" idx="10"/>
          </p:nvPr>
        </p:nvSpPr>
        <p:spPr>
          <a:noFill/>
          <a:ln>
            <a:noFill/>
          </a:ln>
        </p:spPr>
        <p:txBody>
          <a:bodyPr/>
          <a:lstStyle/>
          <a:p>
            <a:fld id="{5014480E-E149-4666-8059-87B01284EC05}" type="datetimeFigureOut">
              <a:rPr lang="en-US" smtClean="0"/>
              <a:t>10/12/2017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3FB0590-09FB-428A-B498-2CD1956C206D}"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79853" y="127833"/>
            <a:ext cx="1296492" cy="594405"/>
          </a:xfrm>
          <a:prstGeom prst="rect">
            <a:avLst/>
          </a:prstGeom>
        </p:spPr>
      </p:pic>
    </p:spTree>
    <p:extLst>
      <p:ext uri="{BB962C8B-B14F-4D97-AF65-F5344CB8AC3E}">
        <p14:creationId xmlns:p14="http://schemas.microsoft.com/office/powerpoint/2010/main" val="31356502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14480E-E149-4666-8059-87B01284EC05}" type="datetimeFigureOut">
              <a:rPr lang="en-US" smtClean="0"/>
              <a:t>10/12/2017</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3FB0590-09FB-428A-B498-2CD1956C206D}"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2741" y="116295"/>
            <a:ext cx="1321659" cy="605943"/>
          </a:xfrm>
          <a:prstGeom prst="rect">
            <a:avLst/>
          </a:prstGeom>
        </p:spPr>
      </p:pic>
    </p:spTree>
    <p:extLst>
      <p:ext uri="{BB962C8B-B14F-4D97-AF65-F5344CB8AC3E}">
        <p14:creationId xmlns:p14="http://schemas.microsoft.com/office/powerpoint/2010/main" val="295611044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4480E-E149-4666-8059-87B01284EC05}" type="datetimeFigureOut">
              <a:rPr lang="en-US" smtClean="0"/>
              <a:t>10/12/2017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3FB0590-09FB-428A-B498-2CD1956C206D}" type="slidenum">
              <a:rPr lang="en-US" smtClean="0"/>
              <a:t>‹#›</a:t>
            </a:fld>
            <a:endParaRPr lang="en-US"/>
          </a:p>
        </p:txBody>
      </p:sp>
    </p:spTree>
    <p:extLst>
      <p:ext uri="{BB962C8B-B14F-4D97-AF65-F5344CB8AC3E}">
        <p14:creationId xmlns:p14="http://schemas.microsoft.com/office/powerpoint/2010/main" val="166358177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4480E-E149-4666-8059-87B01284EC05}" type="datetimeFigureOut">
              <a:rPr lang="en-US" smtClean="0"/>
              <a:t>10/12/2017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3FB0590-09FB-428A-B498-2CD1956C206D}" type="slidenum">
              <a:rPr lang="en-US" smtClean="0"/>
              <a:t>‹#›</a:t>
            </a:fld>
            <a:endParaRPr lang="en-US"/>
          </a:p>
        </p:txBody>
      </p:sp>
    </p:spTree>
    <p:extLst>
      <p:ext uri="{BB962C8B-B14F-4D97-AF65-F5344CB8AC3E}">
        <p14:creationId xmlns:p14="http://schemas.microsoft.com/office/powerpoint/2010/main" val="364720043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8A3D2C-9ECD-4094-9F0E-CD5C4C4A5645}"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59150-6E13-4D76-AE4F-22E87380CEEA}" type="slidenum">
              <a:rPr lang="en-US" smtClean="0"/>
              <a:t>‹#›</a:t>
            </a:fld>
            <a:endParaRPr lang="en-US"/>
          </a:p>
        </p:txBody>
      </p:sp>
    </p:spTree>
    <p:extLst>
      <p:ext uri="{BB962C8B-B14F-4D97-AF65-F5344CB8AC3E}">
        <p14:creationId xmlns:p14="http://schemas.microsoft.com/office/powerpoint/2010/main" val="225030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8A3D2C-9ECD-4094-9F0E-CD5C4C4A5645}"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59150-6E13-4D76-AE4F-22E87380CEEA}" type="slidenum">
              <a:rPr lang="en-US" smtClean="0"/>
              <a:t>‹#›</a:t>
            </a:fld>
            <a:endParaRPr lang="en-US"/>
          </a:p>
        </p:txBody>
      </p:sp>
    </p:spTree>
    <p:extLst>
      <p:ext uri="{BB962C8B-B14F-4D97-AF65-F5344CB8AC3E}">
        <p14:creationId xmlns:p14="http://schemas.microsoft.com/office/powerpoint/2010/main" val="1446887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8A3D2C-9ECD-4094-9F0E-CD5C4C4A5645}"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59150-6E13-4D76-AE4F-22E87380CEEA}" type="slidenum">
              <a:rPr lang="en-US" smtClean="0"/>
              <a:t>‹#›</a:t>
            </a:fld>
            <a:endParaRPr lang="en-US"/>
          </a:p>
        </p:txBody>
      </p:sp>
    </p:spTree>
    <p:extLst>
      <p:ext uri="{BB962C8B-B14F-4D97-AF65-F5344CB8AC3E}">
        <p14:creationId xmlns:p14="http://schemas.microsoft.com/office/powerpoint/2010/main" val="551244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8A3D2C-9ECD-4094-9F0E-CD5C4C4A5645}" type="datetimeFigureOut">
              <a:rPr lang="en-US" smtClean="0"/>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59150-6E13-4D76-AE4F-22E87380CEEA}" type="slidenum">
              <a:rPr lang="en-US" smtClean="0"/>
              <a:t>‹#›</a:t>
            </a:fld>
            <a:endParaRPr lang="en-US"/>
          </a:p>
        </p:txBody>
      </p:sp>
    </p:spTree>
    <p:extLst>
      <p:ext uri="{BB962C8B-B14F-4D97-AF65-F5344CB8AC3E}">
        <p14:creationId xmlns:p14="http://schemas.microsoft.com/office/powerpoint/2010/main" val="3790960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8A3D2C-9ECD-4094-9F0E-CD5C4C4A5645}" type="datetimeFigureOut">
              <a:rPr lang="en-US" smtClean="0"/>
              <a:t>10/12/2017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D59150-6E13-4D76-AE4F-22E87380CEEA}" type="slidenum">
              <a:rPr lang="en-US" smtClean="0"/>
              <a:t>‹#›</a:t>
            </a:fld>
            <a:endParaRPr lang="en-US"/>
          </a:p>
        </p:txBody>
      </p:sp>
    </p:spTree>
    <p:extLst>
      <p:ext uri="{BB962C8B-B14F-4D97-AF65-F5344CB8AC3E}">
        <p14:creationId xmlns:p14="http://schemas.microsoft.com/office/powerpoint/2010/main" val="512716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8A3D2C-9ECD-4094-9F0E-CD5C4C4A5645}" type="datetimeFigureOut">
              <a:rPr lang="en-US" smtClean="0"/>
              <a:t>10/12/2017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D59150-6E13-4D76-AE4F-22E87380CEEA}" type="slidenum">
              <a:rPr lang="en-US" smtClean="0"/>
              <a:t>‹#›</a:t>
            </a:fld>
            <a:endParaRPr lang="en-US"/>
          </a:p>
        </p:txBody>
      </p:sp>
    </p:spTree>
    <p:extLst>
      <p:ext uri="{BB962C8B-B14F-4D97-AF65-F5344CB8AC3E}">
        <p14:creationId xmlns:p14="http://schemas.microsoft.com/office/powerpoint/2010/main" val="2825059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8A3D2C-9ECD-4094-9F0E-CD5C4C4A5645}" type="datetimeFigureOut">
              <a:rPr lang="en-US" smtClean="0"/>
              <a:t>10/12/2017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D59150-6E13-4D76-AE4F-22E87380CEEA}" type="slidenum">
              <a:rPr lang="en-US" smtClean="0"/>
              <a:t>‹#›</a:t>
            </a:fld>
            <a:endParaRPr lang="en-US"/>
          </a:p>
        </p:txBody>
      </p:sp>
    </p:spTree>
    <p:extLst>
      <p:ext uri="{BB962C8B-B14F-4D97-AF65-F5344CB8AC3E}">
        <p14:creationId xmlns:p14="http://schemas.microsoft.com/office/powerpoint/2010/main" val="40802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26508" y="221812"/>
            <a:ext cx="8964561" cy="698091"/>
          </a:xfrm>
        </p:spPr>
        <p:txBody>
          <a:bodyPr/>
          <a:lstStyle>
            <a:lvl1pPr algn="ct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38200" y="1150374"/>
            <a:ext cx="10515600" cy="5026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4480E-E149-4666-8059-87B01284EC05}" type="datetimeFigureOut">
              <a:rPr lang="en-US" smtClean="0"/>
              <a:t>10/12/2017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3FB0590-09FB-428A-B498-2CD1956C206D}"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79853" y="127833"/>
            <a:ext cx="1296492" cy="594405"/>
          </a:xfrm>
          <a:prstGeom prst="rect">
            <a:avLst/>
          </a:prstGeom>
        </p:spPr>
      </p:pic>
    </p:spTree>
    <p:extLst>
      <p:ext uri="{BB962C8B-B14F-4D97-AF65-F5344CB8AC3E}">
        <p14:creationId xmlns:p14="http://schemas.microsoft.com/office/powerpoint/2010/main" val="116269757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8A3D2C-9ECD-4094-9F0E-CD5C4C4A5645}" type="datetimeFigureOut">
              <a:rPr lang="en-US" smtClean="0"/>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59150-6E13-4D76-AE4F-22E87380CEEA}" type="slidenum">
              <a:rPr lang="en-US" smtClean="0"/>
              <a:t>‹#›</a:t>
            </a:fld>
            <a:endParaRPr lang="en-US"/>
          </a:p>
        </p:txBody>
      </p:sp>
    </p:spTree>
    <p:extLst>
      <p:ext uri="{BB962C8B-B14F-4D97-AF65-F5344CB8AC3E}">
        <p14:creationId xmlns:p14="http://schemas.microsoft.com/office/powerpoint/2010/main" val="240108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8A3D2C-9ECD-4094-9F0E-CD5C4C4A5645}" type="datetimeFigureOut">
              <a:rPr lang="en-US" smtClean="0"/>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59150-6E13-4D76-AE4F-22E87380CEEA}" type="slidenum">
              <a:rPr lang="en-US" smtClean="0"/>
              <a:t>‹#›</a:t>
            </a:fld>
            <a:endParaRPr lang="en-US"/>
          </a:p>
        </p:txBody>
      </p:sp>
    </p:spTree>
    <p:extLst>
      <p:ext uri="{BB962C8B-B14F-4D97-AF65-F5344CB8AC3E}">
        <p14:creationId xmlns:p14="http://schemas.microsoft.com/office/powerpoint/2010/main" val="735982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8A3D2C-9ECD-4094-9F0E-CD5C4C4A5645}"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59150-6E13-4D76-AE4F-22E87380CEEA}" type="slidenum">
              <a:rPr lang="en-US" smtClean="0"/>
              <a:t>‹#›</a:t>
            </a:fld>
            <a:endParaRPr lang="en-US"/>
          </a:p>
        </p:txBody>
      </p:sp>
    </p:spTree>
    <p:extLst>
      <p:ext uri="{BB962C8B-B14F-4D97-AF65-F5344CB8AC3E}">
        <p14:creationId xmlns:p14="http://schemas.microsoft.com/office/powerpoint/2010/main" val="1676695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8A3D2C-9ECD-4094-9F0E-CD5C4C4A5645}"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59150-6E13-4D76-AE4F-22E87380CEEA}" type="slidenum">
              <a:rPr lang="en-US" smtClean="0"/>
              <a:t>‹#›</a:t>
            </a:fld>
            <a:endParaRPr lang="en-US"/>
          </a:p>
        </p:txBody>
      </p:sp>
    </p:spTree>
    <p:extLst>
      <p:ext uri="{BB962C8B-B14F-4D97-AF65-F5344CB8AC3E}">
        <p14:creationId xmlns:p14="http://schemas.microsoft.com/office/powerpoint/2010/main" val="3444251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14480E-E149-4666-8059-87B01284EC05}" type="datetimeFigureOut">
              <a:rPr lang="en-US" smtClean="0"/>
              <a:t>10/12/2017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3FB0590-09FB-428A-B498-2CD1956C206D}"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79853" y="127833"/>
            <a:ext cx="1296492" cy="594405"/>
          </a:xfrm>
          <a:prstGeom prst="rect">
            <a:avLst/>
          </a:prstGeom>
        </p:spPr>
      </p:pic>
    </p:spTree>
    <p:extLst>
      <p:ext uri="{BB962C8B-B14F-4D97-AF65-F5344CB8AC3E}">
        <p14:creationId xmlns:p14="http://schemas.microsoft.com/office/powerpoint/2010/main" val="37219715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14480E-E149-4666-8059-87B01284EC05}" type="datetimeFigureOut">
              <a:rPr lang="en-US" smtClean="0"/>
              <a:t>10/12/2017</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3FB0590-09FB-428A-B498-2CD1956C206D}" type="slidenum">
              <a:rPr lang="en-US" smtClean="0"/>
              <a:t>‹#›</a:t>
            </a:fld>
            <a:endParaRPr lang="en-US"/>
          </a:p>
        </p:txBody>
      </p:sp>
    </p:spTree>
    <p:extLst>
      <p:ext uri="{BB962C8B-B14F-4D97-AF65-F5344CB8AC3E}">
        <p14:creationId xmlns:p14="http://schemas.microsoft.com/office/powerpoint/2010/main" val="14063172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014480E-E149-4666-8059-87B01284EC05}" type="datetimeFigureOut">
              <a:rPr lang="en-US" smtClean="0"/>
              <a:t>10/12/2017</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3FB0590-09FB-428A-B498-2CD1956C206D}" type="slidenum">
              <a:rPr lang="en-US" smtClean="0"/>
              <a:t>‹#›</a:t>
            </a:fld>
            <a:endParaRPr lang="en-US"/>
          </a:p>
        </p:txBody>
      </p:sp>
    </p:spTree>
    <p:extLst>
      <p:ext uri="{BB962C8B-B14F-4D97-AF65-F5344CB8AC3E}">
        <p14:creationId xmlns:p14="http://schemas.microsoft.com/office/powerpoint/2010/main" val="26554420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a:xfrm>
            <a:off x="2209800" y="215797"/>
            <a:ext cx="8278223" cy="659274"/>
          </a:xfrm>
        </p:spPr>
        <p:txBody>
          <a:bodyPr/>
          <a:lstStyle>
            <a:lvl1pPr algn="ctr">
              <a:defRPr>
                <a:solidFill>
                  <a:srgbClr val="FFFFFF"/>
                </a:solidFill>
              </a:defRPr>
            </a:lvl1pPr>
          </a:lstStyle>
          <a:p>
            <a:endParaRPr lang="en-US" dirty="0"/>
          </a:p>
        </p:txBody>
      </p:sp>
    </p:spTree>
    <p:extLst>
      <p:ext uri="{BB962C8B-B14F-4D97-AF65-F5344CB8AC3E}">
        <p14:creationId xmlns:p14="http://schemas.microsoft.com/office/powerpoint/2010/main" val="26401367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Title 6"/>
          <p:cNvSpPr>
            <a:spLocks noGrp="1"/>
          </p:cNvSpPr>
          <p:nvPr>
            <p:ph type="title"/>
          </p:nvPr>
        </p:nvSpPr>
        <p:spPr>
          <a:xfrm>
            <a:off x="2209800" y="215797"/>
            <a:ext cx="8278223" cy="659274"/>
          </a:xfrm>
        </p:spPr>
        <p:txBody>
          <a:bodyPr/>
          <a:lstStyle>
            <a:lvl1pPr algn="ctr">
              <a:defRPr>
                <a:solidFill>
                  <a:srgbClr val="FFFFFF"/>
                </a:solidFill>
              </a:defRPr>
            </a:lvl1pPr>
          </a:lstStyle>
          <a:p>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2741" y="116295"/>
            <a:ext cx="1321659" cy="605943"/>
          </a:xfrm>
          <a:prstGeom prst="rect">
            <a:avLst/>
          </a:prstGeom>
        </p:spPr>
      </p:pic>
    </p:spTree>
    <p:extLst>
      <p:ext uri="{BB962C8B-B14F-4D97-AF65-F5344CB8AC3E}">
        <p14:creationId xmlns:p14="http://schemas.microsoft.com/office/powerpoint/2010/main" val="10647446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14480E-E149-4666-8059-87B01284EC05}" type="datetimeFigureOut">
              <a:rPr lang="en-US" smtClean="0"/>
              <a:t>10/12/2017</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3FB0590-09FB-428A-B498-2CD1956C206D}" type="slidenum">
              <a:rPr lang="en-US" smtClean="0"/>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2741" y="116295"/>
            <a:ext cx="1321659" cy="605943"/>
          </a:xfrm>
          <a:prstGeom prst="rect">
            <a:avLst/>
          </a:prstGeom>
        </p:spPr>
      </p:pic>
    </p:spTree>
    <p:extLst>
      <p:ext uri="{BB962C8B-B14F-4D97-AF65-F5344CB8AC3E}">
        <p14:creationId xmlns:p14="http://schemas.microsoft.com/office/powerpoint/2010/main" val="243526899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14480E-E149-4666-8059-87B01284EC05}" type="datetimeFigureOut">
              <a:rPr lang="en-US" smtClean="0"/>
              <a:t>10/12/2017</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3FB0590-09FB-428A-B498-2CD1956C206D}"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2741" y="116295"/>
            <a:ext cx="1321659" cy="605943"/>
          </a:xfrm>
          <a:prstGeom prst="rect">
            <a:avLst/>
          </a:prstGeom>
        </p:spPr>
      </p:pic>
    </p:spTree>
    <p:extLst>
      <p:ext uri="{BB962C8B-B14F-4D97-AF65-F5344CB8AC3E}">
        <p14:creationId xmlns:p14="http://schemas.microsoft.com/office/powerpoint/2010/main" val="38960692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9000">
              <a:schemeClr val="accent1">
                <a:lumMod val="75000"/>
              </a:schemeClr>
            </a:gs>
            <a:gs pos="97000">
              <a:schemeClr val="accent1">
                <a:lumMod val="0"/>
              </a:schemeClr>
            </a:gs>
          </a:gsLst>
          <a:lin ang="13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89238" y="124490"/>
            <a:ext cx="8964561" cy="53783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60908" y="1125415"/>
            <a:ext cx="9792892" cy="505154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4480E-E149-4666-8059-87B01284EC05}" type="datetimeFigureOut">
              <a:rPr lang="en-US" smtClean="0"/>
              <a:t>10/12/2017</a:t>
            </a:fld>
            <a:endParaRPr lang="en-US"/>
          </a:p>
        </p:txBody>
      </p:sp>
      <p:sp>
        <p:nvSpPr>
          <p:cNvPr id="6" name="Slide Number Placeholder 5"/>
          <p:cNvSpPr>
            <a:spLocks noGrp="1"/>
          </p:cNvSpPr>
          <p:nvPr>
            <p:ph type="sldNum" sz="quarter" idx="4"/>
          </p:nvPr>
        </p:nvSpPr>
        <p:spPr>
          <a:xfrm>
            <a:off x="4601307" y="6269997"/>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B3FB0590-09FB-428A-B498-2CD1956C206D}" type="slidenum">
              <a:rPr lang="en-US" smtClean="0"/>
              <a:pPr/>
              <a:t>‹#›</a:t>
            </a:fld>
            <a:endParaRPr lang="en-US" dirty="0"/>
          </a:p>
        </p:txBody>
      </p:sp>
      <p:pic>
        <p:nvPicPr>
          <p:cNvPr id="7" name="Picture 6"/>
          <p:cNvPicPr>
            <a:picLocks noChangeAspect="1"/>
          </p:cNvPicPr>
          <p:nvPr userDrawn="1"/>
        </p:nvPicPr>
        <p:blipFill>
          <a:blip r:embed="rId14"/>
          <a:stretch>
            <a:fillRect/>
          </a:stretch>
        </p:blipFill>
        <p:spPr>
          <a:xfrm>
            <a:off x="115492" y="124490"/>
            <a:ext cx="1445416" cy="537829"/>
          </a:xfrm>
          <a:prstGeom prst="rect">
            <a:avLst/>
          </a:prstGeom>
        </p:spPr>
      </p:pic>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779853" y="127833"/>
            <a:ext cx="1296492" cy="594405"/>
          </a:xfrm>
          <a:prstGeom prst="rect">
            <a:avLst/>
          </a:prstGeom>
        </p:spPr>
      </p:pic>
    </p:spTree>
    <p:extLst>
      <p:ext uri="{BB962C8B-B14F-4D97-AF65-F5344CB8AC3E}">
        <p14:creationId xmlns:p14="http://schemas.microsoft.com/office/powerpoint/2010/main" val="3279286903"/>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24" r:id="rId7"/>
    <p:sldLayoutId id="2147484119" r:id="rId8"/>
    <p:sldLayoutId id="2147484120" r:id="rId9"/>
    <p:sldLayoutId id="2147484121" r:id="rId10"/>
    <p:sldLayoutId id="2147484122" r:id="rId11"/>
    <p:sldLayoutId id="2147484123" r:id="rId12"/>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4400" b="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A3D2C-9ECD-4094-9F0E-CD5C4C4A5645}" type="datetimeFigureOut">
              <a:rPr lang="en-US" smtClean="0"/>
              <a:t>10/12/2017</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D59150-6E13-4D76-AE4F-22E87380CEEA}" type="slidenum">
              <a:rPr lang="en-US" smtClean="0"/>
              <a:t>‹#›</a:t>
            </a:fld>
            <a:endParaRPr lang="en-US"/>
          </a:p>
        </p:txBody>
      </p:sp>
    </p:spTree>
    <p:extLst>
      <p:ext uri="{BB962C8B-B14F-4D97-AF65-F5344CB8AC3E}">
        <p14:creationId xmlns:p14="http://schemas.microsoft.com/office/powerpoint/2010/main" val="4034633283"/>
      </p:ext>
    </p:extLst>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21435" y="1007568"/>
            <a:ext cx="10196422" cy="2442997"/>
          </a:xfrm>
        </p:spPr>
        <p:txBody>
          <a:bodyPr>
            <a:normAutofit/>
          </a:bodyPr>
          <a:lstStyle/>
          <a:p>
            <a:r>
              <a:rPr lang="en-US" sz="4800" dirty="0" smtClean="0"/>
              <a:t>What is Going On </a:t>
            </a:r>
            <a:r>
              <a:rPr lang="en-US" sz="4800" dirty="0"/>
              <a:t>W</a:t>
            </a:r>
            <a:r>
              <a:rPr lang="en-US" sz="4800" dirty="0" smtClean="0"/>
              <a:t>ith </a:t>
            </a:r>
            <a:r>
              <a:rPr lang="en-US" sz="4800" dirty="0"/>
              <a:t>T</a:t>
            </a:r>
            <a:r>
              <a:rPr lang="en-US" sz="4800" dirty="0" smtClean="0"/>
              <a:t>he Economy?</a:t>
            </a:r>
            <a:endParaRPr lang="en-US" sz="4800" dirty="0"/>
          </a:p>
        </p:txBody>
      </p:sp>
      <p:sp>
        <p:nvSpPr>
          <p:cNvPr id="11" name="TextBox 10"/>
          <p:cNvSpPr txBox="1"/>
          <p:nvPr/>
        </p:nvSpPr>
        <p:spPr>
          <a:xfrm>
            <a:off x="2920239" y="3168552"/>
            <a:ext cx="6541477" cy="3877985"/>
          </a:xfrm>
          <a:prstGeom prst="rect">
            <a:avLst/>
          </a:prstGeom>
          <a:noFill/>
        </p:spPr>
        <p:txBody>
          <a:bodyPr wrap="square" rtlCol="0">
            <a:spAutoFit/>
          </a:bodyPr>
          <a:lstStyle/>
          <a:p>
            <a:pPr algn="ctr"/>
            <a:r>
              <a:rPr lang="en-US" b="1" dirty="0" smtClean="0"/>
              <a:t>Presented To</a:t>
            </a:r>
          </a:p>
          <a:p>
            <a:pPr algn="ctr"/>
            <a:r>
              <a:rPr lang="en-US" sz="3600" b="1" dirty="0" smtClean="0"/>
              <a:t>Nashville Association For Financial Professionals</a:t>
            </a:r>
          </a:p>
          <a:p>
            <a:pPr algn="ctr"/>
            <a:endParaRPr lang="en-US" sz="1600" b="1" dirty="0" smtClean="0"/>
          </a:p>
          <a:p>
            <a:pPr algn="ctr"/>
            <a:r>
              <a:rPr lang="en-US" sz="2400" b="1" dirty="0" smtClean="0"/>
              <a:t>by</a:t>
            </a:r>
          </a:p>
          <a:p>
            <a:pPr algn="ctr"/>
            <a:r>
              <a:rPr lang="en-US" sz="2000" b="1" dirty="0" smtClean="0"/>
              <a:t>John Cross</a:t>
            </a:r>
            <a:endParaRPr lang="en-US" b="1" dirty="0"/>
          </a:p>
          <a:p>
            <a:pPr algn="ctr"/>
            <a:r>
              <a:rPr lang="en-US" sz="1400" b="1" dirty="0" smtClean="0"/>
              <a:t>Chief Investment Officer</a:t>
            </a:r>
          </a:p>
          <a:p>
            <a:pPr algn="ctr"/>
            <a:r>
              <a:rPr lang="en-US" b="1" dirty="0" smtClean="0"/>
              <a:t>Franklin Synergy Bank</a:t>
            </a:r>
          </a:p>
          <a:p>
            <a:pPr algn="ctr"/>
            <a:endParaRPr lang="en-US" b="1" dirty="0" smtClean="0"/>
          </a:p>
          <a:p>
            <a:pPr algn="ctr"/>
            <a:r>
              <a:rPr lang="en-US" sz="2800" b="1" dirty="0" smtClean="0"/>
              <a:t>October 12</a:t>
            </a:r>
            <a:r>
              <a:rPr lang="en-US" sz="2800" b="1" baseline="30000" dirty="0" smtClean="0"/>
              <a:t>th</a:t>
            </a:r>
            <a:r>
              <a:rPr lang="en-US" sz="2800" b="1" dirty="0" smtClean="0"/>
              <a:t> 2017</a:t>
            </a:r>
          </a:p>
          <a:p>
            <a:endParaRPr lang="en-US" b="1" dirty="0"/>
          </a:p>
        </p:txBody>
      </p:sp>
    </p:spTree>
    <p:extLst>
      <p:ext uri="{BB962C8B-B14F-4D97-AF65-F5344CB8AC3E}">
        <p14:creationId xmlns:p14="http://schemas.microsoft.com/office/powerpoint/2010/main" val="14850379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176462"/>
          </a:xfrm>
        </p:spPr>
        <p:txBody>
          <a:bodyPr/>
          <a:lstStyle/>
          <a:p>
            <a:r>
              <a:rPr lang="en-US" dirty="0" smtClean="0"/>
              <a:t>World Economic Growth ?</a:t>
            </a:r>
            <a:br>
              <a:rPr lang="en-US" dirty="0" smtClean="0"/>
            </a:br>
            <a:r>
              <a:rPr lang="en-US" sz="4800" i="1" dirty="0" smtClean="0"/>
              <a:t>Don’t Hold Your Breath</a:t>
            </a:r>
            <a:endParaRPr lang="en-US" i="1"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73765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JAPAN $4.9 T</a:t>
            </a:r>
            <a:endParaRPr lang="en-US" dirty="0"/>
          </a:p>
        </p:txBody>
      </p:sp>
      <p:sp>
        <p:nvSpPr>
          <p:cNvPr id="5" name="Content Placeholder 4"/>
          <p:cNvSpPr>
            <a:spLocks noGrp="1"/>
          </p:cNvSpPr>
          <p:nvPr>
            <p:ph idx="1"/>
          </p:nvPr>
        </p:nvSpPr>
        <p:spPr/>
        <p:txBody>
          <a:bodyPr/>
          <a:lstStyle/>
          <a:p>
            <a:endParaRPr lang="en-US" dirty="0" smtClean="0"/>
          </a:p>
          <a:p>
            <a:pPr marL="0" indent="0">
              <a:buNone/>
            </a:pPr>
            <a:r>
              <a:rPr lang="en-US" dirty="0" smtClean="0"/>
              <a:t> </a:t>
            </a:r>
          </a:p>
          <a:p>
            <a:pPr marL="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007044"/>
              </p:ext>
            </p:extLst>
          </p:nvPr>
        </p:nvGraphicFramePr>
        <p:xfrm>
          <a:off x="431798" y="1710266"/>
          <a:ext cx="11531601" cy="4182532"/>
        </p:xfrm>
        <a:graphic>
          <a:graphicData uri="http://schemas.openxmlformats.org/drawingml/2006/table">
            <a:tbl>
              <a:tblPr firstRow="1" bandRow="1">
                <a:tableStyleId>{5C22544A-7EE6-4342-B048-85BDC9FD1C3A}</a:tableStyleId>
              </a:tblPr>
              <a:tblGrid>
                <a:gridCol w="2459435"/>
                <a:gridCol w="690167"/>
                <a:gridCol w="850900"/>
                <a:gridCol w="1084795"/>
                <a:gridCol w="794805"/>
                <a:gridCol w="970500"/>
                <a:gridCol w="897542"/>
                <a:gridCol w="1054043"/>
                <a:gridCol w="850632"/>
                <a:gridCol w="924600"/>
                <a:gridCol w="954182"/>
              </a:tblGrid>
              <a:tr h="934396">
                <a:tc>
                  <a:txBody>
                    <a:bodyPr/>
                    <a:lstStyle/>
                    <a:p>
                      <a:endParaRPr lang="en-US" dirty="0"/>
                    </a:p>
                  </a:txBody>
                  <a:tcPr/>
                </a:tc>
                <a:tc>
                  <a:txBody>
                    <a:bodyPr/>
                    <a:lstStyle/>
                    <a:p>
                      <a:pPr algn="ctr"/>
                      <a:r>
                        <a:rPr lang="en-US" dirty="0" smtClean="0"/>
                        <a:t>Q4 16</a:t>
                      </a:r>
                      <a:endParaRPr lang="en-US" dirty="0"/>
                    </a:p>
                  </a:txBody>
                  <a:tcPr/>
                </a:tc>
                <a:tc>
                  <a:txBody>
                    <a:bodyPr/>
                    <a:lstStyle/>
                    <a:p>
                      <a:pPr algn="ctr"/>
                      <a:r>
                        <a:rPr lang="en-US" dirty="0" smtClean="0"/>
                        <a:t>Q1</a:t>
                      </a:r>
                    </a:p>
                    <a:p>
                      <a:pPr algn="ctr"/>
                      <a:r>
                        <a:rPr lang="en-US" dirty="0" smtClean="0"/>
                        <a:t>17</a:t>
                      </a:r>
                      <a:endParaRPr lang="en-US" dirty="0"/>
                    </a:p>
                  </a:txBody>
                  <a:tcPr/>
                </a:tc>
                <a:tc>
                  <a:txBody>
                    <a:bodyPr/>
                    <a:lstStyle/>
                    <a:p>
                      <a:pPr algn="ctr"/>
                      <a:r>
                        <a:rPr lang="en-US" dirty="0" smtClean="0"/>
                        <a:t>Q2</a:t>
                      </a:r>
                    </a:p>
                    <a:p>
                      <a:pPr algn="ctr"/>
                      <a:r>
                        <a:rPr lang="en-US" dirty="0" smtClean="0"/>
                        <a:t>17</a:t>
                      </a:r>
                      <a:endParaRPr lang="en-US" dirty="0"/>
                    </a:p>
                  </a:txBody>
                  <a:tcPr/>
                </a:tc>
                <a:tc>
                  <a:txBody>
                    <a:bodyPr/>
                    <a:lstStyle/>
                    <a:p>
                      <a:pPr algn="ctr"/>
                      <a:r>
                        <a:rPr lang="en-US" dirty="0" smtClean="0"/>
                        <a:t>Q3 17</a:t>
                      </a:r>
                      <a:endParaRPr lang="en-US" dirty="0"/>
                    </a:p>
                  </a:txBody>
                  <a:tcPr/>
                </a:tc>
                <a:tc>
                  <a:txBody>
                    <a:bodyPr/>
                    <a:lstStyle/>
                    <a:p>
                      <a:pPr algn="ctr"/>
                      <a:r>
                        <a:rPr lang="en-US" dirty="0" smtClean="0"/>
                        <a:t>Q4</a:t>
                      </a:r>
                    </a:p>
                    <a:p>
                      <a:pPr algn="ctr"/>
                      <a:r>
                        <a:rPr lang="en-US" dirty="0" smtClean="0"/>
                        <a:t>17</a:t>
                      </a:r>
                      <a:endParaRPr lang="en-US" dirty="0"/>
                    </a:p>
                  </a:txBody>
                  <a:tcPr/>
                </a:tc>
                <a:tc>
                  <a:txBody>
                    <a:bodyPr/>
                    <a:lstStyle/>
                    <a:p>
                      <a:pPr algn="ctr"/>
                      <a:r>
                        <a:rPr lang="en-US" dirty="0" smtClean="0"/>
                        <a:t>Q1</a:t>
                      </a:r>
                    </a:p>
                    <a:p>
                      <a:pPr algn="ctr"/>
                      <a:r>
                        <a:rPr lang="en-US" dirty="0" smtClean="0"/>
                        <a:t>18</a:t>
                      </a:r>
                      <a:endParaRPr lang="en-US" dirty="0"/>
                    </a:p>
                  </a:txBody>
                  <a:tcPr/>
                </a:tc>
                <a:tc>
                  <a:txBody>
                    <a:bodyPr/>
                    <a:lstStyle/>
                    <a:p>
                      <a:pPr algn="ctr"/>
                      <a:r>
                        <a:rPr lang="en-US" dirty="0" smtClean="0"/>
                        <a:t>Q2</a:t>
                      </a:r>
                    </a:p>
                    <a:p>
                      <a:pPr algn="ctr"/>
                      <a:r>
                        <a:rPr lang="en-US" dirty="0" smtClean="0"/>
                        <a:t>18</a:t>
                      </a:r>
                      <a:endParaRPr lang="en-US" dirty="0"/>
                    </a:p>
                  </a:txBody>
                  <a:tcPr/>
                </a:tc>
                <a:tc>
                  <a:txBody>
                    <a:bodyPr/>
                    <a:lstStyle/>
                    <a:p>
                      <a:pPr algn="ctr"/>
                      <a:r>
                        <a:rPr lang="en-US" dirty="0" smtClean="0"/>
                        <a:t>Q3</a:t>
                      </a:r>
                    </a:p>
                    <a:p>
                      <a:pPr algn="ctr"/>
                      <a:r>
                        <a:rPr lang="en-US" dirty="0" smtClean="0"/>
                        <a:t>18</a:t>
                      </a:r>
                      <a:endParaRPr lang="en-US" dirty="0"/>
                    </a:p>
                  </a:txBody>
                  <a:tcPr/>
                </a:tc>
                <a:tc>
                  <a:txBody>
                    <a:bodyPr/>
                    <a:lstStyle/>
                    <a:p>
                      <a:pPr algn="ctr"/>
                      <a:r>
                        <a:rPr lang="en-US" dirty="0" smtClean="0"/>
                        <a:t>Q4</a:t>
                      </a:r>
                    </a:p>
                    <a:p>
                      <a:pPr algn="ctr"/>
                      <a:r>
                        <a:rPr lang="en-US" dirty="0" smtClean="0"/>
                        <a:t>18</a:t>
                      </a:r>
                      <a:endParaRPr lang="en-US" dirty="0"/>
                    </a:p>
                  </a:txBody>
                  <a:tcPr/>
                </a:tc>
                <a:tc>
                  <a:txBody>
                    <a:bodyPr/>
                    <a:lstStyle/>
                    <a:p>
                      <a:pPr algn="ctr"/>
                      <a:r>
                        <a:rPr lang="en-US" dirty="0" smtClean="0"/>
                        <a:t>Q1</a:t>
                      </a:r>
                    </a:p>
                    <a:p>
                      <a:pPr algn="ctr"/>
                      <a:r>
                        <a:rPr lang="en-US" dirty="0" smtClean="0"/>
                        <a:t>19</a:t>
                      </a:r>
                      <a:endParaRPr lang="en-US" dirty="0"/>
                    </a:p>
                  </a:txBody>
                  <a:tcPr/>
                </a:tc>
              </a:tr>
              <a:tr h="541356">
                <a:tc>
                  <a:txBody>
                    <a:bodyPr/>
                    <a:lstStyle/>
                    <a:p>
                      <a:r>
                        <a:rPr lang="en-US" sz="1600" b="0" dirty="0" smtClean="0"/>
                        <a:t>GDP</a:t>
                      </a:r>
                      <a:r>
                        <a:rPr lang="en-US" sz="1600" b="0" baseline="0" dirty="0" smtClean="0"/>
                        <a:t> YoY</a:t>
                      </a:r>
                      <a:endParaRPr lang="en-US" sz="1600" b="0" dirty="0"/>
                    </a:p>
                  </a:txBody>
                  <a:tcPr/>
                </a:tc>
                <a:tc>
                  <a:txBody>
                    <a:bodyPr/>
                    <a:lstStyle/>
                    <a:p>
                      <a:r>
                        <a:rPr lang="en-US" dirty="0" smtClean="0">
                          <a:solidFill>
                            <a:srgbClr val="FF0000"/>
                          </a:solidFill>
                        </a:rPr>
                        <a:t>1.7</a:t>
                      </a:r>
                      <a:endParaRPr lang="en-US" dirty="0">
                        <a:solidFill>
                          <a:srgbClr val="FF0000"/>
                        </a:solidFill>
                      </a:endParaRPr>
                    </a:p>
                  </a:txBody>
                  <a:tcPr/>
                </a:tc>
                <a:tc>
                  <a:txBody>
                    <a:bodyPr/>
                    <a:lstStyle/>
                    <a:p>
                      <a:pPr algn="ctr"/>
                      <a:r>
                        <a:rPr lang="en-US" dirty="0" smtClean="0">
                          <a:solidFill>
                            <a:srgbClr val="FF0000"/>
                          </a:solidFill>
                        </a:rPr>
                        <a:t>1.5</a:t>
                      </a:r>
                      <a:endParaRPr lang="en-US" dirty="0">
                        <a:solidFill>
                          <a:srgbClr val="FF0000"/>
                        </a:solidFill>
                      </a:endParaRPr>
                    </a:p>
                  </a:txBody>
                  <a:tcPr/>
                </a:tc>
                <a:tc>
                  <a:txBody>
                    <a:bodyPr/>
                    <a:lstStyle/>
                    <a:p>
                      <a:pPr algn="ctr"/>
                      <a:r>
                        <a:rPr lang="en-US" dirty="0" smtClean="0">
                          <a:solidFill>
                            <a:srgbClr val="FF0000"/>
                          </a:solidFill>
                        </a:rPr>
                        <a:t>1.4</a:t>
                      </a:r>
                      <a:endParaRPr lang="en-US" dirty="0">
                        <a:solidFill>
                          <a:srgbClr val="FF0000"/>
                        </a:solidFill>
                      </a:endParaRPr>
                    </a:p>
                  </a:txBody>
                  <a:tcPr/>
                </a:tc>
                <a:tc>
                  <a:txBody>
                    <a:bodyPr/>
                    <a:lstStyle/>
                    <a:p>
                      <a:pPr algn="ctr"/>
                      <a:r>
                        <a:rPr lang="en-US" dirty="0" smtClean="0"/>
                        <a:t>1.6</a:t>
                      </a:r>
                      <a:endParaRPr lang="en-US" dirty="0"/>
                    </a:p>
                  </a:txBody>
                  <a:tcPr/>
                </a:tc>
                <a:tc>
                  <a:txBody>
                    <a:bodyPr/>
                    <a:lstStyle/>
                    <a:p>
                      <a:pPr algn="ctr"/>
                      <a:r>
                        <a:rPr lang="en-US" dirty="0" smtClean="0"/>
                        <a:t>1.5</a:t>
                      </a:r>
                      <a:endParaRPr lang="en-US" dirty="0"/>
                    </a:p>
                  </a:txBody>
                  <a:tcPr/>
                </a:tc>
                <a:tc>
                  <a:txBody>
                    <a:bodyPr/>
                    <a:lstStyle/>
                    <a:p>
                      <a:pPr algn="ctr"/>
                      <a:r>
                        <a:rPr lang="en-US" dirty="0" smtClean="0"/>
                        <a:t>1.5</a:t>
                      </a:r>
                      <a:endParaRPr lang="en-US" dirty="0"/>
                    </a:p>
                  </a:txBody>
                  <a:tcPr/>
                </a:tc>
                <a:tc>
                  <a:txBody>
                    <a:bodyPr/>
                    <a:lstStyle/>
                    <a:p>
                      <a:pPr algn="ctr"/>
                      <a:r>
                        <a:rPr lang="en-US" dirty="0" smtClean="0"/>
                        <a:t>1.1</a:t>
                      </a:r>
                      <a:endParaRPr lang="en-US" dirty="0"/>
                    </a:p>
                  </a:txBody>
                  <a:tcPr/>
                </a:tc>
                <a:tc>
                  <a:txBody>
                    <a:bodyPr/>
                    <a:lstStyle/>
                    <a:p>
                      <a:pPr algn="ctr"/>
                      <a:r>
                        <a:rPr lang="en-US" dirty="0" smtClean="0"/>
                        <a:t>1.0</a:t>
                      </a:r>
                      <a:endParaRPr lang="en-US" dirty="0"/>
                    </a:p>
                  </a:txBody>
                  <a:tcPr/>
                </a:tc>
                <a:tc>
                  <a:txBody>
                    <a:bodyPr/>
                    <a:lstStyle/>
                    <a:p>
                      <a:pPr algn="ctr"/>
                      <a:r>
                        <a:rPr lang="en-US" dirty="0" smtClean="0"/>
                        <a:t>1.0</a:t>
                      </a:r>
                      <a:endParaRPr lang="en-US" dirty="0"/>
                    </a:p>
                  </a:txBody>
                  <a:tcPr/>
                </a:tc>
                <a:tc>
                  <a:txBody>
                    <a:bodyPr/>
                    <a:lstStyle/>
                    <a:p>
                      <a:pPr algn="ctr"/>
                      <a:r>
                        <a:rPr lang="en-US" dirty="0" smtClean="0"/>
                        <a:t>1.0</a:t>
                      </a:r>
                      <a:endParaRPr lang="en-US" dirty="0"/>
                    </a:p>
                  </a:txBody>
                  <a:tcPr/>
                </a:tc>
              </a:tr>
              <a:tr h="541356">
                <a:tc>
                  <a:txBody>
                    <a:bodyPr/>
                    <a:lstStyle/>
                    <a:p>
                      <a:r>
                        <a:rPr lang="en-US" sz="1400" dirty="0" smtClean="0"/>
                        <a:t>UNEMPLOYMENT</a:t>
                      </a:r>
                      <a:endParaRPr lang="en-US" sz="1400" dirty="0"/>
                    </a:p>
                  </a:txBody>
                  <a:tcPr/>
                </a:tc>
                <a:tc>
                  <a:txBody>
                    <a:bodyPr/>
                    <a:lstStyle/>
                    <a:p>
                      <a:r>
                        <a:rPr lang="en-US" dirty="0" smtClean="0">
                          <a:solidFill>
                            <a:srgbClr val="FF0000"/>
                          </a:solidFill>
                        </a:rPr>
                        <a:t>3.1</a:t>
                      </a:r>
                      <a:endParaRPr lang="en-US" dirty="0">
                        <a:solidFill>
                          <a:srgbClr val="FF0000"/>
                        </a:solidFill>
                      </a:endParaRPr>
                    </a:p>
                  </a:txBody>
                  <a:tcPr/>
                </a:tc>
                <a:tc>
                  <a:txBody>
                    <a:bodyPr/>
                    <a:lstStyle/>
                    <a:p>
                      <a:pPr algn="ctr"/>
                      <a:r>
                        <a:rPr lang="en-US" dirty="0" smtClean="0">
                          <a:solidFill>
                            <a:srgbClr val="FF0000"/>
                          </a:solidFill>
                        </a:rPr>
                        <a:t>2.9</a:t>
                      </a:r>
                      <a:endParaRPr lang="en-US" dirty="0">
                        <a:solidFill>
                          <a:srgbClr val="FF0000"/>
                        </a:solidFill>
                      </a:endParaRPr>
                    </a:p>
                  </a:txBody>
                  <a:tcPr/>
                </a:tc>
                <a:tc>
                  <a:txBody>
                    <a:bodyPr/>
                    <a:lstStyle/>
                    <a:p>
                      <a:pPr algn="ctr"/>
                      <a:r>
                        <a:rPr lang="en-US" dirty="0" smtClean="0">
                          <a:solidFill>
                            <a:srgbClr val="FF0000"/>
                          </a:solidFill>
                        </a:rPr>
                        <a:t>2.9</a:t>
                      </a:r>
                      <a:endParaRPr lang="en-US" dirty="0">
                        <a:solidFill>
                          <a:srgbClr val="FF0000"/>
                        </a:solidFill>
                      </a:endParaRPr>
                    </a:p>
                  </a:txBody>
                  <a:tcPr/>
                </a:tc>
                <a:tc>
                  <a:txBody>
                    <a:bodyPr/>
                    <a:lstStyle/>
                    <a:p>
                      <a:pPr algn="ctr"/>
                      <a:r>
                        <a:rPr lang="en-US" dirty="0" smtClean="0"/>
                        <a:t>2.8</a:t>
                      </a:r>
                      <a:endParaRPr lang="en-US" dirty="0"/>
                    </a:p>
                  </a:txBody>
                  <a:tcPr/>
                </a:tc>
                <a:tc>
                  <a:txBody>
                    <a:bodyPr/>
                    <a:lstStyle/>
                    <a:p>
                      <a:pPr algn="ctr"/>
                      <a:r>
                        <a:rPr lang="en-US" dirty="0" smtClean="0"/>
                        <a:t>2.8</a:t>
                      </a:r>
                      <a:endParaRPr lang="en-US" dirty="0"/>
                    </a:p>
                  </a:txBody>
                  <a:tcPr/>
                </a:tc>
                <a:tc>
                  <a:txBody>
                    <a:bodyPr/>
                    <a:lstStyle/>
                    <a:p>
                      <a:pPr algn="ctr"/>
                      <a:r>
                        <a:rPr lang="en-US" dirty="0" smtClean="0"/>
                        <a:t>2.7</a:t>
                      </a:r>
                      <a:endParaRPr lang="en-US" dirty="0"/>
                    </a:p>
                  </a:txBody>
                  <a:tcPr/>
                </a:tc>
                <a:tc>
                  <a:txBody>
                    <a:bodyPr/>
                    <a:lstStyle/>
                    <a:p>
                      <a:pPr algn="ctr"/>
                      <a:r>
                        <a:rPr lang="en-US" dirty="0" smtClean="0"/>
                        <a:t>2.7</a:t>
                      </a:r>
                      <a:endParaRPr lang="en-US" dirty="0"/>
                    </a:p>
                  </a:txBody>
                  <a:tcPr/>
                </a:tc>
                <a:tc>
                  <a:txBody>
                    <a:bodyPr/>
                    <a:lstStyle/>
                    <a:p>
                      <a:pPr algn="ctr"/>
                      <a:r>
                        <a:rPr lang="en-US" dirty="0" smtClean="0"/>
                        <a:t>2.6</a:t>
                      </a:r>
                      <a:endParaRPr lang="en-US" dirty="0"/>
                    </a:p>
                  </a:txBody>
                  <a:tcPr/>
                </a:tc>
                <a:tc>
                  <a:txBody>
                    <a:bodyPr/>
                    <a:lstStyle/>
                    <a:p>
                      <a:pPr algn="ctr"/>
                      <a:r>
                        <a:rPr lang="en-US" dirty="0" smtClean="0"/>
                        <a:t>2.6</a:t>
                      </a:r>
                      <a:endParaRPr lang="en-US" dirty="0"/>
                    </a:p>
                  </a:txBody>
                  <a:tcPr/>
                </a:tc>
                <a:tc>
                  <a:txBody>
                    <a:bodyPr/>
                    <a:lstStyle/>
                    <a:p>
                      <a:pPr algn="ctr"/>
                      <a:r>
                        <a:rPr lang="en-US" dirty="0" smtClean="0"/>
                        <a:t>2.6</a:t>
                      </a:r>
                      <a:endParaRPr lang="en-US" dirty="0"/>
                    </a:p>
                  </a:txBody>
                  <a:tcPr/>
                </a:tc>
              </a:tr>
              <a:tr h="541356">
                <a:tc>
                  <a:txBody>
                    <a:bodyPr/>
                    <a:lstStyle/>
                    <a:p>
                      <a:r>
                        <a:rPr lang="en-US" sz="1400" dirty="0" smtClean="0"/>
                        <a:t>INFLATION</a:t>
                      </a:r>
                      <a:endParaRPr lang="en-US" sz="1400" dirty="0"/>
                    </a:p>
                  </a:txBody>
                  <a:tcPr/>
                </a:tc>
                <a:tc>
                  <a:txBody>
                    <a:bodyPr/>
                    <a:lstStyle/>
                    <a:p>
                      <a:r>
                        <a:rPr lang="en-US" dirty="0" smtClean="0">
                          <a:solidFill>
                            <a:srgbClr val="FF0000"/>
                          </a:solidFill>
                        </a:rPr>
                        <a:t>0.3</a:t>
                      </a:r>
                      <a:endParaRPr lang="en-US" dirty="0">
                        <a:solidFill>
                          <a:srgbClr val="FF0000"/>
                        </a:solidFill>
                      </a:endParaRPr>
                    </a:p>
                  </a:txBody>
                  <a:tcPr/>
                </a:tc>
                <a:tc>
                  <a:txBody>
                    <a:bodyPr/>
                    <a:lstStyle/>
                    <a:p>
                      <a:pPr algn="ctr"/>
                      <a:r>
                        <a:rPr lang="en-US" dirty="0" smtClean="0">
                          <a:solidFill>
                            <a:srgbClr val="FF0000"/>
                          </a:solidFill>
                        </a:rPr>
                        <a:t>0.3</a:t>
                      </a:r>
                      <a:endParaRPr lang="en-US" dirty="0">
                        <a:solidFill>
                          <a:srgbClr val="FF0000"/>
                        </a:solidFill>
                      </a:endParaRPr>
                    </a:p>
                  </a:txBody>
                  <a:tcPr/>
                </a:tc>
                <a:tc>
                  <a:txBody>
                    <a:bodyPr/>
                    <a:lstStyle/>
                    <a:p>
                      <a:pPr algn="ctr"/>
                      <a:r>
                        <a:rPr lang="en-US" dirty="0" smtClean="0">
                          <a:solidFill>
                            <a:srgbClr val="FF0000"/>
                          </a:solidFill>
                        </a:rPr>
                        <a:t>0.4</a:t>
                      </a:r>
                      <a:endParaRPr lang="en-US" dirty="0">
                        <a:solidFill>
                          <a:srgbClr val="FF0000"/>
                        </a:solidFill>
                      </a:endParaRPr>
                    </a:p>
                  </a:txBody>
                  <a:tcPr/>
                </a:tc>
                <a:tc>
                  <a:txBody>
                    <a:bodyPr/>
                    <a:lstStyle/>
                    <a:p>
                      <a:pPr algn="ctr"/>
                      <a:r>
                        <a:rPr lang="en-US" dirty="0" smtClean="0"/>
                        <a:t>0.6</a:t>
                      </a:r>
                      <a:endParaRPr lang="en-US" dirty="0"/>
                    </a:p>
                  </a:txBody>
                  <a:tcPr/>
                </a:tc>
                <a:tc>
                  <a:txBody>
                    <a:bodyPr/>
                    <a:lstStyle/>
                    <a:p>
                      <a:pPr algn="ctr"/>
                      <a:r>
                        <a:rPr lang="en-US" dirty="0" smtClean="0"/>
                        <a:t>0.4</a:t>
                      </a:r>
                      <a:endParaRPr lang="en-US" dirty="0"/>
                    </a:p>
                  </a:txBody>
                  <a:tcPr/>
                </a:tc>
                <a:tc>
                  <a:txBody>
                    <a:bodyPr/>
                    <a:lstStyle/>
                    <a:p>
                      <a:pPr algn="ctr"/>
                      <a:r>
                        <a:rPr lang="en-US" dirty="0" smtClean="0"/>
                        <a:t>0.6</a:t>
                      </a:r>
                      <a:endParaRPr lang="en-US" dirty="0"/>
                    </a:p>
                  </a:txBody>
                  <a:tcPr/>
                </a:tc>
                <a:tc>
                  <a:txBody>
                    <a:bodyPr/>
                    <a:lstStyle/>
                    <a:p>
                      <a:pPr algn="ctr"/>
                      <a:r>
                        <a:rPr lang="en-US" dirty="0" smtClean="0"/>
                        <a:t>0.6</a:t>
                      </a:r>
                      <a:endParaRPr lang="en-US" dirty="0"/>
                    </a:p>
                  </a:txBody>
                  <a:tcPr/>
                </a:tc>
                <a:tc>
                  <a:txBody>
                    <a:bodyPr/>
                    <a:lstStyle/>
                    <a:p>
                      <a:pPr algn="ctr"/>
                      <a:r>
                        <a:rPr lang="en-US" dirty="0" smtClean="0"/>
                        <a:t>0.7</a:t>
                      </a:r>
                      <a:endParaRPr lang="en-US" dirty="0"/>
                    </a:p>
                  </a:txBody>
                  <a:tcPr/>
                </a:tc>
                <a:tc>
                  <a:txBody>
                    <a:bodyPr/>
                    <a:lstStyle/>
                    <a:p>
                      <a:pPr algn="ctr"/>
                      <a:r>
                        <a:rPr lang="en-US" dirty="0" smtClean="0"/>
                        <a:t>0.7</a:t>
                      </a:r>
                      <a:endParaRPr lang="en-US" dirty="0"/>
                    </a:p>
                  </a:txBody>
                  <a:tcPr/>
                </a:tc>
                <a:tc>
                  <a:txBody>
                    <a:bodyPr/>
                    <a:lstStyle/>
                    <a:p>
                      <a:pPr algn="ctr"/>
                      <a:r>
                        <a:rPr lang="en-US" dirty="0" smtClean="0"/>
                        <a:t>0.8</a:t>
                      </a:r>
                      <a:endParaRPr lang="en-US" dirty="0"/>
                    </a:p>
                  </a:txBody>
                  <a:tcPr/>
                </a:tc>
              </a:tr>
              <a:tr h="541356">
                <a:tc>
                  <a:txBody>
                    <a:bodyPr/>
                    <a:lstStyle/>
                    <a:p>
                      <a:r>
                        <a:rPr lang="en-US" sz="1400" dirty="0" smtClean="0"/>
                        <a:t>O/N RATE</a:t>
                      </a:r>
                      <a:endParaRPr lang="en-US" sz="1400" dirty="0"/>
                    </a:p>
                  </a:txBody>
                  <a:tcPr/>
                </a:tc>
                <a:tc>
                  <a:txBody>
                    <a:bodyPr/>
                    <a:lstStyle/>
                    <a:p>
                      <a:r>
                        <a:rPr lang="en-US" dirty="0" smtClean="0">
                          <a:solidFill>
                            <a:srgbClr val="FF0000"/>
                          </a:solidFill>
                        </a:rPr>
                        <a:t>-0.1</a:t>
                      </a:r>
                      <a:endParaRPr lang="en-US" dirty="0">
                        <a:solidFill>
                          <a:srgbClr val="FF0000"/>
                        </a:solidFill>
                      </a:endParaRPr>
                    </a:p>
                  </a:txBody>
                  <a:tcPr/>
                </a:tc>
                <a:tc>
                  <a:txBody>
                    <a:bodyPr/>
                    <a:lstStyle/>
                    <a:p>
                      <a:pPr algn="ctr"/>
                      <a:r>
                        <a:rPr lang="en-US" dirty="0" smtClean="0">
                          <a:solidFill>
                            <a:srgbClr val="FF0000"/>
                          </a:solidFill>
                        </a:rPr>
                        <a:t>-0.1</a:t>
                      </a:r>
                      <a:endParaRPr lang="en-US" dirty="0">
                        <a:solidFill>
                          <a:srgbClr val="FF0000"/>
                        </a:solidFill>
                      </a:endParaRPr>
                    </a:p>
                  </a:txBody>
                  <a:tcPr/>
                </a:tc>
                <a:tc>
                  <a:txBody>
                    <a:bodyPr/>
                    <a:lstStyle/>
                    <a:p>
                      <a:pPr algn="ctr"/>
                      <a:r>
                        <a:rPr lang="en-US" dirty="0" smtClean="0">
                          <a:solidFill>
                            <a:srgbClr val="FF0000"/>
                          </a:solidFill>
                        </a:rPr>
                        <a:t>-0.1</a:t>
                      </a:r>
                      <a:endParaRPr lang="en-US" dirty="0">
                        <a:solidFill>
                          <a:srgbClr val="FF0000"/>
                        </a:solidFill>
                      </a:endParaRPr>
                    </a:p>
                  </a:txBody>
                  <a:tcPr/>
                </a:tc>
                <a:tc>
                  <a:txBody>
                    <a:bodyPr/>
                    <a:lstStyle/>
                    <a:p>
                      <a:pPr algn="ctr"/>
                      <a:r>
                        <a:rPr lang="en-US" dirty="0" smtClean="0"/>
                        <a:t>0.0</a:t>
                      </a:r>
                      <a:endParaRPr lang="en-US" dirty="0"/>
                    </a:p>
                  </a:txBody>
                  <a:tcPr/>
                </a:tc>
                <a:tc>
                  <a:txBody>
                    <a:bodyPr/>
                    <a:lstStyle/>
                    <a:p>
                      <a:pPr algn="ctr"/>
                      <a:r>
                        <a:rPr lang="en-US" smtClean="0"/>
                        <a:t>0.0</a:t>
                      </a:r>
                      <a:endParaRPr lang="en-US" dirty="0"/>
                    </a:p>
                  </a:txBody>
                  <a:tcPr/>
                </a:tc>
                <a:tc>
                  <a:txBody>
                    <a:bodyPr/>
                    <a:lstStyle/>
                    <a:p>
                      <a:pPr algn="ctr"/>
                      <a:r>
                        <a:rPr lang="en-US" smtClean="0"/>
                        <a:t>0.0</a:t>
                      </a:r>
                      <a:endParaRPr lang="en-US" dirty="0"/>
                    </a:p>
                  </a:txBody>
                  <a:tcPr/>
                </a:tc>
                <a:tc>
                  <a:txBody>
                    <a:bodyPr/>
                    <a:lstStyle/>
                    <a:p>
                      <a:pPr algn="ctr"/>
                      <a:r>
                        <a:rPr lang="en-US" smtClean="0"/>
                        <a:t>0.0</a:t>
                      </a:r>
                      <a:endParaRPr lang="en-US" dirty="0"/>
                    </a:p>
                  </a:txBody>
                  <a:tcPr/>
                </a:tc>
                <a:tc>
                  <a:txBody>
                    <a:bodyPr/>
                    <a:lstStyle/>
                    <a:p>
                      <a:pPr algn="ctr"/>
                      <a:r>
                        <a:rPr lang="en-US" smtClean="0"/>
                        <a:t>0.0</a:t>
                      </a:r>
                      <a:endParaRPr lang="en-US" dirty="0"/>
                    </a:p>
                  </a:txBody>
                  <a:tcPr/>
                </a:tc>
                <a:tc>
                  <a:txBody>
                    <a:bodyPr/>
                    <a:lstStyle/>
                    <a:p>
                      <a:pPr algn="ctr"/>
                      <a:r>
                        <a:rPr lang="en-US" smtClean="0"/>
                        <a:t>0.0</a:t>
                      </a:r>
                      <a:endParaRPr lang="en-US" dirty="0"/>
                    </a:p>
                  </a:txBody>
                  <a:tcPr/>
                </a:tc>
                <a:tc>
                  <a:txBody>
                    <a:bodyPr/>
                    <a:lstStyle/>
                    <a:p>
                      <a:pPr algn="ctr"/>
                      <a:r>
                        <a:rPr lang="en-US" dirty="0" smtClean="0"/>
                        <a:t>0.0</a:t>
                      </a:r>
                      <a:endParaRPr lang="en-US" dirty="0"/>
                    </a:p>
                  </a:txBody>
                  <a:tcPr/>
                </a:tc>
              </a:tr>
              <a:tr h="541356">
                <a:tc>
                  <a:txBody>
                    <a:bodyPr/>
                    <a:lstStyle/>
                    <a:p>
                      <a:r>
                        <a:rPr lang="en-US" sz="1400" dirty="0" smtClean="0"/>
                        <a:t>2 YR NOTE</a:t>
                      </a:r>
                      <a:endParaRPr lang="en-US" sz="1400" dirty="0"/>
                    </a:p>
                  </a:txBody>
                  <a:tcPr/>
                </a:tc>
                <a:tc>
                  <a:txBody>
                    <a:bodyPr/>
                    <a:lstStyle/>
                    <a:p>
                      <a:r>
                        <a:rPr lang="en-US" dirty="0" smtClean="0">
                          <a:solidFill>
                            <a:srgbClr val="FF0000"/>
                          </a:solidFill>
                        </a:rPr>
                        <a:t>-0.18</a:t>
                      </a:r>
                      <a:endParaRPr lang="en-US"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-0.19</a:t>
                      </a:r>
                      <a:endParaRPr lang="en-US" dirty="0">
                        <a:solidFill>
                          <a:srgbClr val="FF0000"/>
                        </a:solidFill>
                      </a:endParaRPr>
                    </a:p>
                  </a:txBody>
                  <a:tcPr/>
                </a:tc>
                <a:tc>
                  <a:txBody>
                    <a:bodyPr/>
                    <a:lstStyle/>
                    <a:p>
                      <a:pPr algn="ctr"/>
                      <a:r>
                        <a:rPr lang="en-US" dirty="0" smtClean="0">
                          <a:solidFill>
                            <a:srgbClr val="FF0000"/>
                          </a:solidFill>
                        </a:rPr>
                        <a:t>-012</a:t>
                      </a:r>
                      <a:endParaRPr lang="en-US" dirty="0">
                        <a:solidFill>
                          <a:srgbClr val="FF0000"/>
                        </a:solidFill>
                      </a:endParaRPr>
                    </a:p>
                  </a:txBody>
                  <a:tcPr/>
                </a:tc>
                <a:tc>
                  <a:txBody>
                    <a:bodyPr/>
                    <a:lstStyle/>
                    <a:p>
                      <a:pPr algn="ctr"/>
                      <a:r>
                        <a:rPr lang="en-US" dirty="0" smtClean="0"/>
                        <a:t>-0.12</a:t>
                      </a:r>
                      <a:endParaRPr lang="en-US" dirty="0"/>
                    </a:p>
                  </a:txBody>
                  <a:tcPr/>
                </a:tc>
                <a:tc>
                  <a:txBody>
                    <a:bodyPr/>
                    <a:lstStyle/>
                    <a:p>
                      <a:pPr algn="ctr"/>
                      <a:r>
                        <a:rPr lang="en-US" dirty="0" smtClean="0"/>
                        <a:t>-0.11</a:t>
                      </a:r>
                      <a:endParaRPr lang="en-US" dirty="0"/>
                    </a:p>
                  </a:txBody>
                  <a:tcPr/>
                </a:tc>
                <a:tc>
                  <a:txBody>
                    <a:bodyPr/>
                    <a:lstStyle/>
                    <a:p>
                      <a:pPr algn="ctr"/>
                      <a:r>
                        <a:rPr lang="en-US" dirty="0" smtClean="0"/>
                        <a:t>-0.09</a:t>
                      </a:r>
                      <a:endParaRPr lang="en-US" dirty="0"/>
                    </a:p>
                  </a:txBody>
                  <a:tcPr/>
                </a:tc>
                <a:tc>
                  <a:txBody>
                    <a:bodyPr/>
                    <a:lstStyle/>
                    <a:p>
                      <a:pPr algn="ctr"/>
                      <a:r>
                        <a:rPr lang="en-US" dirty="0" smtClean="0"/>
                        <a:t>-0.09</a:t>
                      </a:r>
                      <a:endParaRPr lang="en-US" dirty="0"/>
                    </a:p>
                  </a:txBody>
                  <a:tcPr/>
                </a:tc>
                <a:tc>
                  <a:txBody>
                    <a:bodyPr/>
                    <a:lstStyle/>
                    <a:p>
                      <a:pPr algn="ctr"/>
                      <a:r>
                        <a:rPr lang="en-US" dirty="0" smtClean="0"/>
                        <a:t>-0.08</a:t>
                      </a:r>
                      <a:endParaRPr lang="en-US" dirty="0"/>
                    </a:p>
                  </a:txBody>
                  <a:tcPr/>
                </a:tc>
                <a:tc>
                  <a:txBody>
                    <a:bodyPr/>
                    <a:lstStyle/>
                    <a:p>
                      <a:pPr algn="ctr"/>
                      <a:r>
                        <a:rPr lang="en-US" dirty="0" smtClean="0"/>
                        <a:t>-0.06</a:t>
                      </a:r>
                      <a:endParaRPr lang="en-US" dirty="0"/>
                    </a:p>
                  </a:txBody>
                  <a:tcPr/>
                </a:tc>
                <a:tc>
                  <a:txBody>
                    <a:bodyPr/>
                    <a:lstStyle/>
                    <a:p>
                      <a:pPr algn="ctr"/>
                      <a:r>
                        <a:rPr lang="en-US" dirty="0" smtClean="0"/>
                        <a:t>0.00</a:t>
                      </a:r>
                      <a:endParaRPr lang="en-US" dirty="0"/>
                    </a:p>
                  </a:txBody>
                  <a:tcPr/>
                </a:tc>
              </a:tr>
              <a:tr h="541356">
                <a:tc>
                  <a:txBody>
                    <a:bodyPr/>
                    <a:lstStyle/>
                    <a:p>
                      <a:r>
                        <a:rPr lang="en-US" sz="1400" dirty="0" smtClean="0"/>
                        <a:t>10 YR NOTE</a:t>
                      </a:r>
                      <a:endParaRPr lang="en-US" sz="1400" dirty="0"/>
                    </a:p>
                  </a:txBody>
                  <a:tcPr/>
                </a:tc>
                <a:tc>
                  <a:txBody>
                    <a:bodyPr/>
                    <a:lstStyle/>
                    <a:p>
                      <a:r>
                        <a:rPr lang="en-US" dirty="0" smtClean="0">
                          <a:solidFill>
                            <a:srgbClr val="FF0000"/>
                          </a:solidFill>
                        </a:rPr>
                        <a:t>.05</a:t>
                      </a:r>
                      <a:endParaRPr lang="en-US" dirty="0">
                        <a:solidFill>
                          <a:srgbClr val="FF0000"/>
                        </a:solidFill>
                      </a:endParaRPr>
                    </a:p>
                  </a:txBody>
                  <a:tcPr/>
                </a:tc>
                <a:tc>
                  <a:txBody>
                    <a:bodyPr/>
                    <a:lstStyle/>
                    <a:p>
                      <a:pPr algn="ctr"/>
                      <a:r>
                        <a:rPr lang="en-US" dirty="0" smtClean="0">
                          <a:solidFill>
                            <a:srgbClr val="FF0000"/>
                          </a:solidFill>
                        </a:rPr>
                        <a:t>.07</a:t>
                      </a:r>
                      <a:endParaRPr lang="en-US" dirty="0">
                        <a:solidFill>
                          <a:srgbClr val="FF0000"/>
                        </a:solidFill>
                      </a:endParaRPr>
                    </a:p>
                  </a:txBody>
                  <a:tcPr/>
                </a:tc>
                <a:tc>
                  <a:txBody>
                    <a:bodyPr/>
                    <a:lstStyle/>
                    <a:p>
                      <a:pPr algn="ctr"/>
                      <a:r>
                        <a:rPr lang="en-US" dirty="0" smtClean="0">
                          <a:solidFill>
                            <a:srgbClr val="FF0000"/>
                          </a:solidFill>
                        </a:rPr>
                        <a:t>.09</a:t>
                      </a:r>
                      <a:endParaRPr lang="en-US" dirty="0">
                        <a:solidFill>
                          <a:srgbClr val="FF0000"/>
                        </a:solidFill>
                      </a:endParaRPr>
                    </a:p>
                  </a:txBody>
                  <a:tcPr/>
                </a:tc>
                <a:tc>
                  <a:txBody>
                    <a:bodyPr/>
                    <a:lstStyle/>
                    <a:p>
                      <a:pPr algn="ctr"/>
                      <a:r>
                        <a:rPr lang="en-US" dirty="0" smtClean="0"/>
                        <a:t>.07</a:t>
                      </a:r>
                      <a:endParaRPr lang="en-US" dirty="0"/>
                    </a:p>
                  </a:txBody>
                  <a:tcPr/>
                </a:tc>
                <a:tc>
                  <a:txBody>
                    <a:bodyPr/>
                    <a:lstStyle/>
                    <a:p>
                      <a:pPr algn="ctr"/>
                      <a:r>
                        <a:rPr lang="en-US" dirty="0" smtClean="0"/>
                        <a:t>.05</a:t>
                      </a:r>
                      <a:endParaRPr lang="en-US" dirty="0"/>
                    </a:p>
                  </a:txBody>
                  <a:tcPr/>
                </a:tc>
                <a:tc>
                  <a:txBody>
                    <a:bodyPr/>
                    <a:lstStyle/>
                    <a:p>
                      <a:pPr algn="ctr"/>
                      <a:r>
                        <a:rPr lang="en-US" dirty="0" smtClean="0"/>
                        <a:t>.07</a:t>
                      </a:r>
                      <a:endParaRPr lang="en-US" dirty="0"/>
                    </a:p>
                  </a:txBody>
                  <a:tcPr/>
                </a:tc>
                <a:tc>
                  <a:txBody>
                    <a:bodyPr/>
                    <a:lstStyle/>
                    <a:p>
                      <a:pPr algn="ctr"/>
                      <a:r>
                        <a:rPr lang="en-US" dirty="0" smtClean="0"/>
                        <a:t>.07</a:t>
                      </a:r>
                      <a:endParaRPr lang="en-US" dirty="0"/>
                    </a:p>
                  </a:txBody>
                  <a:tcPr/>
                </a:tc>
                <a:tc>
                  <a:txBody>
                    <a:bodyPr/>
                    <a:lstStyle/>
                    <a:p>
                      <a:pPr algn="ctr"/>
                      <a:r>
                        <a:rPr lang="en-US" dirty="0" smtClean="0"/>
                        <a:t>.11</a:t>
                      </a:r>
                      <a:endParaRPr lang="en-US" dirty="0"/>
                    </a:p>
                  </a:txBody>
                  <a:tcPr/>
                </a:tc>
                <a:tc>
                  <a:txBody>
                    <a:bodyPr/>
                    <a:lstStyle/>
                    <a:p>
                      <a:pPr algn="ctr"/>
                      <a:r>
                        <a:rPr lang="en-US" dirty="0" smtClean="0"/>
                        <a:t>.09</a:t>
                      </a:r>
                      <a:endParaRPr lang="en-US" dirty="0"/>
                    </a:p>
                  </a:txBody>
                  <a:tcPr/>
                </a:tc>
                <a:tc>
                  <a:txBody>
                    <a:bodyPr/>
                    <a:lstStyle/>
                    <a:p>
                      <a:pPr algn="ctr"/>
                      <a:r>
                        <a:rPr lang="en-US" dirty="0" smtClean="0"/>
                        <a:t>.10</a:t>
                      </a:r>
                      <a:endParaRPr lang="en-US" dirty="0"/>
                    </a:p>
                  </a:txBody>
                  <a:tcPr/>
                </a:tc>
              </a:tr>
            </a:tbl>
          </a:graphicData>
        </a:graphic>
      </p:graphicFrame>
      <p:sp>
        <p:nvSpPr>
          <p:cNvPr id="7" name="TextBox 6"/>
          <p:cNvSpPr txBox="1"/>
          <p:nvPr/>
        </p:nvSpPr>
        <p:spPr>
          <a:xfrm>
            <a:off x="419100" y="6223000"/>
            <a:ext cx="2654300" cy="369332"/>
          </a:xfrm>
          <a:prstGeom prst="rect">
            <a:avLst/>
          </a:prstGeom>
          <a:noFill/>
        </p:spPr>
        <p:txBody>
          <a:bodyPr wrap="square" rtlCol="0">
            <a:spAutoFit/>
          </a:bodyPr>
          <a:lstStyle/>
          <a:p>
            <a:r>
              <a:rPr lang="en-US" b="1" dirty="0" smtClean="0">
                <a:solidFill>
                  <a:schemeClr val="bg1"/>
                </a:solidFill>
              </a:rPr>
              <a:t>Source :  Bloomberg</a:t>
            </a:r>
            <a:endParaRPr lang="en-US" b="1" dirty="0">
              <a:solidFill>
                <a:schemeClr val="bg1"/>
              </a:solidFill>
            </a:endParaRPr>
          </a:p>
        </p:txBody>
      </p:sp>
    </p:spTree>
    <p:extLst>
      <p:ext uri="{BB962C8B-B14F-4D97-AF65-F5344CB8AC3E}">
        <p14:creationId xmlns:p14="http://schemas.microsoft.com/office/powerpoint/2010/main" val="950876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CHINA $11.2 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46428127"/>
              </p:ext>
            </p:extLst>
          </p:nvPr>
        </p:nvGraphicFramePr>
        <p:xfrm>
          <a:off x="444498" y="1710267"/>
          <a:ext cx="11468102" cy="3979331"/>
        </p:xfrm>
        <a:graphic>
          <a:graphicData uri="http://schemas.openxmlformats.org/drawingml/2006/table">
            <a:tbl>
              <a:tblPr firstRow="1" bandRow="1">
                <a:tableStyleId>{5C22544A-7EE6-4342-B048-85BDC9FD1C3A}</a:tableStyleId>
              </a:tblPr>
              <a:tblGrid>
                <a:gridCol w="2445892"/>
                <a:gridCol w="691010"/>
                <a:gridCol w="914400"/>
                <a:gridCol w="1005994"/>
                <a:gridCol w="708506"/>
                <a:gridCol w="1047078"/>
                <a:gridCol w="892598"/>
                <a:gridCol w="1048239"/>
                <a:gridCol w="845949"/>
                <a:gridCol w="919509"/>
                <a:gridCol w="948927"/>
              </a:tblGrid>
              <a:tr h="889001">
                <a:tc>
                  <a:txBody>
                    <a:bodyPr/>
                    <a:lstStyle/>
                    <a:p>
                      <a:endParaRPr lang="en-US" dirty="0"/>
                    </a:p>
                  </a:txBody>
                  <a:tcPr/>
                </a:tc>
                <a:tc>
                  <a:txBody>
                    <a:bodyPr/>
                    <a:lstStyle/>
                    <a:p>
                      <a:pPr algn="ctr"/>
                      <a:r>
                        <a:rPr lang="en-US" dirty="0" smtClean="0"/>
                        <a:t>Q4 16</a:t>
                      </a:r>
                      <a:endParaRPr lang="en-US" dirty="0"/>
                    </a:p>
                  </a:txBody>
                  <a:tcPr/>
                </a:tc>
                <a:tc>
                  <a:txBody>
                    <a:bodyPr/>
                    <a:lstStyle/>
                    <a:p>
                      <a:pPr algn="ctr"/>
                      <a:r>
                        <a:rPr lang="en-US" dirty="0" smtClean="0"/>
                        <a:t>Q1</a:t>
                      </a:r>
                    </a:p>
                    <a:p>
                      <a:pPr algn="ctr"/>
                      <a:r>
                        <a:rPr lang="en-US" dirty="0" smtClean="0"/>
                        <a:t>17</a:t>
                      </a:r>
                      <a:endParaRPr lang="en-US" dirty="0"/>
                    </a:p>
                  </a:txBody>
                  <a:tcPr/>
                </a:tc>
                <a:tc>
                  <a:txBody>
                    <a:bodyPr/>
                    <a:lstStyle/>
                    <a:p>
                      <a:pPr algn="ctr"/>
                      <a:r>
                        <a:rPr lang="en-US" dirty="0" smtClean="0"/>
                        <a:t>Q2</a:t>
                      </a:r>
                    </a:p>
                    <a:p>
                      <a:pPr algn="ctr"/>
                      <a:r>
                        <a:rPr lang="en-US" dirty="0" smtClean="0"/>
                        <a:t>17</a:t>
                      </a:r>
                      <a:endParaRPr lang="en-US" dirty="0"/>
                    </a:p>
                  </a:txBody>
                  <a:tcPr/>
                </a:tc>
                <a:tc>
                  <a:txBody>
                    <a:bodyPr/>
                    <a:lstStyle/>
                    <a:p>
                      <a:pPr algn="ctr"/>
                      <a:r>
                        <a:rPr lang="en-US" dirty="0" smtClean="0"/>
                        <a:t>Q3 17</a:t>
                      </a:r>
                      <a:endParaRPr lang="en-US" dirty="0"/>
                    </a:p>
                  </a:txBody>
                  <a:tcPr/>
                </a:tc>
                <a:tc>
                  <a:txBody>
                    <a:bodyPr/>
                    <a:lstStyle/>
                    <a:p>
                      <a:pPr algn="ctr"/>
                      <a:r>
                        <a:rPr lang="en-US" dirty="0" smtClean="0"/>
                        <a:t>Q4</a:t>
                      </a:r>
                    </a:p>
                    <a:p>
                      <a:pPr algn="ctr"/>
                      <a:r>
                        <a:rPr lang="en-US" dirty="0" smtClean="0"/>
                        <a:t>17</a:t>
                      </a:r>
                      <a:endParaRPr lang="en-US" dirty="0"/>
                    </a:p>
                  </a:txBody>
                  <a:tcPr/>
                </a:tc>
                <a:tc>
                  <a:txBody>
                    <a:bodyPr/>
                    <a:lstStyle/>
                    <a:p>
                      <a:pPr algn="ctr"/>
                      <a:r>
                        <a:rPr lang="en-US" dirty="0" smtClean="0"/>
                        <a:t>Q1</a:t>
                      </a:r>
                    </a:p>
                    <a:p>
                      <a:pPr algn="ctr"/>
                      <a:r>
                        <a:rPr lang="en-US" dirty="0" smtClean="0"/>
                        <a:t>18</a:t>
                      </a:r>
                      <a:endParaRPr lang="en-US" dirty="0"/>
                    </a:p>
                  </a:txBody>
                  <a:tcPr/>
                </a:tc>
                <a:tc>
                  <a:txBody>
                    <a:bodyPr/>
                    <a:lstStyle/>
                    <a:p>
                      <a:pPr algn="ctr"/>
                      <a:r>
                        <a:rPr lang="en-US" dirty="0" smtClean="0"/>
                        <a:t>Q2</a:t>
                      </a:r>
                    </a:p>
                    <a:p>
                      <a:pPr algn="ctr"/>
                      <a:r>
                        <a:rPr lang="en-US" dirty="0" smtClean="0"/>
                        <a:t>18</a:t>
                      </a:r>
                      <a:endParaRPr lang="en-US" dirty="0"/>
                    </a:p>
                  </a:txBody>
                  <a:tcPr/>
                </a:tc>
                <a:tc>
                  <a:txBody>
                    <a:bodyPr/>
                    <a:lstStyle/>
                    <a:p>
                      <a:pPr algn="ctr"/>
                      <a:r>
                        <a:rPr lang="en-US" dirty="0" smtClean="0"/>
                        <a:t>Q3</a:t>
                      </a:r>
                    </a:p>
                    <a:p>
                      <a:pPr algn="ctr"/>
                      <a:r>
                        <a:rPr lang="en-US" dirty="0" smtClean="0"/>
                        <a:t>18</a:t>
                      </a:r>
                      <a:endParaRPr lang="en-US" dirty="0"/>
                    </a:p>
                  </a:txBody>
                  <a:tcPr/>
                </a:tc>
                <a:tc>
                  <a:txBody>
                    <a:bodyPr/>
                    <a:lstStyle/>
                    <a:p>
                      <a:pPr algn="ctr"/>
                      <a:r>
                        <a:rPr lang="en-US" dirty="0" smtClean="0"/>
                        <a:t>Q4</a:t>
                      </a:r>
                    </a:p>
                    <a:p>
                      <a:pPr algn="ctr"/>
                      <a:r>
                        <a:rPr lang="en-US" dirty="0" smtClean="0"/>
                        <a:t>18</a:t>
                      </a:r>
                      <a:endParaRPr lang="en-US" dirty="0"/>
                    </a:p>
                  </a:txBody>
                  <a:tcPr/>
                </a:tc>
                <a:tc>
                  <a:txBody>
                    <a:bodyPr/>
                    <a:lstStyle/>
                    <a:p>
                      <a:pPr algn="ctr"/>
                      <a:r>
                        <a:rPr lang="en-US" dirty="0" smtClean="0"/>
                        <a:t>Q1</a:t>
                      </a:r>
                    </a:p>
                    <a:p>
                      <a:pPr algn="ctr"/>
                      <a:r>
                        <a:rPr lang="en-US" dirty="0" smtClean="0"/>
                        <a:t>19</a:t>
                      </a:r>
                      <a:endParaRPr lang="en-US" dirty="0"/>
                    </a:p>
                  </a:txBody>
                  <a:tcPr/>
                </a:tc>
              </a:tr>
              <a:tr h="515055">
                <a:tc>
                  <a:txBody>
                    <a:bodyPr/>
                    <a:lstStyle/>
                    <a:p>
                      <a:r>
                        <a:rPr lang="en-US" sz="1600" b="0" dirty="0" smtClean="0"/>
                        <a:t>GDP</a:t>
                      </a:r>
                      <a:r>
                        <a:rPr lang="en-US" sz="1600" b="0" baseline="0" dirty="0" smtClean="0"/>
                        <a:t> YoY</a:t>
                      </a:r>
                      <a:endParaRPr lang="en-US" sz="1600" b="0" dirty="0"/>
                    </a:p>
                  </a:txBody>
                  <a:tcPr/>
                </a:tc>
                <a:tc>
                  <a:txBody>
                    <a:bodyPr/>
                    <a:lstStyle/>
                    <a:p>
                      <a:r>
                        <a:rPr lang="en-US" dirty="0" smtClean="0">
                          <a:solidFill>
                            <a:srgbClr val="FF0000"/>
                          </a:solidFill>
                        </a:rPr>
                        <a:t>6.8</a:t>
                      </a:r>
                      <a:endParaRPr lang="en-US" dirty="0">
                        <a:solidFill>
                          <a:srgbClr val="FF0000"/>
                        </a:solidFill>
                      </a:endParaRPr>
                    </a:p>
                  </a:txBody>
                  <a:tcPr/>
                </a:tc>
                <a:tc>
                  <a:txBody>
                    <a:bodyPr/>
                    <a:lstStyle/>
                    <a:p>
                      <a:pPr algn="ctr"/>
                      <a:r>
                        <a:rPr lang="en-US" dirty="0" smtClean="0">
                          <a:solidFill>
                            <a:srgbClr val="FF0000"/>
                          </a:solidFill>
                        </a:rPr>
                        <a:t>6.9</a:t>
                      </a:r>
                      <a:endParaRPr lang="en-US" dirty="0">
                        <a:solidFill>
                          <a:srgbClr val="FF0000"/>
                        </a:solidFill>
                      </a:endParaRPr>
                    </a:p>
                  </a:txBody>
                  <a:tcPr/>
                </a:tc>
                <a:tc>
                  <a:txBody>
                    <a:bodyPr/>
                    <a:lstStyle/>
                    <a:p>
                      <a:pPr algn="ctr"/>
                      <a:r>
                        <a:rPr lang="en-US" dirty="0" smtClean="0">
                          <a:solidFill>
                            <a:srgbClr val="FF0000"/>
                          </a:solidFill>
                        </a:rPr>
                        <a:t>6.9</a:t>
                      </a:r>
                      <a:endParaRPr lang="en-US" dirty="0">
                        <a:solidFill>
                          <a:srgbClr val="FF0000"/>
                        </a:solidFill>
                      </a:endParaRPr>
                    </a:p>
                  </a:txBody>
                  <a:tcPr/>
                </a:tc>
                <a:tc>
                  <a:txBody>
                    <a:bodyPr/>
                    <a:lstStyle/>
                    <a:p>
                      <a:pPr algn="ctr"/>
                      <a:r>
                        <a:rPr lang="en-US" dirty="0" smtClean="0"/>
                        <a:t>6.7</a:t>
                      </a:r>
                      <a:endParaRPr lang="en-US" dirty="0"/>
                    </a:p>
                  </a:txBody>
                  <a:tcPr/>
                </a:tc>
                <a:tc>
                  <a:txBody>
                    <a:bodyPr/>
                    <a:lstStyle/>
                    <a:p>
                      <a:pPr algn="ctr"/>
                      <a:r>
                        <a:rPr lang="en-US" dirty="0" smtClean="0"/>
                        <a:t>6.6</a:t>
                      </a:r>
                      <a:endParaRPr lang="en-US" dirty="0"/>
                    </a:p>
                  </a:txBody>
                  <a:tcPr/>
                </a:tc>
                <a:tc>
                  <a:txBody>
                    <a:bodyPr/>
                    <a:lstStyle/>
                    <a:p>
                      <a:pPr algn="ctr"/>
                      <a:r>
                        <a:rPr lang="en-US" dirty="0" smtClean="0"/>
                        <a:t>6.5</a:t>
                      </a:r>
                      <a:endParaRPr lang="en-US" dirty="0"/>
                    </a:p>
                  </a:txBody>
                  <a:tcPr/>
                </a:tc>
                <a:tc>
                  <a:txBody>
                    <a:bodyPr/>
                    <a:lstStyle/>
                    <a:p>
                      <a:pPr algn="ctr"/>
                      <a:r>
                        <a:rPr lang="en-US" dirty="0" smtClean="0"/>
                        <a:t>6.4</a:t>
                      </a:r>
                      <a:endParaRPr lang="en-US" dirty="0"/>
                    </a:p>
                  </a:txBody>
                  <a:tcPr/>
                </a:tc>
                <a:tc>
                  <a:txBody>
                    <a:bodyPr/>
                    <a:lstStyle/>
                    <a:p>
                      <a:pPr algn="ctr"/>
                      <a:r>
                        <a:rPr lang="en-US" dirty="0" smtClean="0"/>
                        <a:t>6.3</a:t>
                      </a:r>
                      <a:endParaRPr lang="en-US" dirty="0"/>
                    </a:p>
                  </a:txBody>
                  <a:tcPr/>
                </a:tc>
                <a:tc>
                  <a:txBody>
                    <a:bodyPr/>
                    <a:lstStyle/>
                    <a:p>
                      <a:pPr algn="ctr"/>
                      <a:r>
                        <a:rPr lang="en-US" smtClean="0"/>
                        <a:t>6.3</a:t>
                      </a:r>
                      <a:endParaRPr lang="en-US" dirty="0"/>
                    </a:p>
                  </a:txBody>
                  <a:tcPr/>
                </a:tc>
                <a:tc>
                  <a:txBody>
                    <a:bodyPr/>
                    <a:lstStyle/>
                    <a:p>
                      <a:pPr algn="ctr"/>
                      <a:r>
                        <a:rPr lang="en-US" dirty="0" smtClean="0"/>
                        <a:t>6.3</a:t>
                      </a:r>
                      <a:endParaRPr lang="en-US" dirty="0"/>
                    </a:p>
                  </a:txBody>
                  <a:tcPr/>
                </a:tc>
              </a:tr>
              <a:tr h="515055">
                <a:tc>
                  <a:txBody>
                    <a:bodyPr/>
                    <a:lstStyle/>
                    <a:p>
                      <a:r>
                        <a:rPr lang="en-US" sz="1400" dirty="0" smtClean="0"/>
                        <a:t>UNEMPLOYMENT</a:t>
                      </a:r>
                      <a:endParaRPr lang="en-US" sz="1400" dirty="0"/>
                    </a:p>
                  </a:txBody>
                  <a:tcPr/>
                </a:tc>
                <a:tc>
                  <a:txBody>
                    <a:bodyPr/>
                    <a:lstStyle/>
                    <a:p>
                      <a:r>
                        <a:rPr lang="en-US" dirty="0" smtClean="0">
                          <a:solidFill>
                            <a:srgbClr val="FF0000"/>
                          </a:solidFill>
                        </a:rPr>
                        <a:t>3.1</a:t>
                      </a:r>
                      <a:endParaRPr lang="en-US" dirty="0">
                        <a:solidFill>
                          <a:srgbClr val="FF0000"/>
                        </a:solidFill>
                      </a:endParaRPr>
                    </a:p>
                  </a:txBody>
                  <a:tcPr/>
                </a:tc>
                <a:tc>
                  <a:txBody>
                    <a:bodyPr/>
                    <a:lstStyle/>
                    <a:p>
                      <a:pPr algn="ctr"/>
                      <a:r>
                        <a:rPr lang="en-US" dirty="0" smtClean="0">
                          <a:solidFill>
                            <a:srgbClr val="FF0000"/>
                          </a:solidFill>
                        </a:rPr>
                        <a:t>2.9</a:t>
                      </a:r>
                      <a:endParaRPr lang="en-US" dirty="0">
                        <a:solidFill>
                          <a:srgbClr val="FF0000"/>
                        </a:solidFill>
                      </a:endParaRPr>
                    </a:p>
                  </a:txBody>
                  <a:tcPr/>
                </a:tc>
                <a:tc>
                  <a:txBody>
                    <a:bodyPr/>
                    <a:lstStyle/>
                    <a:p>
                      <a:pPr algn="ctr"/>
                      <a:r>
                        <a:rPr lang="en-US" dirty="0" smtClean="0">
                          <a:solidFill>
                            <a:srgbClr val="FF0000"/>
                          </a:solidFill>
                        </a:rPr>
                        <a:t>2.9</a:t>
                      </a:r>
                      <a:endParaRPr lang="en-US" dirty="0">
                        <a:solidFill>
                          <a:srgbClr val="FF0000"/>
                        </a:solidFill>
                      </a:endParaRPr>
                    </a:p>
                  </a:txBody>
                  <a:tcPr/>
                </a:tc>
                <a:tc>
                  <a:txBody>
                    <a:bodyPr/>
                    <a:lstStyle/>
                    <a:p>
                      <a:pPr algn="ctr"/>
                      <a:r>
                        <a:rPr lang="en-US" dirty="0" smtClean="0"/>
                        <a:t>2.8</a:t>
                      </a:r>
                      <a:endParaRPr lang="en-US" dirty="0"/>
                    </a:p>
                  </a:txBody>
                  <a:tcPr/>
                </a:tc>
                <a:tc>
                  <a:txBody>
                    <a:bodyPr/>
                    <a:lstStyle/>
                    <a:p>
                      <a:pPr algn="ctr"/>
                      <a:r>
                        <a:rPr lang="en-US" dirty="0" smtClean="0"/>
                        <a:t>2.8</a:t>
                      </a:r>
                      <a:endParaRPr lang="en-US" dirty="0"/>
                    </a:p>
                  </a:txBody>
                  <a:tcPr/>
                </a:tc>
                <a:tc>
                  <a:txBody>
                    <a:bodyPr/>
                    <a:lstStyle/>
                    <a:p>
                      <a:pPr algn="ctr"/>
                      <a:r>
                        <a:rPr lang="en-US" dirty="0" smtClean="0"/>
                        <a:t>2.7</a:t>
                      </a:r>
                      <a:endParaRPr lang="en-US" dirty="0"/>
                    </a:p>
                  </a:txBody>
                  <a:tcPr/>
                </a:tc>
                <a:tc>
                  <a:txBody>
                    <a:bodyPr/>
                    <a:lstStyle/>
                    <a:p>
                      <a:pPr algn="ctr"/>
                      <a:r>
                        <a:rPr lang="en-US" dirty="0" smtClean="0"/>
                        <a:t>2.7</a:t>
                      </a:r>
                      <a:endParaRPr lang="en-US" dirty="0"/>
                    </a:p>
                  </a:txBody>
                  <a:tcPr/>
                </a:tc>
                <a:tc>
                  <a:txBody>
                    <a:bodyPr/>
                    <a:lstStyle/>
                    <a:p>
                      <a:pPr algn="ctr"/>
                      <a:r>
                        <a:rPr lang="en-US" dirty="0" smtClean="0"/>
                        <a:t>2.6</a:t>
                      </a:r>
                      <a:endParaRPr lang="en-US" dirty="0"/>
                    </a:p>
                  </a:txBody>
                  <a:tcPr/>
                </a:tc>
                <a:tc>
                  <a:txBody>
                    <a:bodyPr/>
                    <a:lstStyle/>
                    <a:p>
                      <a:pPr algn="ctr"/>
                      <a:r>
                        <a:rPr lang="en-US" dirty="0" smtClean="0"/>
                        <a:t>2.6</a:t>
                      </a:r>
                      <a:endParaRPr lang="en-US" dirty="0"/>
                    </a:p>
                  </a:txBody>
                  <a:tcPr/>
                </a:tc>
                <a:tc>
                  <a:txBody>
                    <a:bodyPr/>
                    <a:lstStyle/>
                    <a:p>
                      <a:pPr algn="ctr"/>
                      <a:r>
                        <a:rPr lang="en-US" dirty="0" smtClean="0"/>
                        <a:t>2.6</a:t>
                      </a:r>
                      <a:endParaRPr lang="en-US" dirty="0"/>
                    </a:p>
                  </a:txBody>
                  <a:tcPr/>
                </a:tc>
              </a:tr>
              <a:tr h="515055">
                <a:tc>
                  <a:txBody>
                    <a:bodyPr/>
                    <a:lstStyle/>
                    <a:p>
                      <a:r>
                        <a:rPr lang="en-US" sz="1400" dirty="0" smtClean="0"/>
                        <a:t>INFLATION</a:t>
                      </a:r>
                      <a:endParaRPr lang="en-US" sz="1400" dirty="0"/>
                    </a:p>
                  </a:txBody>
                  <a:tcPr/>
                </a:tc>
                <a:tc>
                  <a:txBody>
                    <a:bodyPr/>
                    <a:lstStyle/>
                    <a:p>
                      <a:r>
                        <a:rPr lang="en-US" dirty="0" smtClean="0">
                          <a:solidFill>
                            <a:srgbClr val="FF0000"/>
                          </a:solidFill>
                        </a:rPr>
                        <a:t>1.8</a:t>
                      </a:r>
                      <a:endParaRPr lang="en-US" dirty="0">
                        <a:solidFill>
                          <a:srgbClr val="FF0000"/>
                        </a:solidFill>
                      </a:endParaRPr>
                    </a:p>
                  </a:txBody>
                  <a:tcPr/>
                </a:tc>
                <a:tc>
                  <a:txBody>
                    <a:bodyPr/>
                    <a:lstStyle/>
                    <a:p>
                      <a:pPr algn="ctr"/>
                      <a:r>
                        <a:rPr lang="en-US" dirty="0" smtClean="0">
                          <a:solidFill>
                            <a:srgbClr val="FF0000"/>
                          </a:solidFill>
                        </a:rPr>
                        <a:t>2.5</a:t>
                      </a:r>
                      <a:endParaRPr lang="en-US" dirty="0">
                        <a:solidFill>
                          <a:srgbClr val="FF0000"/>
                        </a:solidFill>
                      </a:endParaRPr>
                    </a:p>
                  </a:txBody>
                  <a:tcPr/>
                </a:tc>
                <a:tc>
                  <a:txBody>
                    <a:bodyPr/>
                    <a:lstStyle/>
                    <a:p>
                      <a:pPr algn="ctr"/>
                      <a:r>
                        <a:rPr lang="en-US" dirty="0" smtClean="0">
                          <a:solidFill>
                            <a:srgbClr val="FF0000"/>
                          </a:solidFill>
                        </a:rPr>
                        <a:t>1.9</a:t>
                      </a:r>
                      <a:endParaRPr lang="en-US" dirty="0">
                        <a:solidFill>
                          <a:srgbClr val="FF0000"/>
                        </a:solidFill>
                      </a:endParaRPr>
                    </a:p>
                  </a:txBody>
                  <a:tcPr/>
                </a:tc>
                <a:tc>
                  <a:txBody>
                    <a:bodyPr/>
                    <a:lstStyle/>
                    <a:p>
                      <a:pPr algn="ctr"/>
                      <a:r>
                        <a:rPr lang="en-US" dirty="0" smtClean="0"/>
                        <a:t>1.7</a:t>
                      </a:r>
                      <a:endParaRPr lang="en-US" dirty="0"/>
                    </a:p>
                  </a:txBody>
                  <a:tcPr/>
                </a:tc>
                <a:tc>
                  <a:txBody>
                    <a:bodyPr/>
                    <a:lstStyle/>
                    <a:p>
                      <a:pPr algn="ctr"/>
                      <a:r>
                        <a:rPr lang="en-US" dirty="0" smtClean="0"/>
                        <a:t>1.9</a:t>
                      </a:r>
                      <a:endParaRPr lang="en-US" dirty="0"/>
                    </a:p>
                  </a:txBody>
                  <a:tcPr/>
                </a:tc>
                <a:tc>
                  <a:txBody>
                    <a:bodyPr/>
                    <a:lstStyle/>
                    <a:p>
                      <a:pPr algn="ctr"/>
                      <a:r>
                        <a:rPr lang="en-US" dirty="0" smtClean="0"/>
                        <a:t>2.1</a:t>
                      </a:r>
                      <a:endParaRPr lang="en-US" dirty="0"/>
                    </a:p>
                  </a:txBody>
                  <a:tcPr/>
                </a:tc>
                <a:tc>
                  <a:txBody>
                    <a:bodyPr/>
                    <a:lstStyle/>
                    <a:p>
                      <a:pPr algn="ctr"/>
                      <a:r>
                        <a:rPr lang="en-US" dirty="0" smtClean="0"/>
                        <a:t>2.2</a:t>
                      </a:r>
                      <a:endParaRPr lang="en-US" dirty="0"/>
                    </a:p>
                  </a:txBody>
                  <a:tcPr/>
                </a:tc>
                <a:tc>
                  <a:txBody>
                    <a:bodyPr/>
                    <a:lstStyle/>
                    <a:p>
                      <a:pPr algn="ctr"/>
                      <a:r>
                        <a:rPr lang="en-US" dirty="0" smtClean="0"/>
                        <a:t>2.1</a:t>
                      </a:r>
                      <a:endParaRPr lang="en-US" dirty="0"/>
                    </a:p>
                  </a:txBody>
                  <a:tcPr/>
                </a:tc>
                <a:tc>
                  <a:txBody>
                    <a:bodyPr/>
                    <a:lstStyle/>
                    <a:p>
                      <a:pPr algn="ctr"/>
                      <a:r>
                        <a:rPr lang="en-US" dirty="0" smtClean="0"/>
                        <a:t>2.2</a:t>
                      </a:r>
                      <a:endParaRPr lang="en-US" dirty="0"/>
                    </a:p>
                  </a:txBody>
                  <a:tcPr/>
                </a:tc>
                <a:tc>
                  <a:txBody>
                    <a:bodyPr/>
                    <a:lstStyle/>
                    <a:p>
                      <a:pPr algn="ctr"/>
                      <a:r>
                        <a:rPr lang="en-US" dirty="0" smtClean="0"/>
                        <a:t>2.1</a:t>
                      </a:r>
                      <a:endParaRPr lang="en-US" dirty="0"/>
                    </a:p>
                  </a:txBody>
                  <a:tcPr/>
                </a:tc>
              </a:tr>
              <a:tr h="515055">
                <a:tc>
                  <a:txBody>
                    <a:bodyPr/>
                    <a:lstStyle/>
                    <a:p>
                      <a:endParaRPr lang="en-US" sz="1400" dirty="0"/>
                    </a:p>
                  </a:txBody>
                  <a:tcPr/>
                </a:tc>
                <a:tc>
                  <a:txBody>
                    <a:bodyPr/>
                    <a:lstStyle/>
                    <a:p>
                      <a:endParaRPr lang="en-US" dirty="0">
                        <a:solidFill>
                          <a:srgbClr val="FF0000"/>
                        </a:solidFill>
                      </a:endParaRPr>
                    </a:p>
                  </a:txBody>
                  <a:tcPr/>
                </a:tc>
                <a:tc>
                  <a:txBody>
                    <a:bodyPr/>
                    <a:lstStyle/>
                    <a:p>
                      <a:pPr algn="ctr"/>
                      <a:endParaRPr lang="en-US" dirty="0">
                        <a:solidFill>
                          <a:srgbClr val="FF0000"/>
                        </a:solidFill>
                      </a:endParaRPr>
                    </a:p>
                  </a:txBody>
                  <a:tcPr/>
                </a:tc>
                <a:tc>
                  <a:txBody>
                    <a:bodyPr/>
                    <a:lstStyle/>
                    <a:p>
                      <a:pPr algn="ctr"/>
                      <a:endParaRPr lang="en-US" dirty="0">
                        <a:solidFill>
                          <a:srgbClr val="FF0000"/>
                        </a:solidFill>
                      </a:endParaRP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515055">
                <a:tc>
                  <a:txBody>
                    <a:bodyPr/>
                    <a:lstStyle/>
                    <a:p>
                      <a:r>
                        <a:rPr lang="en-US" sz="1400" dirty="0" smtClean="0"/>
                        <a:t>2 YR NOTE</a:t>
                      </a:r>
                      <a:endParaRPr lang="en-US" sz="1400" dirty="0"/>
                    </a:p>
                  </a:txBody>
                  <a:tcPr/>
                </a:tc>
                <a:tc>
                  <a:txBody>
                    <a:bodyPr/>
                    <a:lstStyle/>
                    <a:p>
                      <a:r>
                        <a:rPr lang="en-US" dirty="0" smtClean="0">
                          <a:solidFill>
                            <a:srgbClr val="FF0000"/>
                          </a:solidFill>
                        </a:rPr>
                        <a:t>2.40</a:t>
                      </a:r>
                      <a:endParaRPr lang="en-US"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2.75</a:t>
                      </a:r>
                      <a:endParaRPr lang="en-US" dirty="0">
                        <a:solidFill>
                          <a:srgbClr val="FF0000"/>
                        </a:solidFill>
                      </a:endParaRPr>
                    </a:p>
                  </a:txBody>
                  <a:tcPr/>
                </a:tc>
                <a:tc>
                  <a:txBody>
                    <a:bodyPr/>
                    <a:lstStyle/>
                    <a:p>
                      <a:pPr algn="ctr"/>
                      <a:r>
                        <a:rPr lang="en-US" dirty="0" smtClean="0">
                          <a:solidFill>
                            <a:srgbClr val="FF0000"/>
                          </a:solidFill>
                        </a:rPr>
                        <a:t>3.35</a:t>
                      </a:r>
                      <a:endParaRPr lang="en-US" dirty="0">
                        <a:solidFill>
                          <a:srgbClr val="FF0000"/>
                        </a:solidFill>
                      </a:endParaRPr>
                    </a:p>
                  </a:txBody>
                  <a:tcPr/>
                </a:tc>
                <a:tc>
                  <a:txBody>
                    <a:bodyPr/>
                    <a:lstStyle/>
                    <a:p>
                      <a:pPr algn="ctr"/>
                      <a:r>
                        <a:rPr lang="en-US" dirty="0" smtClean="0"/>
                        <a:t>3.01</a:t>
                      </a:r>
                      <a:endParaRPr lang="en-US" dirty="0"/>
                    </a:p>
                  </a:txBody>
                  <a:tcPr/>
                </a:tc>
                <a:tc>
                  <a:txBody>
                    <a:bodyPr/>
                    <a:lstStyle/>
                    <a:p>
                      <a:pPr algn="ctr"/>
                      <a:r>
                        <a:rPr lang="en-US" dirty="0" smtClean="0"/>
                        <a:t>2.93</a:t>
                      </a:r>
                      <a:endParaRPr lang="en-US" dirty="0"/>
                    </a:p>
                  </a:txBody>
                  <a:tcPr/>
                </a:tc>
                <a:tc>
                  <a:txBody>
                    <a:bodyPr/>
                    <a:lstStyle/>
                    <a:p>
                      <a:pPr algn="ctr"/>
                      <a:r>
                        <a:rPr lang="en-US" dirty="0" smtClean="0"/>
                        <a:t>2.91</a:t>
                      </a:r>
                      <a:endParaRPr lang="en-US" dirty="0"/>
                    </a:p>
                  </a:txBody>
                  <a:tcPr/>
                </a:tc>
                <a:tc>
                  <a:txBody>
                    <a:bodyPr/>
                    <a:lstStyle/>
                    <a:p>
                      <a:pPr algn="ctr"/>
                      <a:r>
                        <a:rPr lang="en-US" dirty="0" smtClean="0"/>
                        <a:t>2.85</a:t>
                      </a:r>
                      <a:endParaRPr lang="en-US" dirty="0"/>
                    </a:p>
                  </a:txBody>
                  <a:tcPr/>
                </a:tc>
                <a:tc>
                  <a:txBody>
                    <a:bodyPr/>
                    <a:lstStyle/>
                    <a:p>
                      <a:pPr algn="ctr"/>
                      <a:r>
                        <a:rPr lang="en-US" dirty="0" smtClean="0"/>
                        <a:t>2.66</a:t>
                      </a:r>
                      <a:endParaRPr lang="en-US" dirty="0"/>
                    </a:p>
                  </a:txBody>
                  <a:tcPr/>
                </a:tc>
                <a:tc>
                  <a:txBody>
                    <a:bodyPr/>
                    <a:lstStyle/>
                    <a:p>
                      <a:pPr algn="ctr"/>
                      <a:r>
                        <a:rPr lang="en-US" dirty="0" smtClean="0"/>
                        <a:t>2.63</a:t>
                      </a:r>
                      <a:endParaRPr lang="en-US" dirty="0"/>
                    </a:p>
                  </a:txBody>
                  <a:tcPr/>
                </a:tc>
                <a:tc>
                  <a:txBody>
                    <a:bodyPr/>
                    <a:lstStyle/>
                    <a:p>
                      <a:pPr algn="ctr"/>
                      <a:r>
                        <a:rPr lang="en-US" dirty="0" smtClean="0"/>
                        <a:t>2.58</a:t>
                      </a:r>
                      <a:endParaRPr lang="en-US" dirty="0"/>
                    </a:p>
                  </a:txBody>
                  <a:tcPr/>
                </a:tc>
              </a:tr>
              <a:tr h="515055">
                <a:tc>
                  <a:txBody>
                    <a:bodyPr/>
                    <a:lstStyle/>
                    <a:p>
                      <a:r>
                        <a:rPr lang="en-US" sz="1400" dirty="0" smtClean="0"/>
                        <a:t>10 YR NOTE</a:t>
                      </a:r>
                      <a:endParaRPr lang="en-US" sz="1400" dirty="0"/>
                    </a:p>
                  </a:txBody>
                  <a:tcPr/>
                </a:tc>
                <a:tc>
                  <a:txBody>
                    <a:bodyPr/>
                    <a:lstStyle/>
                    <a:p>
                      <a:r>
                        <a:rPr lang="en-US" dirty="0" smtClean="0">
                          <a:solidFill>
                            <a:srgbClr val="FF0000"/>
                          </a:solidFill>
                        </a:rPr>
                        <a:t>3.06</a:t>
                      </a:r>
                      <a:endParaRPr lang="en-US" dirty="0">
                        <a:solidFill>
                          <a:srgbClr val="FF0000"/>
                        </a:solidFill>
                      </a:endParaRPr>
                    </a:p>
                  </a:txBody>
                  <a:tcPr/>
                </a:tc>
                <a:tc>
                  <a:txBody>
                    <a:bodyPr/>
                    <a:lstStyle/>
                    <a:p>
                      <a:pPr algn="ctr"/>
                      <a:r>
                        <a:rPr lang="en-US" dirty="0" smtClean="0">
                          <a:solidFill>
                            <a:srgbClr val="FF0000"/>
                          </a:solidFill>
                        </a:rPr>
                        <a:t>3.29</a:t>
                      </a:r>
                      <a:endParaRPr lang="en-US" dirty="0">
                        <a:solidFill>
                          <a:srgbClr val="FF0000"/>
                        </a:solidFill>
                      </a:endParaRPr>
                    </a:p>
                  </a:txBody>
                  <a:tcPr/>
                </a:tc>
                <a:tc>
                  <a:txBody>
                    <a:bodyPr/>
                    <a:lstStyle/>
                    <a:p>
                      <a:pPr algn="ctr"/>
                      <a:r>
                        <a:rPr lang="en-US" dirty="0" smtClean="0">
                          <a:solidFill>
                            <a:srgbClr val="FF0000"/>
                          </a:solidFill>
                        </a:rPr>
                        <a:t>3.57</a:t>
                      </a:r>
                      <a:endParaRPr lang="en-US" dirty="0">
                        <a:solidFill>
                          <a:srgbClr val="FF0000"/>
                        </a:solidFill>
                      </a:endParaRPr>
                    </a:p>
                  </a:txBody>
                  <a:tcPr/>
                </a:tc>
                <a:tc>
                  <a:txBody>
                    <a:bodyPr/>
                    <a:lstStyle/>
                    <a:p>
                      <a:pPr algn="ctr"/>
                      <a:r>
                        <a:rPr lang="en-US" dirty="0" smtClean="0"/>
                        <a:t>3.62</a:t>
                      </a:r>
                      <a:endParaRPr lang="en-US" dirty="0"/>
                    </a:p>
                  </a:txBody>
                  <a:tcPr/>
                </a:tc>
                <a:tc>
                  <a:txBody>
                    <a:bodyPr/>
                    <a:lstStyle/>
                    <a:p>
                      <a:pPr algn="ctr"/>
                      <a:r>
                        <a:rPr lang="en-US" dirty="0" smtClean="0"/>
                        <a:t>3.61</a:t>
                      </a:r>
                      <a:endParaRPr lang="en-US" dirty="0"/>
                    </a:p>
                  </a:txBody>
                  <a:tcPr/>
                </a:tc>
                <a:tc>
                  <a:txBody>
                    <a:bodyPr/>
                    <a:lstStyle/>
                    <a:p>
                      <a:pPr algn="ctr"/>
                      <a:r>
                        <a:rPr lang="en-US" dirty="0" smtClean="0"/>
                        <a:t>3.58</a:t>
                      </a:r>
                      <a:endParaRPr lang="en-US" dirty="0"/>
                    </a:p>
                  </a:txBody>
                  <a:tcPr/>
                </a:tc>
                <a:tc>
                  <a:txBody>
                    <a:bodyPr/>
                    <a:lstStyle/>
                    <a:p>
                      <a:pPr algn="ctr"/>
                      <a:r>
                        <a:rPr lang="en-US" dirty="0" smtClean="0"/>
                        <a:t>3.54</a:t>
                      </a:r>
                      <a:endParaRPr lang="en-US" dirty="0"/>
                    </a:p>
                  </a:txBody>
                  <a:tcPr/>
                </a:tc>
                <a:tc>
                  <a:txBody>
                    <a:bodyPr/>
                    <a:lstStyle/>
                    <a:p>
                      <a:pPr algn="ctr"/>
                      <a:r>
                        <a:rPr lang="en-US" dirty="0" smtClean="0"/>
                        <a:t>3.54</a:t>
                      </a:r>
                      <a:endParaRPr lang="en-US" dirty="0"/>
                    </a:p>
                  </a:txBody>
                  <a:tcPr/>
                </a:tc>
                <a:tc>
                  <a:txBody>
                    <a:bodyPr/>
                    <a:lstStyle/>
                    <a:p>
                      <a:pPr algn="ctr"/>
                      <a:r>
                        <a:rPr lang="en-US" dirty="0" smtClean="0"/>
                        <a:t>3.50</a:t>
                      </a:r>
                      <a:endParaRPr lang="en-US" dirty="0"/>
                    </a:p>
                  </a:txBody>
                  <a:tcPr/>
                </a:tc>
                <a:tc>
                  <a:txBody>
                    <a:bodyPr/>
                    <a:lstStyle/>
                    <a:p>
                      <a:pPr algn="ctr"/>
                      <a:r>
                        <a:rPr lang="en-US" dirty="0" smtClean="0"/>
                        <a:t>3.50</a:t>
                      </a:r>
                      <a:endParaRPr lang="en-US" dirty="0"/>
                    </a:p>
                  </a:txBody>
                  <a:tcPr/>
                </a:tc>
              </a:tr>
            </a:tbl>
          </a:graphicData>
        </a:graphic>
      </p:graphicFrame>
      <p:sp>
        <p:nvSpPr>
          <p:cNvPr id="5" name="TextBox 4"/>
          <p:cNvSpPr txBox="1"/>
          <p:nvPr/>
        </p:nvSpPr>
        <p:spPr>
          <a:xfrm>
            <a:off x="419100" y="6223000"/>
            <a:ext cx="2654300" cy="369332"/>
          </a:xfrm>
          <a:prstGeom prst="rect">
            <a:avLst/>
          </a:prstGeom>
          <a:noFill/>
        </p:spPr>
        <p:txBody>
          <a:bodyPr wrap="square" rtlCol="0">
            <a:spAutoFit/>
          </a:bodyPr>
          <a:lstStyle/>
          <a:p>
            <a:r>
              <a:rPr lang="en-US" b="1" dirty="0" smtClean="0">
                <a:solidFill>
                  <a:schemeClr val="bg1"/>
                </a:solidFill>
              </a:rPr>
              <a:t>Source :  Bloomberg</a:t>
            </a:r>
            <a:endParaRPr lang="en-US" b="1" dirty="0">
              <a:solidFill>
                <a:schemeClr val="bg1"/>
              </a:solidFill>
            </a:endParaRPr>
          </a:p>
        </p:txBody>
      </p:sp>
    </p:spTree>
    <p:extLst>
      <p:ext uri="{BB962C8B-B14F-4D97-AF65-F5344CB8AC3E}">
        <p14:creationId xmlns:p14="http://schemas.microsoft.com/office/powerpoint/2010/main" val="176006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738" y="399845"/>
            <a:ext cx="9942462" cy="698091"/>
          </a:xfrm>
        </p:spPr>
        <p:txBody>
          <a:bodyPr/>
          <a:lstStyle/>
          <a:p>
            <a:r>
              <a:rPr lang="en-US" dirty="0" smtClean="0"/>
              <a:t>#1 US $18.57 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72208643"/>
              </p:ext>
            </p:extLst>
          </p:nvPr>
        </p:nvGraphicFramePr>
        <p:xfrm>
          <a:off x="660400" y="1710266"/>
          <a:ext cx="10833101" cy="3598335"/>
        </p:xfrm>
        <a:graphic>
          <a:graphicData uri="http://schemas.openxmlformats.org/drawingml/2006/table">
            <a:tbl>
              <a:tblPr firstRow="1" bandRow="1">
                <a:tableStyleId>{5C22544A-7EE6-4342-B048-85BDC9FD1C3A}</a:tableStyleId>
              </a:tblPr>
              <a:tblGrid>
                <a:gridCol w="2310460"/>
                <a:gridCol w="760779"/>
                <a:gridCol w="924293"/>
                <a:gridCol w="781735"/>
                <a:gridCol w="759933"/>
                <a:gridCol w="898443"/>
                <a:gridCol w="843175"/>
                <a:gridCol w="990197"/>
                <a:gridCol w="799107"/>
                <a:gridCol w="868595"/>
                <a:gridCol w="896384"/>
              </a:tblGrid>
              <a:tr h="803883">
                <a:tc>
                  <a:txBody>
                    <a:bodyPr/>
                    <a:lstStyle/>
                    <a:p>
                      <a:endParaRPr lang="en-US" dirty="0"/>
                    </a:p>
                  </a:txBody>
                  <a:tcPr/>
                </a:tc>
                <a:tc>
                  <a:txBody>
                    <a:bodyPr/>
                    <a:lstStyle/>
                    <a:p>
                      <a:pPr algn="ctr"/>
                      <a:r>
                        <a:rPr lang="en-US" dirty="0" smtClean="0"/>
                        <a:t>Q4 16</a:t>
                      </a:r>
                      <a:endParaRPr lang="en-US" dirty="0"/>
                    </a:p>
                  </a:txBody>
                  <a:tcPr/>
                </a:tc>
                <a:tc>
                  <a:txBody>
                    <a:bodyPr/>
                    <a:lstStyle/>
                    <a:p>
                      <a:pPr algn="ctr"/>
                      <a:r>
                        <a:rPr lang="en-US" dirty="0" smtClean="0"/>
                        <a:t>Q1</a:t>
                      </a:r>
                    </a:p>
                    <a:p>
                      <a:pPr algn="ctr"/>
                      <a:r>
                        <a:rPr lang="en-US" dirty="0" smtClean="0"/>
                        <a:t>17</a:t>
                      </a:r>
                      <a:endParaRPr lang="en-US" dirty="0"/>
                    </a:p>
                  </a:txBody>
                  <a:tcPr/>
                </a:tc>
                <a:tc>
                  <a:txBody>
                    <a:bodyPr/>
                    <a:lstStyle/>
                    <a:p>
                      <a:pPr algn="ctr"/>
                      <a:r>
                        <a:rPr lang="en-US" dirty="0" smtClean="0"/>
                        <a:t>Q2</a:t>
                      </a:r>
                    </a:p>
                    <a:p>
                      <a:pPr algn="ctr"/>
                      <a:r>
                        <a:rPr lang="en-US" dirty="0" smtClean="0"/>
                        <a:t>17</a:t>
                      </a:r>
                      <a:endParaRPr lang="en-US" dirty="0"/>
                    </a:p>
                  </a:txBody>
                  <a:tcPr/>
                </a:tc>
                <a:tc>
                  <a:txBody>
                    <a:bodyPr/>
                    <a:lstStyle/>
                    <a:p>
                      <a:pPr algn="ctr"/>
                      <a:r>
                        <a:rPr lang="en-US" dirty="0" smtClean="0"/>
                        <a:t>Q3 17</a:t>
                      </a:r>
                      <a:endParaRPr lang="en-US" dirty="0"/>
                    </a:p>
                  </a:txBody>
                  <a:tcPr/>
                </a:tc>
                <a:tc>
                  <a:txBody>
                    <a:bodyPr/>
                    <a:lstStyle/>
                    <a:p>
                      <a:pPr algn="ctr"/>
                      <a:r>
                        <a:rPr lang="en-US" dirty="0" smtClean="0"/>
                        <a:t>Q4</a:t>
                      </a:r>
                    </a:p>
                    <a:p>
                      <a:pPr algn="ctr"/>
                      <a:r>
                        <a:rPr lang="en-US" dirty="0" smtClean="0"/>
                        <a:t>17</a:t>
                      </a:r>
                      <a:endParaRPr lang="en-US" dirty="0"/>
                    </a:p>
                  </a:txBody>
                  <a:tcPr/>
                </a:tc>
                <a:tc>
                  <a:txBody>
                    <a:bodyPr/>
                    <a:lstStyle/>
                    <a:p>
                      <a:pPr algn="ctr"/>
                      <a:r>
                        <a:rPr lang="en-US" dirty="0" smtClean="0"/>
                        <a:t>Q1</a:t>
                      </a:r>
                    </a:p>
                    <a:p>
                      <a:pPr algn="ctr"/>
                      <a:r>
                        <a:rPr lang="en-US" dirty="0" smtClean="0"/>
                        <a:t>18</a:t>
                      </a:r>
                      <a:endParaRPr lang="en-US" dirty="0"/>
                    </a:p>
                  </a:txBody>
                  <a:tcPr/>
                </a:tc>
                <a:tc>
                  <a:txBody>
                    <a:bodyPr/>
                    <a:lstStyle/>
                    <a:p>
                      <a:pPr algn="ctr"/>
                      <a:r>
                        <a:rPr lang="en-US" dirty="0" smtClean="0"/>
                        <a:t>Q2</a:t>
                      </a:r>
                    </a:p>
                    <a:p>
                      <a:pPr algn="ctr"/>
                      <a:r>
                        <a:rPr lang="en-US" dirty="0" smtClean="0"/>
                        <a:t>18</a:t>
                      </a:r>
                      <a:endParaRPr lang="en-US" dirty="0"/>
                    </a:p>
                  </a:txBody>
                  <a:tcPr/>
                </a:tc>
                <a:tc>
                  <a:txBody>
                    <a:bodyPr/>
                    <a:lstStyle/>
                    <a:p>
                      <a:pPr algn="ctr"/>
                      <a:r>
                        <a:rPr lang="en-US" dirty="0" smtClean="0"/>
                        <a:t>Q3</a:t>
                      </a:r>
                    </a:p>
                    <a:p>
                      <a:pPr algn="ctr"/>
                      <a:r>
                        <a:rPr lang="en-US" dirty="0" smtClean="0"/>
                        <a:t>18</a:t>
                      </a:r>
                      <a:endParaRPr lang="en-US" dirty="0"/>
                    </a:p>
                  </a:txBody>
                  <a:tcPr/>
                </a:tc>
                <a:tc>
                  <a:txBody>
                    <a:bodyPr/>
                    <a:lstStyle/>
                    <a:p>
                      <a:pPr algn="ctr"/>
                      <a:r>
                        <a:rPr lang="en-US" dirty="0" smtClean="0"/>
                        <a:t>Q4</a:t>
                      </a:r>
                    </a:p>
                    <a:p>
                      <a:pPr algn="ctr"/>
                      <a:r>
                        <a:rPr lang="en-US" dirty="0" smtClean="0"/>
                        <a:t>18</a:t>
                      </a:r>
                      <a:endParaRPr lang="en-US" dirty="0"/>
                    </a:p>
                  </a:txBody>
                  <a:tcPr/>
                </a:tc>
                <a:tc>
                  <a:txBody>
                    <a:bodyPr/>
                    <a:lstStyle/>
                    <a:p>
                      <a:pPr algn="ctr"/>
                      <a:r>
                        <a:rPr lang="en-US" dirty="0" smtClean="0"/>
                        <a:t>Q1</a:t>
                      </a:r>
                    </a:p>
                    <a:p>
                      <a:pPr algn="ctr"/>
                      <a:r>
                        <a:rPr lang="en-US" dirty="0" smtClean="0"/>
                        <a:t>19</a:t>
                      </a:r>
                      <a:endParaRPr lang="en-US" dirty="0"/>
                    </a:p>
                  </a:txBody>
                  <a:tcPr/>
                </a:tc>
              </a:tr>
              <a:tr h="465742">
                <a:tc>
                  <a:txBody>
                    <a:bodyPr/>
                    <a:lstStyle/>
                    <a:p>
                      <a:r>
                        <a:rPr lang="en-US" sz="1600" b="0" dirty="0" smtClean="0"/>
                        <a:t>GDP</a:t>
                      </a:r>
                      <a:r>
                        <a:rPr lang="en-US" sz="1600" b="0" baseline="0" dirty="0" smtClean="0"/>
                        <a:t> YoY</a:t>
                      </a:r>
                      <a:endParaRPr lang="en-US" sz="1600" b="0" dirty="0"/>
                    </a:p>
                  </a:txBody>
                  <a:tcPr/>
                </a:tc>
                <a:tc>
                  <a:txBody>
                    <a:bodyPr/>
                    <a:lstStyle/>
                    <a:p>
                      <a:r>
                        <a:rPr lang="en-US" dirty="0" smtClean="0">
                          <a:solidFill>
                            <a:srgbClr val="FF0000"/>
                          </a:solidFill>
                        </a:rPr>
                        <a:t>1.8</a:t>
                      </a:r>
                      <a:endParaRPr lang="en-US" dirty="0">
                        <a:solidFill>
                          <a:srgbClr val="FF0000"/>
                        </a:solidFill>
                      </a:endParaRPr>
                    </a:p>
                  </a:txBody>
                  <a:tcPr/>
                </a:tc>
                <a:tc>
                  <a:txBody>
                    <a:bodyPr/>
                    <a:lstStyle/>
                    <a:p>
                      <a:pPr algn="ctr"/>
                      <a:r>
                        <a:rPr lang="en-US" dirty="0" smtClean="0">
                          <a:solidFill>
                            <a:srgbClr val="FF0000"/>
                          </a:solidFill>
                        </a:rPr>
                        <a:t>2.0</a:t>
                      </a:r>
                      <a:endParaRPr lang="en-US" dirty="0">
                        <a:solidFill>
                          <a:srgbClr val="FF0000"/>
                        </a:solidFill>
                      </a:endParaRPr>
                    </a:p>
                  </a:txBody>
                  <a:tcPr/>
                </a:tc>
                <a:tc>
                  <a:txBody>
                    <a:bodyPr/>
                    <a:lstStyle/>
                    <a:p>
                      <a:pPr algn="ctr"/>
                      <a:r>
                        <a:rPr lang="en-US" dirty="0" smtClean="0">
                          <a:solidFill>
                            <a:srgbClr val="FF0000"/>
                          </a:solidFill>
                        </a:rPr>
                        <a:t>2.2</a:t>
                      </a:r>
                      <a:endParaRPr lang="en-US" dirty="0">
                        <a:solidFill>
                          <a:srgbClr val="FF0000"/>
                        </a:solidFill>
                      </a:endParaRPr>
                    </a:p>
                  </a:txBody>
                  <a:tcPr/>
                </a:tc>
                <a:tc>
                  <a:txBody>
                    <a:bodyPr/>
                    <a:lstStyle/>
                    <a:p>
                      <a:pPr algn="ctr"/>
                      <a:r>
                        <a:rPr lang="en-US" dirty="0" smtClean="0"/>
                        <a:t>2.2</a:t>
                      </a:r>
                      <a:endParaRPr lang="en-US" dirty="0"/>
                    </a:p>
                  </a:txBody>
                  <a:tcPr/>
                </a:tc>
                <a:tc>
                  <a:txBody>
                    <a:bodyPr/>
                    <a:lstStyle/>
                    <a:p>
                      <a:pPr algn="ctr"/>
                      <a:r>
                        <a:rPr lang="en-US" dirty="0" smtClean="0"/>
                        <a:t>2.3</a:t>
                      </a:r>
                      <a:endParaRPr lang="en-US" dirty="0"/>
                    </a:p>
                  </a:txBody>
                  <a:tcPr/>
                </a:tc>
                <a:tc>
                  <a:txBody>
                    <a:bodyPr/>
                    <a:lstStyle/>
                    <a:p>
                      <a:pPr algn="ctr"/>
                      <a:r>
                        <a:rPr lang="en-US" dirty="0" smtClean="0"/>
                        <a:t>2.5</a:t>
                      </a:r>
                      <a:endParaRPr lang="en-US" dirty="0"/>
                    </a:p>
                  </a:txBody>
                  <a:tcPr/>
                </a:tc>
                <a:tc>
                  <a:txBody>
                    <a:bodyPr/>
                    <a:lstStyle/>
                    <a:p>
                      <a:pPr algn="ctr"/>
                      <a:r>
                        <a:rPr lang="en-US" dirty="0" smtClean="0"/>
                        <a:t>2.4</a:t>
                      </a:r>
                      <a:endParaRPr lang="en-US" dirty="0"/>
                    </a:p>
                  </a:txBody>
                  <a:tcPr/>
                </a:tc>
                <a:tc>
                  <a:txBody>
                    <a:bodyPr/>
                    <a:lstStyle/>
                    <a:p>
                      <a:pPr algn="ctr"/>
                      <a:r>
                        <a:rPr lang="en-US" dirty="0" smtClean="0"/>
                        <a:t>2.3</a:t>
                      </a:r>
                      <a:endParaRPr lang="en-US" dirty="0"/>
                    </a:p>
                  </a:txBody>
                  <a:tcPr/>
                </a:tc>
                <a:tc>
                  <a:txBody>
                    <a:bodyPr/>
                    <a:lstStyle/>
                    <a:p>
                      <a:pPr algn="ctr"/>
                      <a:r>
                        <a:rPr lang="en-US" dirty="0" smtClean="0"/>
                        <a:t>2.2</a:t>
                      </a:r>
                      <a:endParaRPr lang="en-US" dirty="0"/>
                    </a:p>
                  </a:txBody>
                  <a:tcPr/>
                </a:tc>
                <a:tc>
                  <a:txBody>
                    <a:bodyPr/>
                    <a:lstStyle/>
                    <a:p>
                      <a:pPr algn="ctr"/>
                      <a:r>
                        <a:rPr lang="en-US" dirty="0" smtClean="0"/>
                        <a:t>2.1</a:t>
                      </a:r>
                      <a:endParaRPr lang="en-US" dirty="0"/>
                    </a:p>
                  </a:txBody>
                  <a:tcPr/>
                </a:tc>
              </a:tr>
              <a:tr h="465742">
                <a:tc>
                  <a:txBody>
                    <a:bodyPr/>
                    <a:lstStyle/>
                    <a:p>
                      <a:r>
                        <a:rPr lang="en-US" sz="1400" dirty="0" smtClean="0"/>
                        <a:t>UNEMPLOYMENT</a:t>
                      </a:r>
                      <a:endParaRPr lang="en-US" sz="1400" dirty="0"/>
                    </a:p>
                  </a:txBody>
                  <a:tcPr/>
                </a:tc>
                <a:tc>
                  <a:txBody>
                    <a:bodyPr/>
                    <a:lstStyle/>
                    <a:p>
                      <a:r>
                        <a:rPr lang="en-US" dirty="0" smtClean="0">
                          <a:solidFill>
                            <a:srgbClr val="FF0000"/>
                          </a:solidFill>
                        </a:rPr>
                        <a:t>4.7</a:t>
                      </a:r>
                      <a:endParaRPr lang="en-US" dirty="0">
                        <a:solidFill>
                          <a:srgbClr val="FF0000"/>
                        </a:solidFill>
                      </a:endParaRPr>
                    </a:p>
                  </a:txBody>
                  <a:tcPr/>
                </a:tc>
                <a:tc>
                  <a:txBody>
                    <a:bodyPr/>
                    <a:lstStyle/>
                    <a:p>
                      <a:pPr algn="ctr"/>
                      <a:r>
                        <a:rPr lang="en-US" dirty="0" smtClean="0">
                          <a:solidFill>
                            <a:srgbClr val="FF0000"/>
                          </a:solidFill>
                        </a:rPr>
                        <a:t>4.7</a:t>
                      </a:r>
                      <a:endParaRPr lang="en-US" dirty="0">
                        <a:solidFill>
                          <a:srgbClr val="FF0000"/>
                        </a:solidFill>
                      </a:endParaRPr>
                    </a:p>
                  </a:txBody>
                  <a:tcPr/>
                </a:tc>
                <a:tc>
                  <a:txBody>
                    <a:bodyPr/>
                    <a:lstStyle/>
                    <a:p>
                      <a:pPr algn="ctr"/>
                      <a:r>
                        <a:rPr lang="en-US" dirty="0" smtClean="0">
                          <a:solidFill>
                            <a:srgbClr val="FF0000"/>
                          </a:solidFill>
                        </a:rPr>
                        <a:t>4.4</a:t>
                      </a:r>
                      <a:endParaRPr lang="en-US" dirty="0">
                        <a:solidFill>
                          <a:srgbClr val="FF0000"/>
                        </a:solidFill>
                      </a:endParaRPr>
                    </a:p>
                  </a:txBody>
                  <a:tcPr/>
                </a:tc>
                <a:tc>
                  <a:txBody>
                    <a:bodyPr/>
                    <a:lstStyle/>
                    <a:p>
                      <a:pPr algn="ctr"/>
                      <a:r>
                        <a:rPr lang="en-US" dirty="0" smtClean="0"/>
                        <a:t>4.3</a:t>
                      </a:r>
                      <a:endParaRPr lang="en-US" dirty="0"/>
                    </a:p>
                  </a:txBody>
                  <a:tcPr/>
                </a:tc>
                <a:tc>
                  <a:txBody>
                    <a:bodyPr/>
                    <a:lstStyle/>
                    <a:p>
                      <a:pPr algn="ctr"/>
                      <a:r>
                        <a:rPr lang="en-US" dirty="0" smtClean="0"/>
                        <a:t>4.3</a:t>
                      </a:r>
                      <a:endParaRPr lang="en-US" dirty="0"/>
                    </a:p>
                  </a:txBody>
                  <a:tcPr/>
                </a:tc>
                <a:tc>
                  <a:txBody>
                    <a:bodyPr/>
                    <a:lstStyle/>
                    <a:p>
                      <a:pPr algn="ctr"/>
                      <a:r>
                        <a:rPr lang="en-US" dirty="0" smtClean="0"/>
                        <a:t>4.2</a:t>
                      </a:r>
                      <a:endParaRPr lang="en-US" dirty="0"/>
                    </a:p>
                  </a:txBody>
                  <a:tcPr/>
                </a:tc>
                <a:tc>
                  <a:txBody>
                    <a:bodyPr/>
                    <a:lstStyle/>
                    <a:p>
                      <a:pPr algn="ctr"/>
                      <a:r>
                        <a:rPr lang="en-US" dirty="0" smtClean="0"/>
                        <a:t>4.2</a:t>
                      </a:r>
                      <a:endParaRPr lang="en-US" dirty="0"/>
                    </a:p>
                  </a:txBody>
                  <a:tcPr/>
                </a:tc>
                <a:tc>
                  <a:txBody>
                    <a:bodyPr/>
                    <a:lstStyle/>
                    <a:p>
                      <a:pPr algn="ctr"/>
                      <a:r>
                        <a:rPr lang="en-US" dirty="0" smtClean="0"/>
                        <a:t>4.2</a:t>
                      </a:r>
                      <a:endParaRPr lang="en-US" dirty="0"/>
                    </a:p>
                  </a:txBody>
                  <a:tcPr/>
                </a:tc>
                <a:tc>
                  <a:txBody>
                    <a:bodyPr/>
                    <a:lstStyle/>
                    <a:p>
                      <a:pPr algn="ctr"/>
                      <a:r>
                        <a:rPr lang="en-US" dirty="0" smtClean="0"/>
                        <a:t>4.1</a:t>
                      </a:r>
                      <a:endParaRPr lang="en-US" dirty="0"/>
                    </a:p>
                  </a:txBody>
                  <a:tcPr/>
                </a:tc>
                <a:tc>
                  <a:txBody>
                    <a:bodyPr/>
                    <a:lstStyle/>
                    <a:p>
                      <a:pPr algn="ctr"/>
                      <a:r>
                        <a:rPr lang="en-US" dirty="0" smtClean="0"/>
                        <a:t>4.1</a:t>
                      </a:r>
                      <a:endParaRPr lang="en-US" dirty="0"/>
                    </a:p>
                  </a:txBody>
                  <a:tcPr/>
                </a:tc>
              </a:tr>
              <a:tr h="465742">
                <a:tc>
                  <a:txBody>
                    <a:bodyPr/>
                    <a:lstStyle/>
                    <a:p>
                      <a:r>
                        <a:rPr lang="en-US" sz="1400" dirty="0" smtClean="0"/>
                        <a:t>INFLATION</a:t>
                      </a:r>
                      <a:endParaRPr lang="en-US" sz="1400" dirty="0"/>
                    </a:p>
                  </a:txBody>
                  <a:tcPr/>
                </a:tc>
                <a:tc>
                  <a:txBody>
                    <a:bodyPr/>
                    <a:lstStyle/>
                    <a:p>
                      <a:r>
                        <a:rPr lang="en-US" dirty="0" smtClean="0">
                          <a:solidFill>
                            <a:srgbClr val="FF0000"/>
                          </a:solidFill>
                        </a:rPr>
                        <a:t>1.8</a:t>
                      </a:r>
                      <a:endParaRPr lang="en-US" dirty="0">
                        <a:solidFill>
                          <a:srgbClr val="FF0000"/>
                        </a:solidFill>
                      </a:endParaRPr>
                    </a:p>
                  </a:txBody>
                  <a:tcPr/>
                </a:tc>
                <a:tc>
                  <a:txBody>
                    <a:bodyPr/>
                    <a:lstStyle/>
                    <a:p>
                      <a:pPr algn="ctr"/>
                      <a:r>
                        <a:rPr lang="en-US" dirty="0" smtClean="0">
                          <a:solidFill>
                            <a:srgbClr val="FF0000"/>
                          </a:solidFill>
                        </a:rPr>
                        <a:t>2.5</a:t>
                      </a:r>
                      <a:endParaRPr lang="en-US" dirty="0">
                        <a:solidFill>
                          <a:srgbClr val="FF0000"/>
                        </a:solidFill>
                      </a:endParaRPr>
                    </a:p>
                  </a:txBody>
                  <a:tcPr/>
                </a:tc>
                <a:tc>
                  <a:txBody>
                    <a:bodyPr/>
                    <a:lstStyle/>
                    <a:p>
                      <a:pPr algn="ctr"/>
                      <a:r>
                        <a:rPr lang="en-US" dirty="0" smtClean="0">
                          <a:solidFill>
                            <a:srgbClr val="FF0000"/>
                          </a:solidFill>
                        </a:rPr>
                        <a:t>1.9</a:t>
                      </a:r>
                      <a:endParaRPr lang="en-US" dirty="0">
                        <a:solidFill>
                          <a:srgbClr val="FF0000"/>
                        </a:solidFill>
                      </a:endParaRPr>
                    </a:p>
                  </a:txBody>
                  <a:tcPr/>
                </a:tc>
                <a:tc>
                  <a:txBody>
                    <a:bodyPr/>
                    <a:lstStyle/>
                    <a:p>
                      <a:pPr algn="ctr"/>
                      <a:r>
                        <a:rPr lang="en-US" dirty="0" smtClean="0"/>
                        <a:t>1.8</a:t>
                      </a:r>
                      <a:endParaRPr lang="en-US" dirty="0"/>
                    </a:p>
                  </a:txBody>
                  <a:tcPr/>
                </a:tc>
                <a:tc>
                  <a:txBody>
                    <a:bodyPr/>
                    <a:lstStyle/>
                    <a:p>
                      <a:pPr algn="ctr"/>
                      <a:r>
                        <a:rPr lang="en-US" dirty="0" smtClean="0"/>
                        <a:t>1.7</a:t>
                      </a:r>
                      <a:endParaRPr lang="en-US" dirty="0"/>
                    </a:p>
                  </a:txBody>
                  <a:tcPr/>
                </a:tc>
                <a:tc>
                  <a:txBody>
                    <a:bodyPr/>
                    <a:lstStyle/>
                    <a:p>
                      <a:pPr algn="ctr"/>
                      <a:r>
                        <a:rPr lang="en-US" dirty="0" smtClean="0"/>
                        <a:t>1.6</a:t>
                      </a:r>
                      <a:endParaRPr lang="en-US" dirty="0"/>
                    </a:p>
                  </a:txBody>
                  <a:tcPr/>
                </a:tc>
                <a:tc>
                  <a:txBody>
                    <a:bodyPr/>
                    <a:lstStyle/>
                    <a:p>
                      <a:pPr algn="ctr"/>
                      <a:r>
                        <a:rPr lang="en-US" dirty="0" smtClean="0"/>
                        <a:t>2.0</a:t>
                      </a:r>
                      <a:endParaRPr lang="en-US" dirty="0"/>
                    </a:p>
                  </a:txBody>
                  <a:tcPr/>
                </a:tc>
                <a:tc>
                  <a:txBody>
                    <a:bodyPr/>
                    <a:lstStyle/>
                    <a:p>
                      <a:pPr algn="ctr"/>
                      <a:r>
                        <a:rPr lang="en-US" dirty="0" smtClean="0"/>
                        <a:t>2.1</a:t>
                      </a:r>
                      <a:endParaRPr lang="en-US" dirty="0"/>
                    </a:p>
                  </a:txBody>
                  <a:tcPr/>
                </a:tc>
                <a:tc>
                  <a:txBody>
                    <a:bodyPr/>
                    <a:lstStyle/>
                    <a:p>
                      <a:pPr algn="ctr"/>
                      <a:r>
                        <a:rPr lang="en-US" dirty="0" smtClean="0"/>
                        <a:t>2.1</a:t>
                      </a:r>
                      <a:endParaRPr lang="en-US" dirty="0"/>
                    </a:p>
                  </a:txBody>
                  <a:tcPr/>
                </a:tc>
                <a:tc>
                  <a:txBody>
                    <a:bodyPr/>
                    <a:lstStyle/>
                    <a:p>
                      <a:pPr algn="ctr"/>
                      <a:r>
                        <a:rPr lang="en-US" dirty="0" smtClean="0"/>
                        <a:t>2.1</a:t>
                      </a:r>
                      <a:endParaRPr lang="en-US" dirty="0"/>
                    </a:p>
                  </a:txBody>
                  <a:tcPr/>
                </a:tc>
              </a:tr>
              <a:tr h="465742">
                <a:tc>
                  <a:txBody>
                    <a:bodyPr/>
                    <a:lstStyle/>
                    <a:p>
                      <a:r>
                        <a:rPr lang="en-US" sz="1400" dirty="0" smtClean="0"/>
                        <a:t>O/N RATE</a:t>
                      </a:r>
                      <a:endParaRPr lang="en-US" sz="1400" dirty="0"/>
                    </a:p>
                  </a:txBody>
                  <a:tcPr/>
                </a:tc>
                <a:tc>
                  <a:txBody>
                    <a:bodyPr/>
                    <a:lstStyle/>
                    <a:p>
                      <a:r>
                        <a:rPr lang="en-US" dirty="0" smtClean="0">
                          <a:solidFill>
                            <a:srgbClr val="FF0000"/>
                          </a:solidFill>
                        </a:rPr>
                        <a:t>.75</a:t>
                      </a:r>
                      <a:endParaRPr lang="en-US" dirty="0">
                        <a:solidFill>
                          <a:srgbClr val="FF0000"/>
                        </a:solidFill>
                      </a:endParaRPr>
                    </a:p>
                  </a:txBody>
                  <a:tcPr/>
                </a:tc>
                <a:tc>
                  <a:txBody>
                    <a:bodyPr/>
                    <a:lstStyle/>
                    <a:p>
                      <a:pPr algn="ctr"/>
                      <a:r>
                        <a:rPr lang="en-US" dirty="0" smtClean="0">
                          <a:solidFill>
                            <a:srgbClr val="FF0000"/>
                          </a:solidFill>
                        </a:rPr>
                        <a:t>1.00</a:t>
                      </a:r>
                      <a:endParaRPr lang="en-US" dirty="0">
                        <a:solidFill>
                          <a:srgbClr val="FF0000"/>
                        </a:solidFill>
                      </a:endParaRPr>
                    </a:p>
                  </a:txBody>
                  <a:tcPr/>
                </a:tc>
                <a:tc>
                  <a:txBody>
                    <a:bodyPr/>
                    <a:lstStyle/>
                    <a:p>
                      <a:pPr algn="ctr"/>
                      <a:r>
                        <a:rPr lang="en-US" dirty="0" smtClean="0">
                          <a:solidFill>
                            <a:srgbClr val="FF0000"/>
                          </a:solidFill>
                        </a:rPr>
                        <a:t>1.25</a:t>
                      </a:r>
                      <a:endParaRPr lang="en-US" dirty="0">
                        <a:solidFill>
                          <a:srgbClr val="FF0000"/>
                        </a:solidFill>
                      </a:endParaRPr>
                    </a:p>
                  </a:txBody>
                  <a:tcPr/>
                </a:tc>
                <a:tc>
                  <a:txBody>
                    <a:bodyPr/>
                    <a:lstStyle/>
                    <a:p>
                      <a:pPr algn="ctr"/>
                      <a:r>
                        <a:rPr lang="en-US" dirty="0" smtClean="0"/>
                        <a:t>1.25</a:t>
                      </a:r>
                      <a:endParaRPr lang="en-US" dirty="0"/>
                    </a:p>
                  </a:txBody>
                  <a:tcPr/>
                </a:tc>
                <a:tc>
                  <a:txBody>
                    <a:bodyPr/>
                    <a:lstStyle/>
                    <a:p>
                      <a:pPr algn="ctr"/>
                      <a:r>
                        <a:rPr lang="en-US" dirty="0" smtClean="0"/>
                        <a:t>1.50</a:t>
                      </a:r>
                      <a:endParaRPr lang="en-US" dirty="0"/>
                    </a:p>
                  </a:txBody>
                  <a:tcPr/>
                </a:tc>
                <a:tc>
                  <a:txBody>
                    <a:bodyPr/>
                    <a:lstStyle/>
                    <a:p>
                      <a:pPr algn="ctr"/>
                      <a:r>
                        <a:rPr lang="en-US" dirty="0" smtClean="0"/>
                        <a:t>1.60</a:t>
                      </a:r>
                      <a:endParaRPr lang="en-US" dirty="0"/>
                    </a:p>
                  </a:txBody>
                  <a:tcPr/>
                </a:tc>
                <a:tc>
                  <a:txBody>
                    <a:bodyPr/>
                    <a:lstStyle/>
                    <a:p>
                      <a:pPr algn="ctr"/>
                      <a:r>
                        <a:rPr lang="en-US" dirty="0" smtClean="0"/>
                        <a:t>1.80</a:t>
                      </a:r>
                      <a:endParaRPr lang="en-US" dirty="0"/>
                    </a:p>
                  </a:txBody>
                  <a:tcPr/>
                </a:tc>
                <a:tc>
                  <a:txBody>
                    <a:bodyPr/>
                    <a:lstStyle/>
                    <a:p>
                      <a:pPr algn="ctr"/>
                      <a:r>
                        <a:rPr lang="en-US" dirty="0" smtClean="0"/>
                        <a:t>1.95</a:t>
                      </a:r>
                      <a:endParaRPr lang="en-US" dirty="0"/>
                    </a:p>
                  </a:txBody>
                  <a:tcPr/>
                </a:tc>
                <a:tc>
                  <a:txBody>
                    <a:bodyPr/>
                    <a:lstStyle/>
                    <a:p>
                      <a:pPr algn="ctr"/>
                      <a:r>
                        <a:rPr lang="en-US" dirty="0" smtClean="0"/>
                        <a:t>2.05</a:t>
                      </a:r>
                      <a:endParaRPr lang="en-US" dirty="0"/>
                    </a:p>
                  </a:txBody>
                  <a:tcPr/>
                </a:tc>
                <a:tc>
                  <a:txBody>
                    <a:bodyPr/>
                    <a:lstStyle/>
                    <a:p>
                      <a:pPr algn="ctr"/>
                      <a:r>
                        <a:rPr lang="en-US" dirty="0" smtClean="0"/>
                        <a:t>2.15</a:t>
                      </a:r>
                      <a:endParaRPr lang="en-US" dirty="0"/>
                    </a:p>
                  </a:txBody>
                  <a:tcPr/>
                </a:tc>
              </a:tr>
              <a:tr h="465742">
                <a:tc>
                  <a:txBody>
                    <a:bodyPr/>
                    <a:lstStyle/>
                    <a:p>
                      <a:r>
                        <a:rPr lang="en-US" sz="1400" dirty="0" smtClean="0"/>
                        <a:t>2 YR NOTE</a:t>
                      </a:r>
                      <a:endParaRPr lang="en-US" sz="1400" dirty="0"/>
                    </a:p>
                  </a:txBody>
                  <a:tcPr/>
                </a:tc>
                <a:tc>
                  <a:txBody>
                    <a:bodyPr/>
                    <a:lstStyle/>
                    <a:p>
                      <a:r>
                        <a:rPr lang="en-US" dirty="0" smtClean="0">
                          <a:solidFill>
                            <a:srgbClr val="FF0000"/>
                          </a:solidFill>
                        </a:rPr>
                        <a:t>1.19</a:t>
                      </a:r>
                      <a:endParaRPr lang="en-US"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1.26</a:t>
                      </a:r>
                      <a:endParaRPr lang="en-US" dirty="0">
                        <a:solidFill>
                          <a:srgbClr val="FF0000"/>
                        </a:solidFill>
                      </a:endParaRPr>
                    </a:p>
                  </a:txBody>
                  <a:tcPr/>
                </a:tc>
                <a:tc>
                  <a:txBody>
                    <a:bodyPr/>
                    <a:lstStyle/>
                    <a:p>
                      <a:pPr algn="ctr"/>
                      <a:r>
                        <a:rPr lang="en-US" dirty="0" smtClean="0">
                          <a:solidFill>
                            <a:srgbClr val="FF0000"/>
                          </a:solidFill>
                        </a:rPr>
                        <a:t>1.38</a:t>
                      </a:r>
                      <a:endParaRPr lang="en-US" dirty="0">
                        <a:solidFill>
                          <a:srgbClr val="FF0000"/>
                        </a:solidFill>
                      </a:endParaRPr>
                    </a:p>
                  </a:txBody>
                  <a:tcPr/>
                </a:tc>
                <a:tc>
                  <a:txBody>
                    <a:bodyPr/>
                    <a:lstStyle/>
                    <a:p>
                      <a:pPr algn="ctr"/>
                      <a:r>
                        <a:rPr lang="en-US" dirty="0" smtClean="0"/>
                        <a:t>1.49</a:t>
                      </a:r>
                      <a:endParaRPr lang="en-US" dirty="0"/>
                    </a:p>
                  </a:txBody>
                  <a:tcPr/>
                </a:tc>
                <a:tc>
                  <a:txBody>
                    <a:bodyPr/>
                    <a:lstStyle/>
                    <a:p>
                      <a:pPr algn="ctr"/>
                      <a:r>
                        <a:rPr lang="en-US" dirty="0" smtClean="0"/>
                        <a:t>1.64</a:t>
                      </a:r>
                      <a:endParaRPr lang="en-US" dirty="0"/>
                    </a:p>
                  </a:txBody>
                  <a:tcPr/>
                </a:tc>
                <a:tc>
                  <a:txBody>
                    <a:bodyPr/>
                    <a:lstStyle/>
                    <a:p>
                      <a:pPr algn="ctr"/>
                      <a:r>
                        <a:rPr lang="en-US" dirty="0" smtClean="0"/>
                        <a:t>1.76</a:t>
                      </a:r>
                      <a:endParaRPr lang="en-US" dirty="0"/>
                    </a:p>
                  </a:txBody>
                  <a:tcPr/>
                </a:tc>
                <a:tc>
                  <a:txBody>
                    <a:bodyPr/>
                    <a:lstStyle/>
                    <a:p>
                      <a:pPr algn="ctr"/>
                      <a:r>
                        <a:rPr lang="en-US" dirty="0" smtClean="0"/>
                        <a:t>1.91</a:t>
                      </a:r>
                      <a:endParaRPr lang="en-US" dirty="0"/>
                    </a:p>
                  </a:txBody>
                  <a:tcPr/>
                </a:tc>
                <a:tc>
                  <a:txBody>
                    <a:bodyPr/>
                    <a:lstStyle/>
                    <a:p>
                      <a:pPr algn="ctr"/>
                      <a:r>
                        <a:rPr lang="en-US" dirty="0" smtClean="0"/>
                        <a:t>2.06</a:t>
                      </a:r>
                      <a:endParaRPr lang="en-US" dirty="0"/>
                    </a:p>
                  </a:txBody>
                  <a:tcPr/>
                </a:tc>
                <a:tc>
                  <a:txBody>
                    <a:bodyPr/>
                    <a:lstStyle/>
                    <a:p>
                      <a:pPr algn="ctr"/>
                      <a:r>
                        <a:rPr lang="en-US" dirty="0" smtClean="0"/>
                        <a:t>2.23</a:t>
                      </a:r>
                      <a:endParaRPr lang="en-US" dirty="0"/>
                    </a:p>
                  </a:txBody>
                  <a:tcPr/>
                </a:tc>
                <a:tc>
                  <a:txBody>
                    <a:bodyPr/>
                    <a:lstStyle/>
                    <a:p>
                      <a:pPr algn="ctr"/>
                      <a:r>
                        <a:rPr lang="en-US" dirty="0" smtClean="0"/>
                        <a:t>2.41</a:t>
                      </a:r>
                      <a:endParaRPr lang="en-US" dirty="0"/>
                    </a:p>
                  </a:txBody>
                  <a:tcPr/>
                </a:tc>
              </a:tr>
              <a:tr h="465742">
                <a:tc>
                  <a:txBody>
                    <a:bodyPr/>
                    <a:lstStyle/>
                    <a:p>
                      <a:r>
                        <a:rPr lang="en-US" sz="1400" dirty="0" smtClean="0"/>
                        <a:t>10 YR NOTE</a:t>
                      </a:r>
                      <a:endParaRPr lang="en-US" sz="1400" dirty="0"/>
                    </a:p>
                  </a:txBody>
                  <a:tcPr/>
                </a:tc>
                <a:tc>
                  <a:txBody>
                    <a:bodyPr/>
                    <a:lstStyle/>
                    <a:p>
                      <a:r>
                        <a:rPr lang="en-US" dirty="0" smtClean="0">
                          <a:solidFill>
                            <a:srgbClr val="FF0000"/>
                          </a:solidFill>
                        </a:rPr>
                        <a:t>2.45</a:t>
                      </a:r>
                      <a:endParaRPr lang="en-US" dirty="0">
                        <a:solidFill>
                          <a:srgbClr val="FF0000"/>
                        </a:solidFill>
                      </a:endParaRPr>
                    </a:p>
                  </a:txBody>
                  <a:tcPr/>
                </a:tc>
                <a:tc>
                  <a:txBody>
                    <a:bodyPr/>
                    <a:lstStyle/>
                    <a:p>
                      <a:pPr algn="ctr"/>
                      <a:r>
                        <a:rPr lang="en-US" dirty="0" smtClean="0">
                          <a:solidFill>
                            <a:srgbClr val="FF0000"/>
                          </a:solidFill>
                        </a:rPr>
                        <a:t>2.39</a:t>
                      </a:r>
                      <a:endParaRPr lang="en-US" dirty="0">
                        <a:solidFill>
                          <a:srgbClr val="FF0000"/>
                        </a:solidFill>
                      </a:endParaRPr>
                    </a:p>
                  </a:txBody>
                  <a:tcPr/>
                </a:tc>
                <a:tc>
                  <a:txBody>
                    <a:bodyPr/>
                    <a:lstStyle/>
                    <a:p>
                      <a:pPr algn="ctr"/>
                      <a:r>
                        <a:rPr lang="en-US" dirty="0" smtClean="0">
                          <a:solidFill>
                            <a:srgbClr val="FF0000"/>
                          </a:solidFill>
                        </a:rPr>
                        <a:t>2.30</a:t>
                      </a:r>
                      <a:endParaRPr lang="en-US" dirty="0">
                        <a:solidFill>
                          <a:srgbClr val="FF0000"/>
                        </a:solidFill>
                      </a:endParaRPr>
                    </a:p>
                  </a:txBody>
                  <a:tcPr/>
                </a:tc>
                <a:tc>
                  <a:txBody>
                    <a:bodyPr/>
                    <a:lstStyle/>
                    <a:p>
                      <a:pPr algn="ctr"/>
                      <a:r>
                        <a:rPr lang="en-US" dirty="0" smtClean="0"/>
                        <a:t>2.33</a:t>
                      </a:r>
                      <a:endParaRPr lang="en-US" dirty="0"/>
                    </a:p>
                  </a:txBody>
                  <a:tcPr/>
                </a:tc>
                <a:tc>
                  <a:txBody>
                    <a:bodyPr/>
                    <a:lstStyle/>
                    <a:p>
                      <a:pPr algn="ctr"/>
                      <a:r>
                        <a:rPr lang="en-US" dirty="0" smtClean="0"/>
                        <a:t>2.42</a:t>
                      </a:r>
                      <a:endParaRPr lang="en-US" dirty="0"/>
                    </a:p>
                  </a:txBody>
                  <a:tcPr/>
                </a:tc>
                <a:tc>
                  <a:txBody>
                    <a:bodyPr/>
                    <a:lstStyle/>
                    <a:p>
                      <a:pPr algn="ctr"/>
                      <a:r>
                        <a:rPr lang="en-US" dirty="0" smtClean="0"/>
                        <a:t>2.51</a:t>
                      </a:r>
                      <a:endParaRPr lang="en-US" dirty="0"/>
                    </a:p>
                  </a:txBody>
                  <a:tcPr/>
                </a:tc>
                <a:tc>
                  <a:txBody>
                    <a:bodyPr/>
                    <a:lstStyle/>
                    <a:p>
                      <a:pPr algn="ctr"/>
                      <a:r>
                        <a:rPr lang="en-US" dirty="0" smtClean="0"/>
                        <a:t>2.61</a:t>
                      </a:r>
                      <a:endParaRPr lang="en-US" dirty="0"/>
                    </a:p>
                  </a:txBody>
                  <a:tcPr/>
                </a:tc>
                <a:tc>
                  <a:txBody>
                    <a:bodyPr/>
                    <a:lstStyle/>
                    <a:p>
                      <a:pPr algn="ctr"/>
                      <a:r>
                        <a:rPr lang="en-US" dirty="0" smtClean="0"/>
                        <a:t>2.74</a:t>
                      </a:r>
                      <a:endParaRPr lang="en-US" dirty="0"/>
                    </a:p>
                  </a:txBody>
                  <a:tcPr/>
                </a:tc>
                <a:tc>
                  <a:txBody>
                    <a:bodyPr/>
                    <a:lstStyle/>
                    <a:p>
                      <a:pPr algn="ctr"/>
                      <a:r>
                        <a:rPr lang="en-US" dirty="0" smtClean="0"/>
                        <a:t>2.90</a:t>
                      </a:r>
                      <a:endParaRPr lang="en-US" dirty="0"/>
                    </a:p>
                  </a:txBody>
                  <a:tcPr/>
                </a:tc>
                <a:tc>
                  <a:txBody>
                    <a:bodyPr/>
                    <a:lstStyle/>
                    <a:p>
                      <a:pPr algn="ctr"/>
                      <a:r>
                        <a:rPr lang="en-US" dirty="0" smtClean="0"/>
                        <a:t>3.05</a:t>
                      </a:r>
                      <a:endParaRPr lang="en-US" dirty="0"/>
                    </a:p>
                  </a:txBody>
                  <a:tcPr/>
                </a:tc>
              </a:tr>
            </a:tbl>
          </a:graphicData>
        </a:graphic>
      </p:graphicFrame>
      <p:sp>
        <p:nvSpPr>
          <p:cNvPr id="5" name="TextBox 4"/>
          <p:cNvSpPr txBox="1"/>
          <p:nvPr/>
        </p:nvSpPr>
        <p:spPr>
          <a:xfrm>
            <a:off x="419100" y="6223000"/>
            <a:ext cx="2654300" cy="369332"/>
          </a:xfrm>
          <a:prstGeom prst="rect">
            <a:avLst/>
          </a:prstGeom>
          <a:noFill/>
        </p:spPr>
        <p:txBody>
          <a:bodyPr wrap="square" rtlCol="0">
            <a:spAutoFit/>
          </a:bodyPr>
          <a:lstStyle/>
          <a:p>
            <a:r>
              <a:rPr lang="en-US" b="1" dirty="0" smtClean="0">
                <a:solidFill>
                  <a:schemeClr val="bg1"/>
                </a:solidFill>
              </a:rPr>
              <a:t>Source :  Bloomberg</a:t>
            </a:r>
            <a:endParaRPr lang="en-US" b="1" dirty="0">
              <a:solidFill>
                <a:schemeClr val="bg1"/>
              </a:solidFill>
            </a:endParaRPr>
          </a:p>
        </p:txBody>
      </p:sp>
    </p:spTree>
    <p:extLst>
      <p:ext uri="{BB962C8B-B14F-4D97-AF65-F5344CB8AC3E}">
        <p14:creationId xmlns:p14="http://schemas.microsoft.com/office/powerpoint/2010/main" val="3781201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3338" y="247445"/>
            <a:ext cx="8964561" cy="698091"/>
          </a:xfrm>
        </p:spPr>
        <p:txBody>
          <a:bodyPr/>
          <a:lstStyle/>
          <a:p>
            <a:r>
              <a:rPr lang="en-US" dirty="0" smtClean="0"/>
              <a:t>European Unemployment</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53511"/>
            <a:ext cx="11785600" cy="5159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85136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European </a:t>
            </a:r>
            <a:r>
              <a:rPr lang="en-US" dirty="0" smtClean="0"/>
              <a:t>Unemployment (Under 25)</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1245186"/>
            <a:ext cx="11849100" cy="5333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60657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138361"/>
          </a:xfrm>
        </p:spPr>
        <p:txBody>
          <a:bodyPr/>
          <a:lstStyle/>
          <a:p>
            <a:r>
              <a:rPr lang="en-US" dirty="0" smtClean="0"/>
              <a:t>National Economy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2741" y="116295"/>
            <a:ext cx="1321659" cy="605943"/>
          </a:xfrm>
          <a:prstGeom prst="rect">
            <a:avLst/>
          </a:prstGeom>
        </p:spPr>
      </p:pic>
    </p:spTree>
    <p:extLst>
      <p:ext uri="{BB962C8B-B14F-4D97-AF65-F5344CB8AC3E}">
        <p14:creationId xmlns:p14="http://schemas.microsoft.com/office/powerpoint/2010/main" val="620162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8478" y="412745"/>
            <a:ext cx="8278223" cy="659274"/>
          </a:xfrm>
        </p:spPr>
        <p:txBody>
          <a:bodyPr>
            <a:normAutofit fontScale="90000"/>
          </a:bodyPr>
          <a:lstStyle/>
          <a:p>
            <a:r>
              <a:rPr lang="en-US" dirty="0" smtClean="0"/>
              <a:t>Assumptions</a:t>
            </a:r>
            <a:endParaRPr lang="en-US" dirty="0"/>
          </a:p>
        </p:txBody>
      </p:sp>
      <p:sp>
        <p:nvSpPr>
          <p:cNvPr id="3" name="TextBox 2"/>
          <p:cNvSpPr txBox="1"/>
          <p:nvPr/>
        </p:nvSpPr>
        <p:spPr>
          <a:xfrm>
            <a:off x="1561514" y="1617785"/>
            <a:ext cx="9031458" cy="4708981"/>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Short Term Interest Rate - </a:t>
            </a:r>
            <a:r>
              <a:rPr lang="en-US" sz="2000" dirty="0" smtClean="0"/>
              <a:t>are driven by the FOMC (Federal Open Market Committee)</a:t>
            </a:r>
          </a:p>
          <a:p>
            <a:pPr marL="742950" lvl="1" indent="-285750">
              <a:buFont typeface="Courier New" panose="02070309020205020404" pitchFamily="49" charset="0"/>
              <a:buChar char="o"/>
            </a:pPr>
            <a:r>
              <a:rPr lang="en-US" sz="2000" dirty="0" smtClean="0"/>
              <a:t>Dual Mandate to maintain a balance between Employment and Inflation</a:t>
            </a:r>
          </a:p>
          <a:p>
            <a:pPr marL="742950" lvl="1" indent="-285750">
              <a:buFont typeface="Courier New" panose="02070309020205020404" pitchFamily="49" charset="0"/>
              <a:buChar char="o"/>
            </a:pPr>
            <a:r>
              <a:rPr lang="en-US" sz="2000" dirty="0" smtClean="0"/>
              <a:t>If Unemployment is high they want to be “accommodative/ “EASE” thru Monetary Policy</a:t>
            </a:r>
          </a:p>
          <a:p>
            <a:pPr marL="742950" lvl="1" indent="-285750">
              <a:buFont typeface="Courier New" panose="02070309020205020404" pitchFamily="49" charset="0"/>
              <a:buChar char="o"/>
            </a:pPr>
            <a:r>
              <a:rPr lang="en-US" sz="2000" dirty="0" smtClean="0"/>
              <a:t>If Inflation feared to be Rising above a 2% change Year over Year target, they want to be “less accommodative” / “TIGHTEN” thru Monetary Policy</a:t>
            </a:r>
          </a:p>
          <a:p>
            <a:pPr marL="742950" lvl="1" indent="-285750">
              <a:buFont typeface="Courier New" panose="02070309020205020404" pitchFamily="49" charset="0"/>
              <a:buChar char="o"/>
            </a:pPr>
            <a:endParaRPr lang="en-US" sz="2000" dirty="0" smtClean="0"/>
          </a:p>
          <a:p>
            <a:pPr marL="742950" lvl="1" indent="-285750">
              <a:buFont typeface="Courier New" panose="02070309020205020404" pitchFamily="49" charset="0"/>
              <a:buChar char="o"/>
            </a:pPr>
            <a:endParaRPr lang="en-US" sz="2000" dirty="0" smtClean="0"/>
          </a:p>
          <a:p>
            <a:pPr lvl="1"/>
            <a:endParaRPr lang="en-US" sz="2000" dirty="0" smtClean="0"/>
          </a:p>
          <a:p>
            <a:pPr marL="285750" indent="-285750">
              <a:buFont typeface="Arial" panose="020B0604020202020204" pitchFamily="34" charset="0"/>
              <a:buChar char="•"/>
            </a:pPr>
            <a:r>
              <a:rPr lang="en-US" sz="2000" b="1" dirty="0" smtClean="0"/>
              <a:t>Long Term Interest Rates - </a:t>
            </a:r>
            <a:r>
              <a:rPr lang="en-US" sz="2000" dirty="0" smtClean="0"/>
              <a:t>are driven by “</a:t>
            </a:r>
            <a:r>
              <a:rPr lang="en-US" sz="2000" dirty="0"/>
              <a:t>L</a:t>
            </a:r>
            <a:r>
              <a:rPr lang="en-US" sz="2000" dirty="0" smtClean="0"/>
              <a:t>ong Term” investors worrying about Inflation</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Most Economic Indicators (Retail Sales, Housing Starts, etc.) are announced monthly</a:t>
            </a:r>
            <a:endParaRPr lang="en-US" sz="2000" dirty="0"/>
          </a:p>
        </p:txBody>
      </p:sp>
    </p:spTree>
    <p:extLst>
      <p:ext uri="{BB962C8B-B14F-4D97-AF65-F5344CB8AC3E}">
        <p14:creationId xmlns:p14="http://schemas.microsoft.com/office/powerpoint/2010/main" val="36875336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6808045" y="4805127"/>
            <a:ext cx="1691640" cy="33638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rgbClr val="132D66"/>
                </a:solidFill>
              </a:rPr>
              <a:t>5.30 in May 2015</a:t>
            </a:r>
            <a:endParaRPr lang="en-US" sz="1400" b="1" dirty="0">
              <a:solidFill>
                <a:srgbClr val="132D66"/>
              </a:solidFill>
            </a:endParaRPr>
          </a:p>
        </p:txBody>
      </p:sp>
      <p:sp>
        <p:nvSpPr>
          <p:cNvPr id="6" name="Title 1"/>
          <p:cNvSpPr txBox="1">
            <a:spLocks/>
          </p:cNvSpPr>
          <p:nvPr/>
        </p:nvSpPr>
        <p:spPr>
          <a:xfrm>
            <a:off x="1686561" y="185450"/>
            <a:ext cx="9019540" cy="537830"/>
          </a:xfrm>
          <a:prstGeom prst="rect">
            <a:avLst/>
          </a:prstGeom>
        </p:spPr>
        <p:txBody>
          <a:bodyPr>
            <a:normAutofit fontScale="90000" lnSpcReduction="20000"/>
          </a:bodyPr>
          <a:lstStyle>
            <a:lvl1pPr algn="ctr" defTabSz="914400" rtl="0" eaLnBrk="1" latinLnBrk="0" hangingPunct="1">
              <a:lnSpc>
                <a:spcPct val="90000"/>
              </a:lnSpc>
              <a:spcBef>
                <a:spcPct val="0"/>
              </a:spcBef>
              <a:buNone/>
              <a:defRPr sz="4400" b="0" kern="1200">
                <a:solidFill>
                  <a:schemeClr val="bg1"/>
                </a:solidFill>
                <a:latin typeface="+mj-lt"/>
                <a:ea typeface="+mj-ea"/>
                <a:cs typeface="+mj-cs"/>
              </a:defRPr>
            </a:lvl1pPr>
          </a:lstStyle>
          <a:p>
            <a:r>
              <a:rPr lang="en-US" dirty="0" smtClean="0"/>
              <a:t>FOMC Mandate</a:t>
            </a:r>
            <a:endParaRPr lang="en-US" dirty="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406" y="723280"/>
            <a:ext cx="8963546" cy="6134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9258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048" y="342900"/>
            <a:ext cx="8802952" cy="633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1068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2642" y="627966"/>
            <a:ext cx="8964561" cy="698091"/>
          </a:xfrm>
        </p:spPr>
        <p:txBody>
          <a:bodyPr>
            <a:normAutofit fontScale="90000"/>
          </a:bodyPr>
          <a:lstStyle/>
          <a:p>
            <a:r>
              <a:rPr lang="en-US" dirty="0"/>
              <a:t>Presenting to the CFO: Why Executive Presence Matters</a:t>
            </a:r>
            <a:br>
              <a:rPr lang="en-US" dirty="0"/>
            </a:br>
            <a:endParaRPr lang="en-US" dirty="0"/>
          </a:p>
        </p:txBody>
      </p:sp>
      <p:sp>
        <p:nvSpPr>
          <p:cNvPr id="3" name="Content Placeholder 2"/>
          <p:cNvSpPr>
            <a:spLocks noGrp="1"/>
          </p:cNvSpPr>
          <p:nvPr>
            <p:ph idx="1"/>
          </p:nvPr>
        </p:nvSpPr>
        <p:spPr>
          <a:xfrm>
            <a:off x="1127760" y="2484408"/>
            <a:ext cx="10515600" cy="4373592"/>
          </a:xfrm>
        </p:spPr>
        <p:txBody>
          <a:bodyPr>
            <a:noAutofit/>
          </a:bodyPr>
          <a:lstStyle/>
          <a:p>
            <a:pPr marL="0" indent="0">
              <a:buNone/>
            </a:pPr>
            <a:r>
              <a:rPr lang="en-US" sz="2400" dirty="0" smtClean="0"/>
              <a:t>9/13/2017 Renee </a:t>
            </a:r>
            <a:r>
              <a:rPr lang="en-US" sz="2400" dirty="0" err="1"/>
              <a:t>Garin</a:t>
            </a:r>
            <a:r>
              <a:rPr lang="en-US" sz="2400" dirty="0"/>
              <a:t>, CTP, </a:t>
            </a:r>
            <a:r>
              <a:rPr lang="en-US" sz="2400" dirty="0" smtClean="0"/>
              <a:t>FP&amp;A </a:t>
            </a:r>
            <a:r>
              <a:rPr lang="en-US" sz="2400" dirty="0"/>
              <a:t>sees FP&amp;A as senior leadership’s eyes into the business. It’s the function’s job then, to </a:t>
            </a:r>
            <a:r>
              <a:rPr lang="en-US" sz="2400" dirty="0">
                <a:solidFill>
                  <a:srgbClr val="FFFF00"/>
                </a:solidFill>
              </a:rPr>
              <a:t>gather</a:t>
            </a:r>
            <a:r>
              <a:rPr lang="en-US" sz="2400" dirty="0"/>
              <a:t> all the </a:t>
            </a:r>
            <a:r>
              <a:rPr lang="en-US" sz="2400" dirty="0">
                <a:solidFill>
                  <a:srgbClr val="FFFF00"/>
                </a:solidFill>
              </a:rPr>
              <a:t>information</a:t>
            </a:r>
            <a:r>
              <a:rPr lang="en-US" sz="2400" dirty="0"/>
              <a:t> it can from the individual business lines and summarize that at an executive level. “You need to bring that information up to the board and the senior leadership team in a way that is meaningful to them, </a:t>
            </a:r>
            <a:r>
              <a:rPr lang="en-US" sz="2400" dirty="0">
                <a:solidFill>
                  <a:srgbClr val="FFFF00"/>
                </a:solidFill>
              </a:rPr>
              <a:t>without bogging them down in all the details and whatnot</a:t>
            </a:r>
            <a:r>
              <a:rPr lang="en-US" sz="2400" dirty="0"/>
              <a:t>,” she said. “I think that the way you gain credibility with them—even though you’re not quite on their level—is by being prepared. Know your materials, and know the analysis that led to the results that you’re about to present to them, because they’re going to ask you questions. So be prepared </a:t>
            </a:r>
            <a:r>
              <a:rPr lang="en-US" sz="2400" dirty="0">
                <a:solidFill>
                  <a:srgbClr val="FFFF00"/>
                </a:solidFill>
              </a:rPr>
              <a:t>to give good answers</a:t>
            </a:r>
            <a:r>
              <a:rPr lang="en-US" sz="2400" dirty="0"/>
              <a:t>.”</a:t>
            </a:r>
          </a:p>
        </p:txBody>
      </p:sp>
    </p:spTree>
    <p:extLst>
      <p:ext uri="{BB962C8B-B14F-4D97-AF65-F5344CB8AC3E}">
        <p14:creationId xmlns:p14="http://schemas.microsoft.com/office/powerpoint/2010/main" val="11811650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Budget Deficit or Surplus as % of GDP</a:t>
            </a:r>
            <a:endParaRPr lang="en-US" sz="36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591" y="977900"/>
            <a:ext cx="9430709" cy="5686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42222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 DEBT HOLDERS</a:t>
            </a:r>
            <a:endParaRPr lang="en-US" dirty="0"/>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4796" y="1155700"/>
            <a:ext cx="9790876"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99055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100262"/>
          </a:xfrm>
        </p:spPr>
        <p:txBody>
          <a:bodyPr/>
          <a:lstStyle/>
          <a:p>
            <a:r>
              <a:rPr lang="en-US" dirty="0" smtClean="0"/>
              <a:t>FOMC Dot Plot</a:t>
            </a:r>
            <a:endParaRPr lang="en-US" dirty="0"/>
          </a:p>
        </p:txBody>
      </p:sp>
    </p:spTree>
    <p:extLst>
      <p:ext uri="{BB962C8B-B14F-4D97-AF65-F5344CB8AC3E}">
        <p14:creationId xmlns:p14="http://schemas.microsoft.com/office/powerpoint/2010/main" val="33705085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As of December 2015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9513"/>
            <a:ext cx="12001500"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25334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 y="995363"/>
            <a:ext cx="11645900" cy="4427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normAutofit fontScale="90000"/>
          </a:bodyPr>
          <a:lstStyle/>
          <a:p>
            <a:r>
              <a:rPr lang="en-US" dirty="0" smtClean="0"/>
              <a:t>As of September 20</a:t>
            </a:r>
            <a:r>
              <a:rPr lang="en-US" baseline="30000" dirty="0" smtClean="0"/>
              <a:t>th</a:t>
            </a:r>
            <a:r>
              <a:rPr lang="en-US" dirty="0" smtClean="0"/>
              <a:t> </a:t>
            </a:r>
            <a:endParaRPr lang="en-US" dirty="0"/>
          </a:p>
        </p:txBody>
      </p:sp>
    </p:spTree>
    <p:extLst>
      <p:ext uri="{BB962C8B-B14F-4D97-AF65-F5344CB8AC3E}">
        <p14:creationId xmlns:p14="http://schemas.microsoft.com/office/powerpoint/2010/main" val="16401557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1067" y="258788"/>
            <a:ext cx="8964561" cy="698091"/>
          </a:xfrm>
        </p:spPr>
        <p:txBody>
          <a:bodyPr>
            <a:normAutofit/>
          </a:bodyPr>
          <a:lstStyle/>
          <a:p>
            <a:r>
              <a:rPr lang="en-US" dirty="0" smtClean="0"/>
              <a:t>Economic Indicators	</a:t>
            </a:r>
            <a:endParaRPr lang="en-US" dirty="0"/>
          </a:p>
        </p:txBody>
      </p:sp>
      <p:sp>
        <p:nvSpPr>
          <p:cNvPr id="3" name="Content Placeholder 2"/>
          <p:cNvSpPr>
            <a:spLocks noGrp="1"/>
          </p:cNvSpPr>
          <p:nvPr>
            <p:ph idx="1"/>
          </p:nvPr>
        </p:nvSpPr>
        <p:spPr/>
        <p:txBody>
          <a:bodyPr>
            <a:normAutofit lnSpcReduction="10000"/>
          </a:bodyPr>
          <a:lstStyle/>
          <a:p>
            <a:r>
              <a:rPr lang="en-US" dirty="0" smtClean="0"/>
              <a:t>Come in different categories and can be looked at many different ways.</a:t>
            </a:r>
          </a:p>
          <a:p>
            <a:r>
              <a:rPr lang="en-US" dirty="0" smtClean="0"/>
              <a:t>One of the more popular is to consider the Federal Reserve’s twelve (12) different districts reports on various components of their local economies.</a:t>
            </a:r>
          </a:p>
          <a:p>
            <a:r>
              <a:rPr lang="en-US" dirty="0" smtClean="0"/>
              <a:t> Often they discuss:</a:t>
            </a:r>
          </a:p>
          <a:p>
            <a:pPr lvl="1"/>
            <a:endParaRPr lang="en-US" sz="900" dirty="0" smtClean="0"/>
          </a:p>
          <a:p>
            <a:pPr lvl="1"/>
            <a:r>
              <a:rPr lang="en-US" dirty="0" smtClean="0"/>
              <a:t>Real Estate &amp; Construction</a:t>
            </a:r>
          </a:p>
          <a:p>
            <a:pPr lvl="1"/>
            <a:r>
              <a:rPr lang="en-US" dirty="0" smtClean="0"/>
              <a:t>Manufacturing &amp; Trade Balance</a:t>
            </a:r>
          </a:p>
          <a:p>
            <a:pPr lvl="1"/>
            <a:r>
              <a:rPr lang="en-US" dirty="0" smtClean="0"/>
              <a:t>Banking &amp; Finance</a:t>
            </a:r>
          </a:p>
          <a:p>
            <a:pPr lvl="1"/>
            <a:r>
              <a:rPr lang="en-US" dirty="0" smtClean="0"/>
              <a:t>Retail &amp; Tourism</a:t>
            </a:r>
          </a:p>
          <a:p>
            <a:pPr lvl="1"/>
            <a:r>
              <a:rPr lang="en-US" dirty="0" smtClean="0"/>
              <a:t>Employment &amp; Wages</a:t>
            </a:r>
          </a:p>
          <a:p>
            <a:pPr lvl="1"/>
            <a:r>
              <a:rPr lang="en-US" dirty="0" smtClean="0"/>
              <a:t>Agriculture &amp; Natural Resources</a:t>
            </a:r>
            <a:endParaRPr lang="en-US" dirty="0"/>
          </a:p>
        </p:txBody>
      </p:sp>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874" y="2894120"/>
            <a:ext cx="5852037" cy="3582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9389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189162"/>
          </a:xfrm>
        </p:spPr>
        <p:txBody>
          <a:bodyPr/>
          <a:lstStyle/>
          <a:p>
            <a:r>
              <a:rPr lang="en-US" dirty="0"/>
              <a:t>Employment and Wages </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974063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Employment</a:t>
            </a:r>
            <a:endParaRPr lang="en-US" dirty="0"/>
          </a:p>
        </p:txBody>
      </p:sp>
      <p:sp>
        <p:nvSpPr>
          <p:cNvPr id="3" name="Content Placeholder 2"/>
          <p:cNvSpPr>
            <a:spLocks noGrp="1"/>
          </p:cNvSpPr>
          <p:nvPr>
            <p:ph idx="1"/>
          </p:nvPr>
        </p:nvSpPr>
        <p:spPr>
          <a:xfrm>
            <a:off x="838200" y="1511300"/>
            <a:ext cx="10515600" cy="4665663"/>
          </a:xfrm>
        </p:spPr>
        <p:txBody>
          <a:bodyPr>
            <a:normAutofit/>
          </a:bodyPr>
          <a:lstStyle/>
          <a:p>
            <a:r>
              <a:rPr lang="en-US" sz="2400" dirty="0" smtClean="0"/>
              <a:t>Labor </a:t>
            </a:r>
            <a:r>
              <a:rPr lang="en-US" sz="2400" dirty="0"/>
              <a:t>demand continued to outweigh supply in fields such as information technology, construction, and healthcare</a:t>
            </a:r>
            <a:r>
              <a:rPr lang="en-US" sz="2400" dirty="0" smtClean="0"/>
              <a:t>.</a:t>
            </a:r>
          </a:p>
          <a:p>
            <a:r>
              <a:rPr lang="en-US" sz="2400" dirty="0"/>
              <a:t>Some employers who rely on immigrant labor—either directly or indirectly—continued to express concerns that efforts to tighten immigration were having a tangible drag on the supply of labor</a:t>
            </a:r>
            <a:r>
              <a:rPr lang="en-US" sz="2400" dirty="0" smtClean="0"/>
              <a:t>.</a:t>
            </a:r>
          </a:p>
          <a:p>
            <a:r>
              <a:rPr lang="en-US" sz="2400" dirty="0"/>
              <a:t>Firms continued to implement various methods to attract and retain top talent, often in lieu of wage increases. Contacts shared that in addition to offering flexible work hours and locations, more vacation time, and training and education opportunities, they were increasingly focused on social responsibility initiatives and support systems to encourage work-life harmony.</a:t>
            </a:r>
          </a:p>
        </p:txBody>
      </p:sp>
    </p:spTree>
    <p:extLst>
      <p:ext uri="{BB962C8B-B14F-4D97-AF65-F5344CB8AC3E}">
        <p14:creationId xmlns:p14="http://schemas.microsoft.com/office/powerpoint/2010/main" val="407745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Wages</a:t>
            </a:r>
            <a:endParaRPr lang="en-US" dirty="0"/>
          </a:p>
        </p:txBody>
      </p:sp>
      <p:sp>
        <p:nvSpPr>
          <p:cNvPr id="3" name="Content Placeholder 2"/>
          <p:cNvSpPr>
            <a:spLocks noGrp="1"/>
          </p:cNvSpPr>
          <p:nvPr>
            <p:ph idx="1"/>
          </p:nvPr>
        </p:nvSpPr>
        <p:spPr>
          <a:xfrm>
            <a:off x="838200" y="1511300"/>
            <a:ext cx="10515600" cy="4665663"/>
          </a:xfrm>
        </p:spPr>
        <p:txBody>
          <a:bodyPr>
            <a:normAutofit/>
          </a:bodyPr>
          <a:lstStyle/>
          <a:p>
            <a:r>
              <a:rPr lang="en-US" sz="2400" dirty="0"/>
              <a:t>Businesses continued to report increases in starting wages to attract new hires for high-skill positions, but most contacts indicated that these increases remained in the two to three percent range. </a:t>
            </a:r>
            <a:endParaRPr lang="en-US" sz="2400" dirty="0" smtClean="0"/>
          </a:p>
          <a:p>
            <a:endParaRPr lang="en-US" sz="2400" dirty="0" smtClean="0"/>
          </a:p>
          <a:p>
            <a:r>
              <a:rPr lang="en-US" sz="2400" dirty="0"/>
              <a:t>Non-labor input costs were stable and businesses reported that pricing power remained constrained. </a:t>
            </a:r>
            <a:endParaRPr lang="en-US" sz="2400" dirty="0" smtClean="0"/>
          </a:p>
          <a:p>
            <a:endParaRPr lang="en-US" sz="2400" dirty="0"/>
          </a:p>
          <a:p>
            <a:r>
              <a:rPr lang="en-US" sz="2400" dirty="0" smtClean="0"/>
              <a:t>According </a:t>
            </a:r>
            <a:r>
              <a:rPr lang="en-US" sz="2400" dirty="0"/>
              <a:t>to the Atlanta Fed’s Business Inflation Expectations survey, respondents indicated that year-over-year unit costs were up 1.7 percent in August and they expect unit costs to rise 1.9 percent over the next twelve months.</a:t>
            </a:r>
          </a:p>
        </p:txBody>
      </p:sp>
    </p:spTree>
    <p:extLst>
      <p:ext uri="{BB962C8B-B14F-4D97-AF65-F5344CB8AC3E}">
        <p14:creationId xmlns:p14="http://schemas.microsoft.com/office/powerpoint/2010/main" val="2176754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 Average Hourly Earnings YoY %</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3699" y="823381"/>
            <a:ext cx="8842375" cy="5894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5697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3008" y="425012"/>
            <a:ext cx="8964561" cy="698091"/>
          </a:xfrm>
        </p:spPr>
        <p:txBody>
          <a:bodyPr>
            <a:noAutofit/>
          </a:bodyPr>
          <a:lstStyle/>
          <a:p>
            <a:r>
              <a:rPr lang="en-US" sz="4800" dirty="0" smtClean="0"/>
              <a:t>Agenda For Today</a:t>
            </a:r>
            <a:br>
              <a:rPr lang="en-US" sz="4800" dirty="0" smtClean="0"/>
            </a:br>
            <a:r>
              <a:rPr lang="en-US" sz="2800" dirty="0" smtClean="0">
                <a:solidFill>
                  <a:srgbClr val="FFFF00"/>
                </a:solidFill>
              </a:rPr>
              <a:t>Gather Information to Give Good Answers</a:t>
            </a:r>
            <a:endParaRPr lang="en-US" sz="4800" dirty="0">
              <a:solidFill>
                <a:srgbClr val="FFFF00"/>
              </a:solidFill>
            </a:endParaRPr>
          </a:p>
        </p:txBody>
      </p:sp>
      <p:sp>
        <p:nvSpPr>
          <p:cNvPr id="3" name="Content Placeholder 2"/>
          <p:cNvSpPr>
            <a:spLocks noGrp="1"/>
          </p:cNvSpPr>
          <p:nvPr>
            <p:ph idx="1"/>
          </p:nvPr>
        </p:nvSpPr>
        <p:spPr>
          <a:xfrm>
            <a:off x="2639682" y="1846053"/>
            <a:ext cx="8714117" cy="4330910"/>
          </a:xfrm>
        </p:spPr>
        <p:txBody>
          <a:bodyPr>
            <a:normAutofit/>
          </a:bodyPr>
          <a:lstStyle/>
          <a:p>
            <a:r>
              <a:rPr lang="en-US" sz="3600" dirty="0" smtClean="0"/>
              <a:t>World Economy</a:t>
            </a:r>
          </a:p>
          <a:p>
            <a:r>
              <a:rPr lang="en-US" sz="3600" dirty="0" smtClean="0"/>
              <a:t>National Economy</a:t>
            </a:r>
          </a:p>
          <a:p>
            <a:r>
              <a:rPr lang="en-US" sz="3600" dirty="0" smtClean="0"/>
              <a:t>Fed’s Outlook </a:t>
            </a:r>
          </a:p>
          <a:p>
            <a:r>
              <a:rPr lang="en-US" sz="3600" dirty="0" smtClean="0"/>
              <a:t>Market’s Outlook </a:t>
            </a:r>
          </a:p>
          <a:p>
            <a:r>
              <a:rPr lang="en-US" sz="3600" dirty="0"/>
              <a:t>Local Economy</a:t>
            </a:r>
          </a:p>
          <a:p>
            <a:r>
              <a:rPr lang="en-US" sz="3600" dirty="0" smtClean="0"/>
              <a:t>Throw </a:t>
            </a:r>
            <a:r>
              <a:rPr lang="en-US" sz="3600" dirty="0"/>
              <a:t>In Some Fun Factoids</a:t>
            </a:r>
          </a:p>
          <a:p>
            <a:r>
              <a:rPr lang="en-US" sz="3600" dirty="0" smtClean="0">
                <a:solidFill>
                  <a:srgbClr val="FFFF00"/>
                </a:solidFill>
              </a:rPr>
              <a:t>What Does </a:t>
            </a:r>
            <a:r>
              <a:rPr lang="en-US" sz="3600" dirty="0">
                <a:solidFill>
                  <a:srgbClr val="FFFF00"/>
                </a:solidFill>
              </a:rPr>
              <a:t>A</a:t>
            </a:r>
            <a:r>
              <a:rPr lang="en-US" sz="3600" dirty="0" smtClean="0">
                <a:solidFill>
                  <a:srgbClr val="FFFF00"/>
                </a:solidFill>
              </a:rPr>
              <a:t>ll </a:t>
            </a:r>
            <a:r>
              <a:rPr lang="en-US" sz="3600" dirty="0">
                <a:solidFill>
                  <a:srgbClr val="FFFF00"/>
                </a:solidFill>
              </a:rPr>
              <a:t>T</a:t>
            </a:r>
            <a:r>
              <a:rPr lang="en-US" sz="3600" dirty="0" smtClean="0">
                <a:solidFill>
                  <a:srgbClr val="FFFF00"/>
                </a:solidFill>
              </a:rPr>
              <a:t>his </a:t>
            </a:r>
            <a:r>
              <a:rPr lang="en-US" sz="3600" dirty="0">
                <a:solidFill>
                  <a:srgbClr val="FFFF00"/>
                </a:solidFill>
              </a:rPr>
              <a:t>M</a:t>
            </a:r>
            <a:r>
              <a:rPr lang="en-US" sz="3600" dirty="0" smtClean="0">
                <a:solidFill>
                  <a:srgbClr val="FFFF00"/>
                </a:solidFill>
              </a:rPr>
              <a:t>ean </a:t>
            </a:r>
            <a:r>
              <a:rPr lang="en-US" sz="3600" dirty="0">
                <a:solidFill>
                  <a:srgbClr val="FFFF00"/>
                </a:solidFill>
              </a:rPr>
              <a:t>T</a:t>
            </a:r>
            <a:r>
              <a:rPr lang="en-US" sz="3600" dirty="0" smtClean="0">
                <a:solidFill>
                  <a:srgbClr val="FFFF00"/>
                </a:solidFill>
              </a:rPr>
              <a:t>o Me?</a:t>
            </a:r>
          </a:p>
        </p:txBody>
      </p:sp>
    </p:spTree>
    <p:extLst>
      <p:ext uri="{BB962C8B-B14F-4D97-AF65-F5344CB8AC3E}">
        <p14:creationId xmlns:p14="http://schemas.microsoft.com/office/powerpoint/2010/main" val="16859332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189162"/>
          </a:xfrm>
        </p:spPr>
        <p:txBody>
          <a:bodyPr/>
          <a:lstStyle/>
          <a:p>
            <a:r>
              <a:rPr lang="en-US" dirty="0" smtClean="0"/>
              <a:t>Manufacturing &amp; Trade</a:t>
            </a:r>
            <a:endParaRPr lang="en-US" dirty="0"/>
          </a:p>
        </p:txBody>
      </p:sp>
    </p:spTree>
    <p:extLst>
      <p:ext uri="{BB962C8B-B14F-4D97-AF65-F5344CB8AC3E}">
        <p14:creationId xmlns:p14="http://schemas.microsoft.com/office/powerpoint/2010/main" val="11422624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Durable Goods </a:t>
            </a:r>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3022" y="800100"/>
            <a:ext cx="9020378" cy="5859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13386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Chicago Purchasing Managers Index</a:t>
            </a:r>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0" y="860847"/>
            <a:ext cx="8826500" cy="5630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12642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Banking &amp; Finance</a:t>
            </a:r>
            <a:endParaRPr lang="en-US" dirty="0"/>
          </a:p>
        </p:txBody>
      </p:sp>
    </p:spTree>
    <p:extLst>
      <p:ext uri="{BB962C8B-B14F-4D97-AF65-F5344CB8AC3E}">
        <p14:creationId xmlns:p14="http://schemas.microsoft.com/office/powerpoint/2010/main" val="2079170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Small to medium sized banks in the District reported that loan demand was steady overall but mixed by category—weaker demand for consumer loans and residential mortgages, no change in demand for commercial mortgages, and higher demand for C&amp;I loans. </a:t>
            </a:r>
            <a:endParaRPr lang="en-US" dirty="0" smtClean="0"/>
          </a:p>
          <a:p>
            <a:r>
              <a:rPr lang="en-US" dirty="0" smtClean="0"/>
              <a:t>Bankers </a:t>
            </a:r>
            <a:r>
              <a:rPr lang="en-US" dirty="0"/>
              <a:t>also noted a moderate decrease in refinancing activity. Some tightening in credit standards was reported for commercial mortgages, but no change was indicated for other loan categories. Contacts reported lower spreads of loan rates over cost of funds for residential mortgages and C&amp;I loans. Finally, banks reported steady delinquency rates across all loan categories.</a:t>
            </a:r>
          </a:p>
        </p:txBody>
      </p:sp>
    </p:spTree>
    <p:extLst>
      <p:ext uri="{BB962C8B-B14F-4D97-AF65-F5344CB8AC3E}">
        <p14:creationId xmlns:p14="http://schemas.microsoft.com/office/powerpoint/2010/main" val="38491786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09800" y="215797"/>
            <a:ext cx="8278223" cy="419203"/>
          </a:xfrm>
        </p:spPr>
        <p:txBody>
          <a:bodyPr>
            <a:normAutofit fontScale="90000"/>
          </a:bodyPr>
          <a:lstStyle/>
          <a:p>
            <a:r>
              <a:rPr lang="en-US" dirty="0" smtClean="0"/>
              <a:t>US Home Foreclosure Filings</a:t>
            </a:r>
            <a:endParaRPr lang="en-US" dirty="0"/>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499" y="740992"/>
            <a:ext cx="8423275" cy="5983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92649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30 YR FHLMC Commitment Rate</a:t>
            </a:r>
            <a:endParaRPr lang="en-US"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0" y="857084"/>
            <a:ext cx="8786813" cy="5815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94176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FLATTENING YIELD CURVE</a:t>
            </a: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108" y="901701"/>
            <a:ext cx="9165492"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1036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Real Estate &amp; Construction</a:t>
            </a:r>
            <a:endParaRPr lang="en-US" dirty="0"/>
          </a:p>
        </p:txBody>
      </p:sp>
    </p:spTree>
    <p:extLst>
      <p:ext uri="{BB962C8B-B14F-4D97-AF65-F5344CB8AC3E}">
        <p14:creationId xmlns:p14="http://schemas.microsoft.com/office/powerpoint/2010/main" val="8293989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Construction Spending</a:t>
            </a:r>
            <a:endParaRPr lang="en-US"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554" y="850901"/>
            <a:ext cx="8513846" cy="5843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5021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4300" indent="0"/>
            <a:r>
              <a:rPr lang="en-US" sz="3600" dirty="0" smtClean="0"/>
              <a:t>Global Economy</a:t>
            </a:r>
            <a:endParaRPr lang="en-US" sz="3600" dirty="0"/>
          </a:p>
        </p:txBody>
      </p:sp>
      <p:sp>
        <p:nvSpPr>
          <p:cNvPr id="5" name="Content Placeholder 4"/>
          <p:cNvSpPr>
            <a:spLocks noGrp="1"/>
          </p:cNvSpPr>
          <p:nvPr>
            <p:ph idx="1"/>
          </p:nvPr>
        </p:nvSpPr>
        <p:spPr/>
        <p:txBody>
          <a:bodyPr/>
          <a:lstStyle/>
          <a:p>
            <a:pPr marL="114300" indent="0">
              <a:buNone/>
            </a:pPr>
            <a:endParaRPr lang="en-US" sz="2400" dirty="0" smtClean="0"/>
          </a:p>
        </p:txBody>
      </p:sp>
      <p:sp>
        <p:nvSpPr>
          <p:cNvPr id="6" name="Slide Number Placeholder 3"/>
          <p:cNvSpPr>
            <a:spLocks noGrp="1"/>
          </p:cNvSpPr>
          <p:nvPr>
            <p:ph type="sldNum" sz="quarter" idx="4294967295"/>
          </p:nvPr>
        </p:nvSpPr>
        <p:spPr>
          <a:xfrm>
            <a:off x="11635232" y="6492876"/>
            <a:ext cx="556768" cy="365125"/>
          </a:xfrm>
          <a:prstGeom prst="rect">
            <a:avLst/>
          </a:prstGeom>
        </p:spPr>
        <p:txBody>
          <a:bodyPr/>
          <a:lstStyle/>
          <a:p>
            <a:fld id="{B288FC56-8092-4DCB-8B30-6917BA11C2A7}" type="slidenum">
              <a:rPr lang="en-US" sz="1200" smtClean="0">
                <a:solidFill>
                  <a:schemeClr val="bg1"/>
                </a:solidFill>
                <a:latin typeface="+mn-lt"/>
              </a:rPr>
              <a:pPr/>
              <a:t>4</a:t>
            </a:fld>
            <a:endParaRPr lang="en-US" sz="1200" dirty="0">
              <a:solidFill>
                <a:schemeClr val="bg1"/>
              </a:solidFill>
              <a:latin typeface="+mn-lt"/>
            </a:endParaRPr>
          </a:p>
        </p:txBody>
      </p:sp>
      <p:pic>
        <p:nvPicPr>
          <p:cNvPr id="37890" name="Picture 2" descr="C:\Users\john.cross\Pictures\ZTw1q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68" y="954969"/>
            <a:ext cx="11277600" cy="5618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6232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75000"/>
              </a:schemeClr>
            </a:gs>
            <a:gs pos="97000">
              <a:schemeClr val="accent1">
                <a:lumMod val="0"/>
              </a:schemeClr>
            </a:gs>
          </a:gsLst>
          <a:lin ang="13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56578" y="533996"/>
            <a:ext cx="8964561" cy="984085"/>
          </a:xfrm>
        </p:spPr>
        <p:txBody>
          <a:bodyPr>
            <a:normAutofit fontScale="90000"/>
          </a:bodyPr>
          <a:lstStyle/>
          <a:p>
            <a:r>
              <a:rPr lang="en-US" sz="4000" dirty="0" smtClean="0"/>
              <a:t>Real Estate &amp; Construction</a:t>
            </a:r>
            <a:r>
              <a:rPr lang="en-US" sz="3000" dirty="0" smtClean="0"/>
              <a:t/>
            </a:r>
            <a:br>
              <a:rPr lang="en-US" sz="3000" dirty="0" smtClean="0"/>
            </a:br>
            <a:endParaRPr lang="en-US" sz="3000" dirty="0"/>
          </a:p>
        </p:txBody>
      </p:sp>
      <p:sp>
        <p:nvSpPr>
          <p:cNvPr id="5" name="Content Placeholder 4"/>
          <p:cNvSpPr>
            <a:spLocks noGrp="1"/>
          </p:cNvSpPr>
          <p:nvPr>
            <p:ph idx="1"/>
          </p:nvPr>
        </p:nvSpPr>
        <p:spPr>
          <a:xfrm>
            <a:off x="838200" y="2514599"/>
            <a:ext cx="10515600" cy="3662363"/>
          </a:xfrm>
        </p:spPr>
        <p:txBody>
          <a:bodyPr>
            <a:normAutofit/>
          </a:bodyPr>
          <a:lstStyle/>
          <a:p>
            <a:pPr marL="0" indent="0">
              <a:buNone/>
            </a:pPr>
            <a:r>
              <a:rPr lang="en-US" dirty="0"/>
              <a:t>Low inventory prevails. On a year-over-year basis, all reporting areas experienced a sharp decrease in inventory for both single-family homes and condos. </a:t>
            </a:r>
            <a:endParaRPr lang="en-US" dirty="0" smtClean="0"/>
          </a:p>
          <a:p>
            <a:pPr marL="0" indent="0">
              <a:buNone/>
            </a:pPr>
            <a:endParaRPr lang="en-US" dirty="0"/>
          </a:p>
        </p:txBody>
      </p:sp>
    </p:spTree>
    <p:extLst>
      <p:ext uri="{BB962C8B-B14F-4D97-AF65-F5344CB8AC3E}">
        <p14:creationId xmlns:p14="http://schemas.microsoft.com/office/powerpoint/2010/main" val="7384566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138361"/>
          </a:xfrm>
        </p:spPr>
        <p:txBody>
          <a:bodyPr/>
          <a:lstStyle/>
          <a:p>
            <a:r>
              <a:rPr lang="en-US" dirty="0" smtClean="0"/>
              <a:t>Local Economy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2741" y="116295"/>
            <a:ext cx="1321659" cy="605943"/>
          </a:xfrm>
          <a:prstGeom prst="rect">
            <a:avLst/>
          </a:prstGeom>
        </p:spPr>
      </p:pic>
    </p:spTree>
    <p:extLst>
      <p:ext uri="{BB962C8B-B14F-4D97-AF65-F5344CB8AC3E}">
        <p14:creationId xmlns:p14="http://schemas.microsoft.com/office/powerpoint/2010/main" val="28428763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Williamson County </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878" y="838200"/>
            <a:ext cx="1947237" cy="580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403600" y="1477992"/>
            <a:ext cx="6096000" cy="4524315"/>
          </a:xfrm>
          <a:prstGeom prst="rect">
            <a:avLst/>
          </a:prstGeom>
        </p:spPr>
        <p:txBody>
          <a:bodyPr>
            <a:spAutoFit/>
          </a:bodyPr>
          <a:lstStyle/>
          <a:p>
            <a:r>
              <a:rPr lang="en-US" sz="2400" dirty="0"/>
              <a:t>The median home value in Williamson County is </a:t>
            </a:r>
            <a:r>
              <a:rPr lang="en-US" sz="2400" b="1" dirty="0">
                <a:solidFill>
                  <a:srgbClr val="FFFF00"/>
                </a:solidFill>
              </a:rPr>
              <a:t>$434,300</a:t>
            </a:r>
            <a:r>
              <a:rPr lang="en-US" sz="2400" dirty="0"/>
              <a:t>. Williamson County home values have gone up </a:t>
            </a:r>
            <a:r>
              <a:rPr lang="en-US" sz="2400" b="1" dirty="0">
                <a:solidFill>
                  <a:srgbClr val="FFFF00"/>
                </a:solidFill>
              </a:rPr>
              <a:t>7.4%</a:t>
            </a:r>
            <a:r>
              <a:rPr lang="en-US" sz="2400" dirty="0"/>
              <a:t> over the past year and Zillow predicts they will rise 2.6% within the next year. The median list price per square foot in Williamson County is </a:t>
            </a:r>
            <a:r>
              <a:rPr lang="en-US" sz="2400" b="1" dirty="0">
                <a:solidFill>
                  <a:srgbClr val="FFFF00"/>
                </a:solidFill>
              </a:rPr>
              <a:t>$178</a:t>
            </a:r>
            <a:r>
              <a:rPr lang="en-US" sz="2400" dirty="0"/>
              <a:t>, which is higher than the Nashville </a:t>
            </a:r>
            <a:r>
              <a:rPr lang="en-US" sz="2400" dirty="0" smtClean="0"/>
              <a:t>Metro average </a:t>
            </a:r>
            <a:r>
              <a:rPr lang="en-US" sz="2400" dirty="0"/>
              <a:t>of $150. The median price of homes currently listed in Williamson County is </a:t>
            </a:r>
            <a:r>
              <a:rPr lang="en-US" sz="2400" b="1" dirty="0">
                <a:solidFill>
                  <a:srgbClr val="FFFF00"/>
                </a:solidFill>
              </a:rPr>
              <a:t>$539,900</a:t>
            </a:r>
            <a:r>
              <a:rPr lang="en-US" sz="2400" dirty="0"/>
              <a:t>. The median rent price in Williamson County is $2,000, which is higher than the Nashville </a:t>
            </a:r>
            <a:r>
              <a:rPr lang="en-US" sz="2400" dirty="0" smtClean="0"/>
              <a:t>Metro median </a:t>
            </a:r>
            <a:r>
              <a:rPr lang="en-US" sz="2400" dirty="0"/>
              <a:t>of $1,600.</a:t>
            </a:r>
          </a:p>
        </p:txBody>
      </p:sp>
    </p:spTree>
    <p:extLst>
      <p:ext uri="{BB962C8B-B14F-4D97-AF65-F5344CB8AC3E}">
        <p14:creationId xmlns:p14="http://schemas.microsoft.com/office/powerpoint/2010/main" val="23150659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 y="858084"/>
            <a:ext cx="10787911" cy="5707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40355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00" y="893680"/>
            <a:ext cx="10456182" cy="5837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09899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600" y="1033604"/>
            <a:ext cx="10587009" cy="5570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34234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01" y="1079501"/>
            <a:ext cx="11256164" cy="517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95494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600" y="974940"/>
            <a:ext cx="10414000" cy="5651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42347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Rutherford County </a:t>
            </a:r>
            <a:endParaRPr lang="en-US" dirty="0"/>
          </a:p>
        </p:txBody>
      </p:sp>
      <p:sp>
        <p:nvSpPr>
          <p:cNvPr id="4" name="Rectangle 3"/>
          <p:cNvSpPr/>
          <p:nvPr/>
        </p:nvSpPr>
        <p:spPr>
          <a:xfrm>
            <a:off x="2908300" y="1536701"/>
            <a:ext cx="6604000" cy="4154984"/>
          </a:xfrm>
          <a:prstGeom prst="rect">
            <a:avLst/>
          </a:prstGeom>
        </p:spPr>
        <p:txBody>
          <a:bodyPr wrap="square">
            <a:spAutoFit/>
          </a:bodyPr>
          <a:lstStyle/>
          <a:p>
            <a:r>
              <a:rPr lang="en-US" sz="2400" dirty="0"/>
              <a:t>The median home value in Rutherford County is </a:t>
            </a:r>
            <a:r>
              <a:rPr lang="en-US" sz="2400" b="1" dirty="0">
                <a:solidFill>
                  <a:srgbClr val="FFFF00"/>
                </a:solidFill>
              </a:rPr>
              <a:t>$200,900</a:t>
            </a:r>
            <a:r>
              <a:rPr lang="en-US" sz="2400" dirty="0"/>
              <a:t>. Rutherford County home values have gone up </a:t>
            </a:r>
            <a:r>
              <a:rPr lang="en-US" sz="2400" b="1" dirty="0">
                <a:solidFill>
                  <a:srgbClr val="FFFF00"/>
                </a:solidFill>
              </a:rPr>
              <a:t>12.7%</a:t>
            </a:r>
            <a:r>
              <a:rPr lang="en-US" sz="2400" dirty="0"/>
              <a:t> over the past year and Zillow predicts they will rise 4.3% within the next year. The median list price per square foot in Rutherford County is </a:t>
            </a:r>
            <a:r>
              <a:rPr lang="en-US" sz="2400" dirty="0">
                <a:solidFill>
                  <a:srgbClr val="FFFF00"/>
                </a:solidFill>
              </a:rPr>
              <a:t>$129</a:t>
            </a:r>
            <a:r>
              <a:rPr lang="en-US" sz="2400" dirty="0"/>
              <a:t>, which is </a:t>
            </a:r>
            <a:r>
              <a:rPr lang="en-US" sz="2400" dirty="0" smtClean="0"/>
              <a:t>lower  </a:t>
            </a:r>
            <a:r>
              <a:rPr lang="en-US" sz="2400" dirty="0"/>
              <a:t>than the Nashville </a:t>
            </a:r>
            <a:r>
              <a:rPr lang="en-US" sz="2400" dirty="0" smtClean="0"/>
              <a:t>Metro average </a:t>
            </a:r>
            <a:r>
              <a:rPr lang="en-US" sz="2400" dirty="0"/>
              <a:t>of $150. The median price of homes currently listed in Rutherford County is </a:t>
            </a:r>
            <a:r>
              <a:rPr lang="en-US" sz="2400" b="1" dirty="0">
                <a:solidFill>
                  <a:srgbClr val="FFFF00"/>
                </a:solidFill>
              </a:rPr>
              <a:t>$260,900</a:t>
            </a:r>
            <a:r>
              <a:rPr lang="en-US" sz="2400" dirty="0"/>
              <a:t>. The median rent price in Rutherford County is </a:t>
            </a:r>
            <a:r>
              <a:rPr lang="en-US" sz="2400" b="1" dirty="0">
                <a:solidFill>
                  <a:srgbClr val="FFFF00"/>
                </a:solidFill>
              </a:rPr>
              <a:t>$1,430</a:t>
            </a:r>
            <a:r>
              <a:rPr lang="en-US" sz="2400" dirty="0"/>
              <a:t>, which is lower than the Nashville </a:t>
            </a:r>
            <a:r>
              <a:rPr lang="en-US" sz="2400" dirty="0" smtClean="0"/>
              <a:t>Metro median </a:t>
            </a:r>
            <a:r>
              <a:rPr lang="en-US" sz="2400" dirty="0"/>
              <a:t>of $1,600.</a:t>
            </a:r>
          </a:p>
        </p:txBody>
      </p:sp>
    </p:spTree>
    <p:extLst>
      <p:ext uri="{BB962C8B-B14F-4D97-AF65-F5344CB8AC3E}">
        <p14:creationId xmlns:p14="http://schemas.microsoft.com/office/powerpoint/2010/main" val="12157959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Davidson County  </a:t>
            </a:r>
            <a:endParaRPr lang="en-US" dirty="0"/>
          </a:p>
        </p:txBody>
      </p:sp>
      <p:sp>
        <p:nvSpPr>
          <p:cNvPr id="4" name="Rectangle 3"/>
          <p:cNvSpPr/>
          <p:nvPr/>
        </p:nvSpPr>
        <p:spPr>
          <a:xfrm>
            <a:off x="2628900" y="1501338"/>
            <a:ext cx="7480300" cy="3847207"/>
          </a:xfrm>
          <a:prstGeom prst="rect">
            <a:avLst/>
          </a:prstGeom>
        </p:spPr>
        <p:txBody>
          <a:bodyPr wrap="square">
            <a:spAutoFit/>
          </a:bodyPr>
          <a:lstStyle/>
          <a:p>
            <a:r>
              <a:rPr lang="en-US" sz="2400" dirty="0"/>
              <a:t>The median home value in Davidson County is </a:t>
            </a:r>
            <a:r>
              <a:rPr lang="en-US" sz="2400" b="1" dirty="0">
                <a:solidFill>
                  <a:srgbClr val="FFFF00"/>
                </a:solidFill>
              </a:rPr>
              <a:t>$236,500</a:t>
            </a:r>
            <a:r>
              <a:rPr lang="en-US" sz="2400" dirty="0"/>
              <a:t>. Davidson County home values have gone up </a:t>
            </a:r>
            <a:r>
              <a:rPr lang="en-US" sz="2400" b="1" dirty="0">
                <a:solidFill>
                  <a:srgbClr val="FFFF00"/>
                </a:solidFill>
              </a:rPr>
              <a:t>12.7</a:t>
            </a:r>
            <a:r>
              <a:rPr lang="en-US" sz="2000" dirty="0">
                <a:solidFill>
                  <a:srgbClr val="FFFF00"/>
                </a:solidFill>
              </a:rPr>
              <a:t>% </a:t>
            </a:r>
            <a:r>
              <a:rPr lang="en-US" sz="2400" dirty="0"/>
              <a:t>over the past year and Zillow predicts they will rise 4.2% within the next year. The median list price per square foot in Davidson County is </a:t>
            </a:r>
            <a:r>
              <a:rPr lang="en-US" sz="2400" b="1" dirty="0">
                <a:solidFill>
                  <a:srgbClr val="FFFF00"/>
                </a:solidFill>
              </a:rPr>
              <a:t>$192</a:t>
            </a:r>
            <a:r>
              <a:rPr lang="en-US" sz="2400" dirty="0"/>
              <a:t>, which is higher than the Nashville Metro average of $150. The median price of homes currently listed in Davidson County is </a:t>
            </a:r>
            <a:r>
              <a:rPr lang="en-US" sz="2400" b="1" dirty="0">
                <a:solidFill>
                  <a:srgbClr val="FFFF00"/>
                </a:solidFill>
              </a:rPr>
              <a:t>$339,900</a:t>
            </a:r>
            <a:r>
              <a:rPr lang="en-US" sz="2400" dirty="0"/>
              <a:t>. The median rent price in Davidson County is </a:t>
            </a:r>
            <a:r>
              <a:rPr lang="en-US" sz="2400" b="1" dirty="0">
                <a:solidFill>
                  <a:srgbClr val="FFFF00"/>
                </a:solidFill>
              </a:rPr>
              <a:t>$1,650</a:t>
            </a:r>
            <a:r>
              <a:rPr lang="en-US" sz="2400" dirty="0"/>
              <a:t>, which is higher than the Nashville Metro median of $1,600.</a:t>
            </a:r>
          </a:p>
        </p:txBody>
      </p:sp>
    </p:spTree>
    <p:extLst>
      <p:ext uri="{BB962C8B-B14F-4D97-AF65-F5344CB8AC3E}">
        <p14:creationId xmlns:p14="http://schemas.microsoft.com/office/powerpoint/2010/main" val="954345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Gross Domestic Product</a:t>
            </a:r>
            <a:endParaRPr lang="en-US" dirty="0"/>
          </a:p>
        </p:txBody>
      </p:sp>
      <p:pic>
        <p:nvPicPr>
          <p:cNvPr id="35842" name="Picture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155789" y="1219200"/>
            <a:ext cx="11817675" cy="5405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10172700" y="1498600"/>
            <a:ext cx="2019300" cy="33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435600" y="1524000"/>
            <a:ext cx="1143000" cy="33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2741" y="116295"/>
            <a:ext cx="1321659" cy="605943"/>
          </a:xfrm>
          <a:prstGeom prst="rect">
            <a:avLst/>
          </a:prstGeom>
        </p:spPr>
      </p:pic>
    </p:spTree>
    <p:extLst>
      <p:ext uri="{BB962C8B-B14F-4D97-AF65-F5344CB8AC3E}">
        <p14:creationId xmlns:p14="http://schemas.microsoft.com/office/powerpoint/2010/main" val="3010691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050" y="1236663"/>
            <a:ext cx="9867900" cy="517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47909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237" y="960438"/>
            <a:ext cx="9915525" cy="564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19727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850" y="842963"/>
            <a:ext cx="10020300" cy="585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57732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08000" y="2514601"/>
            <a:ext cx="10058400" cy="765175"/>
          </a:xfrm>
        </p:spPr>
        <p:txBody>
          <a:bodyPr/>
          <a:lstStyle/>
          <a:p>
            <a:r>
              <a:rPr lang="en-US" sz="4400" dirty="0" smtClean="0"/>
              <a:t>Why is Nashville The “IT” City?</a:t>
            </a:r>
            <a:endParaRPr lang="en-US" sz="4400" dirty="0"/>
          </a:p>
        </p:txBody>
      </p:sp>
    </p:spTree>
    <p:extLst>
      <p:ext uri="{BB962C8B-B14F-4D97-AF65-F5344CB8AC3E}">
        <p14:creationId xmlns:p14="http://schemas.microsoft.com/office/powerpoint/2010/main" val="16384997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S’s</a:t>
            </a:r>
            <a:endParaRPr lang="en-US" dirty="0"/>
          </a:p>
        </p:txBody>
      </p:sp>
      <p:sp>
        <p:nvSpPr>
          <p:cNvPr id="3" name="Content Placeholder 2"/>
          <p:cNvSpPr>
            <a:spLocks noGrp="1"/>
          </p:cNvSpPr>
          <p:nvPr>
            <p:ph idx="1"/>
          </p:nvPr>
        </p:nvSpPr>
        <p:spPr>
          <a:xfrm>
            <a:off x="838200" y="1422400"/>
            <a:ext cx="10515600" cy="4991100"/>
          </a:xfrm>
        </p:spPr>
        <p:txBody>
          <a:bodyPr>
            <a:normAutofit lnSpcReduction="10000"/>
          </a:bodyPr>
          <a:lstStyle/>
          <a:p>
            <a:r>
              <a:rPr lang="en-US" sz="4000" b="1" dirty="0" smtClean="0"/>
              <a:t>S</a:t>
            </a:r>
            <a:r>
              <a:rPr lang="en-US" dirty="0" smtClean="0"/>
              <a:t>cenery- Lush Green Open Spaces</a:t>
            </a:r>
          </a:p>
          <a:p>
            <a:endParaRPr lang="en-US" dirty="0" smtClean="0"/>
          </a:p>
          <a:p>
            <a:r>
              <a:rPr lang="en-US" sz="4000" b="1" dirty="0" smtClean="0"/>
              <a:t>S</a:t>
            </a:r>
            <a:r>
              <a:rPr lang="en-US" dirty="0" smtClean="0"/>
              <a:t>outhern Charm- 	</a:t>
            </a:r>
          </a:p>
          <a:p>
            <a:pPr lvl="1"/>
            <a:r>
              <a:rPr lang="en-US" dirty="0" smtClean="0"/>
              <a:t>You leave feeling good</a:t>
            </a:r>
          </a:p>
          <a:p>
            <a:pPr lvl="1"/>
            <a:r>
              <a:rPr lang="en-US" dirty="0" smtClean="0"/>
              <a:t>If  you accidently cut someone off changing lanes, they smile and wave rather than leaning on their horn and gesturing.</a:t>
            </a:r>
          </a:p>
          <a:p>
            <a:pPr lvl="1"/>
            <a:endParaRPr lang="en-US" dirty="0" smtClean="0"/>
          </a:p>
          <a:p>
            <a:r>
              <a:rPr lang="en-US" sz="4000" b="1" dirty="0"/>
              <a:t>S</a:t>
            </a:r>
            <a:r>
              <a:rPr lang="en-US" dirty="0"/>
              <a:t>erious About </a:t>
            </a:r>
            <a:r>
              <a:rPr lang="en-US" dirty="0" smtClean="0"/>
              <a:t>Education</a:t>
            </a:r>
          </a:p>
          <a:p>
            <a:endParaRPr lang="en-US" dirty="0"/>
          </a:p>
          <a:p>
            <a:r>
              <a:rPr lang="en-US" sz="4000" b="1" dirty="0" smtClean="0"/>
              <a:t>S</a:t>
            </a:r>
            <a:r>
              <a:rPr lang="en-US" dirty="0" smtClean="0"/>
              <a:t>erious About Worship</a:t>
            </a:r>
          </a:p>
        </p:txBody>
      </p:sp>
    </p:spTree>
    <p:extLst>
      <p:ext uri="{BB962C8B-B14F-4D97-AF65-F5344CB8AC3E}">
        <p14:creationId xmlns:p14="http://schemas.microsoft.com/office/powerpoint/2010/main" val="41773515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346200"/>
            <a:ext cx="9829800" cy="4893647"/>
          </a:xfrm>
          <a:prstGeom prst="rect">
            <a:avLst/>
          </a:prstGeom>
        </p:spPr>
        <p:txBody>
          <a:bodyPr wrap="square">
            <a:spAutoFit/>
          </a:bodyPr>
          <a:lstStyle/>
          <a:p>
            <a:pPr marL="285750" indent="-285750">
              <a:buFont typeface="Arial" panose="020B0604020202020204" pitchFamily="34" charset="0"/>
              <a:buChar char="•"/>
            </a:pPr>
            <a:r>
              <a:rPr lang="en-US" sz="2400" b="1" i="1" dirty="0">
                <a:solidFill>
                  <a:schemeClr val="bg1"/>
                </a:solidFill>
              </a:rPr>
              <a:t>Locating in Williamson County means you have direct access many opportunities for higher education and an extremely well educated workforce</a:t>
            </a:r>
            <a:r>
              <a:rPr lang="en-US" sz="2400" b="1" i="1" dirty="0" smtClean="0">
                <a:solidFill>
                  <a:schemeClr val="bg1"/>
                </a:solidFill>
              </a:rPr>
              <a:t>.</a:t>
            </a:r>
          </a:p>
          <a:p>
            <a:pPr marL="285750" indent="-285750">
              <a:buFont typeface="Arial" panose="020B0604020202020204" pitchFamily="34" charset="0"/>
              <a:buChar char="•"/>
            </a:pPr>
            <a:endParaRPr lang="en-US" sz="2400" b="1" i="1" dirty="0" smtClean="0">
              <a:solidFill>
                <a:schemeClr val="bg1"/>
              </a:solidFill>
            </a:endParaRPr>
          </a:p>
          <a:p>
            <a:pPr marL="285750" indent="-285750">
              <a:buFont typeface="Arial" panose="020B0604020202020204" pitchFamily="34" charset="0"/>
              <a:buChar char="•"/>
            </a:pPr>
            <a:r>
              <a:rPr lang="en-US" sz="2400" b="1" i="1" dirty="0" smtClean="0">
                <a:solidFill>
                  <a:schemeClr val="bg1"/>
                </a:solidFill>
              </a:rPr>
              <a:t> </a:t>
            </a:r>
            <a:r>
              <a:rPr lang="en-US" sz="2400" b="1" i="1" dirty="0">
                <a:solidFill>
                  <a:schemeClr val="bg1"/>
                </a:solidFill>
              </a:rPr>
              <a:t>Within the Nashville region there are 24 four-year universities and colleges with over 92,000 students </a:t>
            </a:r>
            <a:r>
              <a:rPr lang="en-US" sz="2400" b="1" i="1" dirty="0" smtClean="0">
                <a:solidFill>
                  <a:schemeClr val="bg1"/>
                </a:solidFill>
              </a:rPr>
              <a:t>enrolled</a:t>
            </a:r>
          </a:p>
          <a:p>
            <a:pPr marL="285750" indent="-285750">
              <a:buFont typeface="Arial" panose="020B0604020202020204" pitchFamily="34" charset="0"/>
              <a:buChar char="•"/>
            </a:pPr>
            <a:endParaRPr lang="en-US" sz="2400" b="1" i="1" dirty="0" smtClean="0">
              <a:solidFill>
                <a:schemeClr val="bg1"/>
              </a:solidFill>
            </a:endParaRPr>
          </a:p>
          <a:p>
            <a:pPr marL="285750" indent="-285750">
              <a:buFont typeface="Arial" panose="020B0604020202020204" pitchFamily="34" charset="0"/>
              <a:buChar char="•"/>
            </a:pPr>
            <a:r>
              <a:rPr lang="en-US" sz="2400" b="1" i="1" dirty="0" smtClean="0">
                <a:solidFill>
                  <a:schemeClr val="bg1"/>
                </a:solidFill>
              </a:rPr>
              <a:t> </a:t>
            </a:r>
            <a:r>
              <a:rPr lang="en-US" sz="2400" b="1" i="1" dirty="0">
                <a:solidFill>
                  <a:schemeClr val="bg1"/>
                </a:solidFill>
              </a:rPr>
              <a:t>8 community colleges with over 32,000 students </a:t>
            </a:r>
            <a:r>
              <a:rPr lang="en-US" sz="2400" b="1" i="1" dirty="0" smtClean="0">
                <a:solidFill>
                  <a:schemeClr val="bg1"/>
                </a:solidFill>
              </a:rPr>
              <a:t>enrolled</a:t>
            </a:r>
          </a:p>
          <a:p>
            <a:pPr marL="285750" indent="-285750">
              <a:buFont typeface="Arial" panose="020B0604020202020204" pitchFamily="34" charset="0"/>
              <a:buChar char="•"/>
            </a:pPr>
            <a:endParaRPr lang="en-US" sz="2400" b="1" i="1" dirty="0" smtClean="0">
              <a:solidFill>
                <a:schemeClr val="bg1"/>
              </a:solidFill>
            </a:endParaRPr>
          </a:p>
          <a:p>
            <a:pPr marL="285750" indent="-285750">
              <a:buFont typeface="Arial" panose="020B0604020202020204" pitchFamily="34" charset="0"/>
              <a:buChar char="•"/>
            </a:pPr>
            <a:r>
              <a:rPr lang="en-US" sz="2400" b="1" i="1" dirty="0" smtClean="0">
                <a:solidFill>
                  <a:schemeClr val="bg1"/>
                </a:solidFill>
              </a:rPr>
              <a:t>14+career </a:t>
            </a:r>
            <a:r>
              <a:rPr lang="en-US" sz="2400" b="1" i="1" dirty="0">
                <a:solidFill>
                  <a:schemeClr val="bg1"/>
                </a:solidFill>
              </a:rPr>
              <a:t>colleges with nearly 10,000 students enrolled. </a:t>
            </a:r>
            <a:endParaRPr lang="en-US" sz="2400" b="1" i="1" dirty="0" smtClean="0">
              <a:solidFill>
                <a:schemeClr val="bg1"/>
              </a:solidFill>
            </a:endParaRPr>
          </a:p>
          <a:p>
            <a:pPr marL="285750" indent="-285750">
              <a:buFont typeface="Arial" panose="020B0604020202020204" pitchFamily="34" charset="0"/>
              <a:buChar char="•"/>
            </a:pPr>
            <a:endParaRPr lang="en-US" sz="2400" b="1" i="1" dirty="0">
              <a:solidFill>
                <a:schemeClr val="bg1"/>
              </a:solidFill>
            </a:endParaRPr>
          </a:p>
          <a:p>
            <a:pPr marL="285750" indent="-285750">
              <a:buFont typeface="Arial" panose="020B0604020202020204" pitchFamily="34" charset="0"/>
              <a:buChar char="•"/>
            </a:pPr>
            <a:r>
              <a:rPr lang="en-US" sz="2400" b="1" i="1" dirty="0" smtClean="0">
                <a:solidFill>
                  <a:schemeClr val="bg1"/>
                </a:solidFill>
              </a:rPr>
              <a:t>In </a:t>
            </a:r>
            <a:r>
              <a:rPr lang="en-US" sz="2400" b="1" i="1" dirty="0">
                <a:solidFill>
                  <a:schemeClr val="bg1"/>
                </a:solidFill>
              </a:rPr>
              <a:t>Williamson County 52% or residents have a Bachelor’s degree or higher, 17% have earned a Graduate, Professional or Doctorate.</a:t>
            </a:r>
          </a:p>
        </p:txBody>
      </p:sp>
    </p:spTree>
    <p:extLst>
      <p:ext uri="{BB962C8B-B14F-4D97-AF65-F5344CB8AC3E}">
        <p14:creationId xmlns:p14="http://schemas.microsoft.com/office/powerpoint/2010/main" val="30590174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2629259"/>
            <a:ext cx="5257800" cy="666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9455" y="3541666"/>
            <a:ext cx="5613837" cy="3297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60" y="3541666"/>
            <a:ext cx="5364480" cy="3316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9454" y="2670422"/>
            <a:ext cx="5608321" cy="647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9453" y="2015213"/>
            <a:ext cx="5608321"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700" y="1999640"/>
            <a:ext cx="5283200" cy="583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360" y="3318018"/>
            <a:ext cx="5364480" cy="184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49455" y="3352200"/>
            <a:ext cx="5608320" cy="150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209800" y="215796"/>
            <a:ext cx="8278223" cy="889103"/>
          </a:xfrm>
        </p:spPr>
        <p:txBody>
          <a:bodyPr>
            <a:normAutofit fontScale="90000"/>
          </a:bodyPr>
          <a:lstStyle/>
          <a:p>
            <a:r>
              <a:rPr lang="en-US" dirty="0" smtClean="0"/>
              <a:t>Williamson County Average Exceeds 25 ACT Score</a:t>
            </a:r>
            <a:endParaRPr lang="en-US" dirty="0"/>
          </a:p>
        </p:txBody>
      </p:sp>
    </p:spTree>
    <p:extLst>
      <p:ext uri="{BB962C8B-B14F-4D97-AF65-F5344CB8AC3E}">
        <p14:creationId xmlns:p14="http://schemas.microsoft.com/office/powerpoint/2010/main" val="35159294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6600" y="821014"/>
            <a:ext cx="7620000" cy="1107996"/>
          </a:xfrm>
          <a:prstGeom prst="rect">
            <a:avLst/>
          </a:prstGeom>
        </p:spPr>
        <p:txBody>
          <a:bodyPr wrap="square">
            <a:spAutoFit/>
          </a:bodyPr>
          <a:lstStyle/>
          <a:p>
            <a:pPr algn="ctr"/>
            <a:r>
              <a:rPr lang="en-US" sz="2400" b="1" dirty="0">
                <a:solidFill>
                  <a:schemeClr val="bg1"/>
                </a:solidFill>
              </a:rPr>
              <a:t>Tennessee can now back its moniker as the "buckle of the Bible Belt" with solid numbers</a:t>
            </a:r>
            <a:r>
              <a:rPr lang="en-US" sz="2400" b="1" dirty="0" smtClean="0">
                <a:solidFill>
                  <a:schemeClr val="bg1"/>
                </a:solidFill>
              </a:rPr>
              <a:t>.  	</a:t>
            </a:r>
            <a:r>
              <a:rPr lang="en-US" sz="2000" b="1" dirty="0" smtClean="0">
                <a:solidFill>
                  <a:schemeClr val="bg1"/>
                </a:solidFill>
              </a:rPr>
              <a:t>	-  </a:t>
            </a:r>
            <a:r>
              <a:rPr lang="en-US" b="1" i="1" dirty="0" smtClean="0">
                <a:solidFill>
                  <a:schemeClr val="bg1"/>
                </a:solidFill>
              </a:rPr>
              <a:t>Tennessean</a:t>
            </a:r>
            <a:endParaRPr lang="en-US" b="1" i="1" dirty="0">
              <a:solidFill>
                <a:schemeClr val="bg1"/>
              </a:solidFill>
            </a:endParaRPr>
          </a:p>
        </p:txBody>
      </p:sp>
      <p:sp>
        <p:nvSpPr>
          <p:cNvPr id="4" name="Rectangle 3"/>
          <p:cNvSpPr/>
          <p:nvPr/>
        </p:nvSpPr>
        <p:spPr>
          <a:xfrm>
            <a:off x="3208300" y="5151755"/>
            <a:ext cx="6096000" cy="1200329"/>
          </a:xfrm>
          <a:prstGeom prst="rect">
            <a:avLst/>
          </a:prstGeom>
        </p:spPr>
        <p:txBody>
          <a:bodyPr>
            <a:spAutoFit/>
          </a:bodyPr>
          <a:lstStyle/>
          <a:p>
            <a:r>
              <a:rPr lang="en-US" b="1" dirty="0">
                <a:solidFill>
                  <a:schemeClr val="bg1"/>
                </a:solidFill>
              </a:rPr>
              <a:t>Tennessee is home to more megachurches per capita (67) than any other state, </a:t>
            </a:r>
            <a:r>
              <a:rPr lang="en-US" b="1" u="sng" dirty="0">
                <a:solidFill>
                  <a:schemeClr val="bg1"/>
                </a:solidFill>
              </a:rPr>
              <a:t>according</a:t>
            </a:r>
            <a:r>
              <a:rPr lang="en-US" b="1" dirty="0">
                <a:solidFill>
                  <a:schemeClr val="bg1"/>
                </a:solidFill>
              </a:rPr>
              <a:t> to the Hartford Institute for Religion Research. The state has more than one megachurch </a:t>
            </a:r>
            <a:r>
              <a:rPr lang="en-US" b="1" u="sng" dirty="0">
                <a:solidFill>
                  <a:schemeClr val="bg1"/>
                </a:solidFill>
              </a:rPr>
              <a:t>for every 100,000 people</a:t>
            </a:r>
            <a:r>
              <a:rPr lang="en-US" b="1" dirty="0">
                <a:solidFill>
                  <a:schemeClr val="bg1"/>
                </a:solidFill>
              </a:rPr>
              <a:t>.</a:t>
            </a:r>
          </a:p>
        </p:txBody>
      </p:sp>
      <p:sp>
        <p:nvSpPr>
          <p:cNvPr id="5" name="Rectangle 4"/>
          <p:cNvSpPr/>
          <p:nvPr/>
        </p:nvSpPr>
        <p:spPr>
          <a:xfrm>
            <a:off x="4332688" y="2441833"/>
            <a:ext cx="3528530" cy="461665"/>
          </a:xfrm>
          <a:prstGeom prst="rect">
            <a:avLst/>
          </a:prstGeom>
        </p:spPr>
        <p:txBody>
          <a:bodyPr wrap="none">
            <a:spAutoFit/>
          </a:bodyPr>
          <a:lstStyle/>
          <a:p>
            <a:pPr fontAlgn="base"/>
            <a:r>
              <a:rPr lang="en-US" sz="2400" b="1" dirty="0">
                <a:solidFill>
                  <a:schemeClr val="bg1"/>
                </a:solidFill>
              </a:rPr>
              <a:t>The Belt Is Still Buckled</a:t>
            </a:r>
          </a:p>
        </p:txBody>
      </p:sp>
      <p:sp>
        <p:nvSpPr>
          <p:cNvPr id="6" name="Rectangle 5"/>
          <p:cNvSpPr/>
          <p:nvPr/>
        </p:nvSpPr>
        <p:spPr>
          <a:xfrm>
            <a:off x="3636192" y="3244334"/>
            <a:ext cx="5240217" cy="2031325"/>
          </a:xfrm>
          <a:prstGeom prst="rect">
            <a:avLst/>
          </a:prstGeom>
        </p:spPr>
        <p:txBody>
          <a:bodyPr wrap="none">
            <a:spAutoFit/>
          </a:bodyPr>
          <a:lstStyle/>
          <a:p>
            <a:pPr fontAlgn="base"/>
            <a:r>
              <a:rPr lang="en-US" b="1" dirty="0">
                <a:solidFill>
                  <a:schemeClr val="bg1"/>
                </a:solidFill>
              </a:rPr>
              <a:t>America's 100 Most Bible-Minded Cities of </a:t>
            </a:r>
            <a:r>
              <a:rPr lang="en-US" b="1" dirty="0" smtClean="0">
                <a:solidFill>
                  <a:schemeClr val="bg1"/>
                </a:solidFill>
              </a:rPr>
              <a:t>2016</a:t>
            </a:r>
          </a:p>
          <a:p>
            <a:pPr fontAlgn="base"/>
            <a:endParaRPr lang="en-US" b="1" dirty="0">
              <a:solidFill>
                <a:schemeClr val="bg1"/>
              </a:solidFill>
            </a:endParaRPr>
          </a:p>
          <a:p>
            <a:pPr fontAlgn="base"/>
            <a:r>
              <a:rPr lang="en-US" b="1" dirty="0" smtClean="0">
                <a:solidFill>
                  <a:schemeClr val="bg1"/>
                </a:solidFill>
              </a:rPr>
              <a:t>#1 Chattanooga</a:t>
            </a:r>
          </a:p>
          <a:p>
            <a:pPr fontAlgn="base"/>
            <a:r>
              <a:rPr lang="en-US" b="1" dirty="0" smtClean="0">
                <a:solidFill>
                  <a:schemeClr val="bg1"/>
                </a:solidFill>
              </a:rPr>
              <a:t>#5 Tri Cities</a:t>
            </a:r>
          </a:p>
          <a:p>
            <a:pPr fontAlgn="base"/>
            <a:r>
              <a:rPr lang="en-US" b="1" dirty="0" smtClean="0">
                <a:solidFill>
                  <a:schemeClr val="bg1"/>
                </a:solidFill>
              </a:rPr>
              <a:t>#8 Knoxville</a:t>
            </a:r>
          </a:p>
          <a:p>
            <a:pPr fontAlgn="base"/>
            <a:r>
              <a:rPr lang="en-US" b="1" dirty="0" smtClean="0">
                <a:solidFill>
                  <a:schemeClr val="bg1"/>
                </a:solidFill>
              </a:rPr>
              <a:t># 16 Nashville</a:t>
            </a:r>
          </a:p>
          <a:p>
            <a:pPr fontAlgn="base"/>
            <a:endParaRPr lang="en-US" b="1" dirty="0">
              <a:solidFill>
                <a:schemeClr val="bg1"/>
              </a:solidFill>
            </a:endParaRPr>
          </a:p>
        </p:txBody>
      </p:sp>
      <p:sp>
        <p:nvSpPr>
          <p:cNvPr id="7" name="Rectangle 6"/>
          <p:cNvSpPr/>
          <p:nvPr/>
        </p:nvSpPr>
        <p:spPr>
          <a:xfrm>
            <a:off x="4922369" y="2869168"/>
            <a:ext cx="2093266" cy="369332"/>
          </a:xfrm>
          <a:prstGeom prst="rect">
            <a:avLst/>
          </a:prstGeom>
        </p:spPr>
        <p:txBody>
          <a:bodyPr wrap="none">
            <a:spAutoFit/>
          </a:bodyPr>
          <a:lstStyle/>
          <a:p>
            <a:pPr algn="ctr"/>
            <a:r>
              <a:rPr lang="en-US" b="1" i="1" dirty="0" smtClean="0">
                <a:solidFill>
                  <a:schemeClr val="bg1"/>
                </a:solidFill>
              </a:rPr>
              <a:t>Christianity Today</a:t>
            </a:r>
            <a:endParaRPr lang="en-US" b="1" i="1" dirty="0">
              <a:solidFill>
                <a:schemeClr val="bg1"/>
              </a:solidFill>
            </a:endParaRPr>
          </a:p>
        </p:txBody>
      </p:sp>
    </p:spTree>
    <p:extLst>
      <p:ext uri="{BB962C8B-B14F-4D97-AF65-F5344CB8AC3E}">
        <p14:creationId xmlns:p14="http://schemas.microsoft.com/office/powerpoint/2010/main" val="25884532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0" y="876300"/>
            <a:ext cx="9131301" cy="901700"/>
          </a:xfrm>
        </p:spPr>
        <p:txBody>
          <a:bodyPr>
            <a:noAutofit/>
          </a:bodyPr>
          <a:lstStyle/>
          <a:p>
            <a:r>
              <a:rPr lang="en-US" sz="3600" dirty="0" smtClean="0"/>
              <a:t>What Does Knowing Economics Mean to Me?</a:t>
            </a:r>
            <a:br>
              <a:rPr lang="en-US" sz="3600" dirty="0" smtClean="0"/>
            </a:br>
            <a:r>
              <a:rPr lang="en-US" sz="3600" dirty="0" smtClean="0"/>
              <a:t/>
            </a:r>
            <a:br>
              <a:rPr lang="en-US" sz="3600" dirty="0" smtClean="0"/>
            </a:br>
            <a:r>
              <a:rPr lang="en-US" sz="3600" dirty="0" smtClean="0"/>
              <a:t>We Are Blessed!</a:t>
            </a:r>
            <a:r>
              <a:rPr lang="en-US" sz="5400" dirty="0" smtClean="0"/>
              <a:t/>
            </a:r>
            <a:br>
              <a:rPr lang="en-US" sz="5400" dirty="0" smtClean="0"/>
            </a:br>
            <a:endParaRPr lang="en-US" sz="3200" i="1" dirty="0"/>
          </a:p>
        </p:txBody>
      </p:sp>
      <p:sp>
        <p:nvSpPr>
          <p:cNvPr id="3" name="Content Placeholder 2"/>
          <p:cNvSpPr>
            <a:spLocks noGrp="1"/>
          </p:cNvSpPr>
          <p:nvPr>
            <p:ph idx="1"/>
          </p:nvPr>
        </p:nvSpPr>
        <p:spPr>
          <a:xfrm>
            <a:off x="3492500" y="3124200"/>
            <a:ext cx="7924800" cy="3416300"/>
          </a:xfrm>
        </p:spPr>
        <p:txBody>
          <a:bodyPr>
            <a:noAutofit/>
          </a:bodyPr>
          <a:lstStyle/>
          <a:p>
            <a:r>
              <a:rPr lang="en-US" dirty="0" smtClean="0"/>
              <a:t>Great Town</a:t>
            </a:r>
          </a:p>
          <a:p>
            <a:r>
              <a:rPr lang="en-US" dirty="0" smtClean="0"/>
              <a:t>Great County</a:t>
            </a:r>
          </a:p>
          <a:p>
            <a:r>
              <a:rPr lang="en-US" dirty="0" smtClean="0"/>
              <a:t>Great State </a:t>
            </a:r>
          </a:p>
          <a:p>
            <a:r>
              <a:rPr lang="en-US" dirty="0" smtClean="0">
                <a:solidFill>
                  <a:srgbClr val="FFFF00"/>
                </a:solidFill>
              </a:rPr>
              <a:t>Greatest Country In the World</a:t>
            </a:r>
            <a:endParaRPr lang="en-US" dirty="0">
              <a:solidFill>
                <a:srgbClr val="FFFF00"/>
              </a:solidFill>
            </a:endParaRPr>
          </a:p>
        </p:txBody>
      </p:sp>
    </p:spTree>
    <p:extLst>
      <p:ext uri="{BB962C8B-B14F-4D97-AF65-F5344CB8AC3E}">
        <p14:creationId xmlns:p14="http://schemas.microsoft.com/office/powerpoint/2010/main" val="4111626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99" y="787760"/>
            <a:ext cx="11909077" cy="5816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600200" y="215900"/>
            <a:ext cx="9474200" cy="461665"/>
          </a:xfrm>
          <a:prstGeom prst="rect">
            <a:avLst/>
          </a:prstGeom>
          <a:noFill/>
        </p:spPr>
        <p:txBody>
          <a:bodyPr wrap="square" rtlCol="0">
            <a:spAutoFit/>
          </a:bodyPr>
          <a:lstStyle/>
          <a:p>
            <a:pPr algn="ctr"/>
            <a:r>
              <a:rPr lang="en-US" sz="2400" b="1" dirty="0" smtClean="0">
                <a:solidFill>
                  <a:schemeClr val="bg1"/>
                </a:solidFill>
              </a:rPr>
              <a:t>Top 7 World Economy’s GDP</a:t>
            </a:r>
            <a:endParaRPr lang="en-US" sz="2400" b="1" dirty="0">
              <a:solidFill>
                <a:schemeClr val="bg1"/>
              </a:solidFill>
            </a:endParaRPr>
          </a:p>
        </p:txBody>
      </p:sp>
    </p:spTree>
    <p:extLst>
      <p:ext uri="{BB962C8B-B14F-4D97-AF65-F5344CB8AC3E}">
        <p14:creationId xmlns:p14="http://schemas.microsoft.com/office/powerpoint/2010/main" val="191479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272" y="765227"/>
            <a:ext cx="4973415" cy="6080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0990" y="435845"/>
            <a:ext cx="3721100"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6390" y="674740"/>
            <a:ext cx="36957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2739" y="894276"/>
            <a:ext cx="3683000"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2739" y="1143000"/>
            <a:ext cx="36830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82612" y="1393262"/>
            <a:ext cx="36576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82613" y="1676400"/>
            <a:ext cx="3721100"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62814" y="1905001"/>
            <a:ext cx="36957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62813" y="2119773"/>
            <a:ext cx="37084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57212" y="2362200"/>
            <a:ext cx="36830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62814" y="2601346"/>
            <a:ext cx="3721100"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5624423" y="2801371"/>
            <a:ext cx="5689600" cy="387798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195 Countries in the World</a:t>
            </a:r>
          </a:p>
          <a:p>
            <a:pPr marL="285750" indent="-285750">
              <a:buFont typeface="Arial" panose="020B0604020202020204" pitchFamily="34" charset="0"/>
              <a:buChar char="•"/>
            </a:pPr>
            <a:r>
              <a:rPr lang="en-US" sz="2400" dirty="0" smtClean="0"/>
              <a:t>Top 2 Countries make up 36% of the World’s population</a:t>
            </a:r>
          </a:p>
          <a:p>
            <a:pPr marL="285750" indent="-285750">
              <a:buFont typeface="Arial" panose="020B0604020202020204" pitchFamily="34" charset="0"/>
              <a:buChar char="•"/>
            </a:pPr>
            <a:endParaRPr lang="en-US" sz="1000" dirty="0" smtClean="0"/>
          </a:p>
          <a:p>
            <a:pPr marL="285750" indent="-285750">
              <a:buFont typeface="Arial" panose="020B0604020202020204" pitchFamily="34" charset="0"/>
              <a:buChar char="•"/>
            </a:pPr>
            <a:r>
              <a:rPr lang="en-US" sz="2400" dirty="0" smtClean="0"/>
              <a:t>Top 10 Countries make up 58</a:t>
            </a:r>
            <a:r>
              <a:rPr lang="en-US" sz="2400" dirty="0"/>
              <a:t>% of the World’s population</a:t>
            </a:r>
          </a:p>
          <a:p>
            <a:pPr marL="285750" indent="-285750">
              <a:buFont typeface="Arial" panose="020B0604020202020204" pitchFamily="34" charset="0"/>
              <a:buChar char="•"/>
            </a:pPr>
            <a:r>
              <a:rPr lang="en-US" sz="2400" dirty="0" smtClean="0"/>
              <a:t>Take the US out of the numbers and 54% of the world’s population has a  weighted average GDP per capita… </a:t>
            </a:r>
          </a:p>
          <a:p>
            <a:pPr marL="285750" indent="-285750">
              <a:buFont typeface="Arial" panose="020B0604020202020204" pitchFamily="34" charset="0"/>
              <a:buChar char="•"/>
            </a:pPr>
            <a:endParaRPr lang="en-US" dirty="0"/>
          </a:p>
          <a:p>
            <a:r>
              <a:rPr lang="en-US" dirty="0" smtClean="0"/>
              <a:t>            </a:t>
            </a:r>
            <a:r>
              <a:rPr lang="en-US" sz="2400" dirty="0" smtClean="0"/>
              <a:t>$4,959 a year or $400 per month</a:t>
            </a:r>
            <a:endParaRPr lang="en-US" sz="2400" dirty="0"/>
          </a:p>
        </p:txBody>
      </p:sp>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712741" y="116295"/>
            <a:ext cx="1321659" cy="605943"/>
          </a:xfrm>
          <a:prstGeom prst="rect">
            <a:avLst/>
          </a:prstGeom>
        </p:spPr>
      </p:pic>
    </p:spTree>
    <p:extLst>
      <p:ext uri="{BB962C8B-B14F-4D97-AF65-F5344CB8AC3E}">
        <p14:creationId xmlns:p14="http://schemas.microsoft.com/office/powerpoint/2010/main" val="204916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96" y="1162050"/>
            <a:ext cx="12069808" cy="534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600200" y="215900"/>
            <a:ext cx="9474200" cy="461665"/>
          </a:xfrm>
          <a:prstGeom prst="rect">
            <a:avLst/>
          </a:prstGeom>
          <a:noFill/>
        </p:spPr>
        <p:txBody>
          <a:bodyPr wrap="square" rtlCol="0">
            <a:spAutoFit/>
          </a:bodyPr>
          <a:lstStyle/>
          <a:p>
            <a:pPr algn="ctr"/>
            <a:r>
              <a:rPr lang="en-US" sz="2400" b="1" dirty="0" smtClean="0">
                <a:solidFill>
                  <a:schemeClr val="bg1"/>
                </a:solidFill>
              </a:rPr>
              <a:t>Top 7 World Economy’s GDP Per Capita</a:t>
            </a:r>
            <a:endParaRPr lang="en-US" sz="2400" b="1" dirty="0">
              <a:solidFill>
                <a:schemeClr val="bg1"/>
              </a:solidFill>
            </a:endParaRPr>
          </a:p>
        </p:txBody>
      </p:sp>
    </p:spTree>
    <p:extLst>
      <p:ext uri="{BB962C8B-B14F-4D97-AF65-F5344CB8AC3E}">
        <p14:creationId xmlns:p14="http://schemas.microsoft.com/office/powerpoint/2010/main" val="963049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100" y="406297"/>
            <a:ext cx="8940800" cy="659274"/>
          </a:xfrm>
        </p:spPr>
        <p:txBody>
          <a:bodyPr>
            <a:normAutofit fontScale="90000"/>
          </a:bodyPr>
          <a:lstStyle/>
          <a:p>
            <a:r>
              <a:rPr lang="en-US" sz="3600" dirty="0" smtClean="0"/>
              <a:t>Household Consumption Expenditures </a:t>
            </a:r>
            <a:r>
              <a:rPr lang="en-US" dirty="0" smtClean="0"/>
              <a:t/>
            </a:r>
            <a:br>
              <a:rPr lang="en-US" dirty="0" smtClean="0"/>
            </a:br>
            <a:r>
              <a:rPr lang="en-US" sz="2700" dirty="0" smtClean="0"/>
              <a:t>Per Capita</a:t>
            </a:r>
            <a:endParaRPr lang="en-US" sz="27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 y="1418350"/>
            <a:ext cx="12014200" cy="5263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2857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ower Point Master for FSB" id="{4AD71794-55CF-460C-8AC4-FA19F4BBD689}" vid="{8C3A90C6-F6C2-4A14-AD84-C0CEFD61FD4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 Point Master for FSB</Template>
  <TotalTime>5546</TotalTime>
  <Words>2059</Words>
  <Application>Microsoft Office PowerPoint</Application>
  <PresentationFormat>Custom</PresentationFormat>
  <Paragraphs>435</Paragraphs>
  <Slides>58</Slides>
  <Notes>37</Notes>
  <HiddenSlides>0</HiddenSlides>
  <MMClips>0</MMClips>
  <ScaleCrop>false</ScaleCrop>
  <HeadingPairs>
    <vt:vector size="4" baseType="variant">
      <vt:variant>
        <vt:lpstr>Theme</vt:lpstr>
      </vt:variant>
      <vt:variant>
        <vt:i4>2</vt:i4>
      </vt:variant>
      <vt:variant>
        <vt:lpstr>Slide Titles</vt:lpstr>
      </vt:variant>
      <vt:variant>
        <vt:i4>58</vt:i4>
      </vt:variant>
    </vt:vector>
  </HeadingPairs>
  <TitlesOfParts>
    <vt:vector size="60" baseType="lpstr">
      <vt:lpstr>Office Theme</vt:lpstr>
      <vt:lpstr>Custom Design</vt:lpstr>
      <vt:lpstr>What is Going On With The Economy?</vt:lpstr>
      <vt:lpstr>Presenting to the CFO: Why Executive Presence Matters </vt:lpstr>
      <vt:lpstr>Agenda For Today Gather Information to Give Good Answers</vt:lpstr>
      <vt:lpstr>Global Economy</vt:lpstr>
      <vt:lpstr>Gross Domestic Product</vt:lpstr>
      <vt:lpstr>PowerPoint Presentation</vt:lpstr>
      <vt:lpstr>PowerPoint Presentation</vt:lpstr>
      <vt:lpstr>PowerPoint Presentation</vt:lpstr>
      <vt:lpstr>Household Consumption Expenditures  Per Capita</vt:lpstr>
      <vt:lpstr>World Economic Growth ? Don’t Hold Your Breath</vt:lpstr>
      <vt:lpstr>#3 JAPAN $4.9 T</vt:lpstr>
      <vt:lpstr>#2 CHINA $11.2 T</vt:lpstr>
      <vt:lpstr>#1 US $18.57 T</vt:lpstr>
      <vt:lpstr>European Unemployment</vt:lpstr>
      <vt:lpstr>European Unemployment (Under 25)</vt:lpstr>
      <vt:lpstr>National Economy</vt:lpstr>
      <vt:lpstr>Assumptions</vt:lpstr>
      <vt:lpstr>PowerPoint Presentation</vt:lpstr>
      <vt:lpstr>PowerPoint Presentation</vt:lpstr>
      <vt:lpstr>Budget Deficit or Surplus as % of GDP</vt:lpstr>
      <vt:lpstr>US DEBT HOLDERS</vt:lpstr>
      <vt:lpstr>FOMC Dot Plot</vt:lpstr>
      <vt:lpstr>As of December 2015 </vt:lpstr>
      <vt:lpstr>As of September 20th </vt:lpstr>
      <vt:lpstr>Economic Indicators </vt:lpstr>
      <vt:lpstr>Employment and Wages </vt:lpstr>
      <vt:lpstr>Employment</vt:lpstr>
      <vt:lpstr>Wages</vt:lpstr>
      <vt:lpstr>US Average Hourly Earnings YoY %</vt:lpstr>
      <vt:lpstr>Manufacturing &amp; Trade</vt:lpstr>
      <vt:lpstr>Durable Goods </vt:lpstr>
      <vt:lpstr>Chicago Purchasing Managers Index</vt:lpstr>
      <vt:lpstr>Banking &amp; Finance</vt:lpstr>
      <vt:lpstr>PowerPoint Presentation</vt:lpstr>
      <vt:lpstr>US Home Foreclosure Filings</vt:lpstr>
      <vt:lpstr>30 YR FHLMC Commitment Rate</vt:lpstr>
      <vt:lpstr>FLATTENING YIELD CURVE</vt:lpstr>
      <vt:lpstr>Real Estate &amp; Construction</vt:lpstr>
      <vt:lpstr>Construction Spending</vt:lpstr>
      <vt:lpstr>Real Estate &amp; Construction </vt:lpstr>
      <vt:lpstr>Local Economy</vt:lpstr>
      <vt:lpstr>Williamson County </vt:lpstr>
      <vt:lpstr>PowerPoint Presentation</vt:lpstr>
      <vt:lpstr>PowerPoint Presentation</vt:lpstr>
      <vt:lpstr>PowerPoint Presentation</vt:lpstr>
      <vt:lpstr>PowerPoint Presentation</vt:lpstr>
      <vt:lpstr>PowerPoint Presentation</vt:lpstr>
      <vt:lpstr>Rutherford County </vt:lpstr>
      <vt:lpstr>Davidson County  </vt:lpstr>
      <vt:lpstr>PowerPoint Presentation</vt:lpstr>
      <vt:lpstr>PowerPoint Presentation</vt:lpstr>
      <vt:lpstr>PowerPoint Presentation</vt:lpstr>
      <vt:lpstr>Why is Nashville The “IT” City?</vt:lpstr>
      <vt:lpstr>Four S’s</vt:lpstr>
      <vt:lpstr>PowerPoint Presentation</vt:lpstr>
      <vt:lpstr>Williamson County Average Exceeds 25 ACT Score</vt:lpstr>
      <vt:lpstr>PowerPoint Presentation</vt:lpstr>
      <vt:lpstr>What Does Knowing Economics Mean to Me?  We Are Blessed!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dc:creator>
  <cp:lastModifiedBy>Kim Knight</cp:lastModifiedBy>
  <cp:revision>165</cp:revision>
  <cp:lastPrinted>2015-06-17T18:59:53Z</cp:lastPrinted>
  <dcterms:created xsi:type="dcterms:W3CDTF">2015-06-17T17:08:09Z</dcterms:created>
  <dcterms:modified xsi:type="dcterms:W3CDTF">2017-10-12T14:21:32Z</dcterms:modified>
</cp:coreProperties>
</file>