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8" r:id="rId2"/>
    <p:sldId id="425" r:id="rId3"/>
    <p:sldId id="430" r:id="rId4"/>
    <p:sldId id="404" r:id="rId5"/>
    <p:sldId id="413" r:id="rId6"/>
    <p:sldId id="411" r:id="rId7"/>
    <p:sldId id="403" r:id="rId8"/>
    <p:sldId id="410" r:id="rId9"/>
    <p:sldId id="427" r:id="rId10"/>
    <p:sldId id="405" r:id="rId11"/>
    <p:sldId id="407" r:id="rId12"/>
    <p:sldId id="426" r:id="rId13"/>
    <p:sldId id="428" r:id="rId14"/>
    <p:sldId id="423" r:id="rId15"/>
    <p:sldId id="414" r:id="rId16"/>
    <p:sldId id="415" r:id="rId17"/>
    <p:sldId id="416" r:id="rId18"/>
    <p:sldId id="422" r:id="rId19"/>
    <p:sldId id="429" r:id="rId20"/>
    <p:sldId id="335" r:id="rId21"/>
  </p:sldIdLst>
  <p:sldSz cx="12192000" cy="6858000"/>
  <p:notesSz cx="7010400"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A5"/>
    <a:srgbClr val="6CB33F"/>
    <a:srgbClr val="006680"/>
    <a:srgbClr val="4F4E44"/>
    <a:srgbClr val="0189BB"/>
    <a:srgbClr val="008BC0"/>
    <a:srgbClr val="4F6F92"/>
    <a:srgbClr val="E6E6E6"/>
    <a:srgbClr val="A6AFBC"/>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7221" autoAdjust="0"/>
  </p:normalViewPr>
  <p:slideViewPr>
    <p:cSldViewPr>
      <p:cViewPr varScale="1">
        <p:scale>
          <a:sx n="99" d="100"/>
          <a:sy n="99" d="100"/>
        </p:scale>
        <p:origin x="948" y="90"/>
      </p:cViewPr>
      <p:guideLst>
        <p:guide orient="horz" pos="2160"/>
        <p:guide pos="384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97256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425450" y="692150"/>
            <a:ext cx="6159500" cy="34639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387136"/>
            <a:ext cx="5140960" cy="415623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774271"/>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972560" y="8774271"/>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fld id="{6DFD277B-75D2-4F2D-BE2C-FA020D9FD92A}" type="slidenum">
              <a:rPr lang="en-US"/>
              <a:pPr/>
              <a:t>‹#›</a:t>
            </a:fld>
            <a:endParaRPr lang="en-US" dirty="0"/>
          </a:p>
        </p:txBody>
      </p:sp>
    </p:spTree>
    <p:extLst>
      <p:ext uri="{BB962C8B-B14F-4D97-AF65-F5344CB8AC3E}">
        <p14:creationId xmlns:p14="http://schemas.microsoft.com/office/powerpoint/2010/main" val="246709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0AA078F5-C6DB-4AA3-A328-011D559CF111}" type="slidenum">
              <a:rPr lang="en-US"/>
              <a:pPr/>
              <a:t>1</a:t>
            </a:fld>
            <a:endParaRPr lang="en-US" dirty="0"/>
          </a:p>
        </p:txBody>
      </p:sp>
      <p:sp>
        <p:nvSpPr>
          <p:cNvPr id="15363" name="Rectangle 2"/>
          <p:cNvSpPr>
            <a:spLocks noGrp="1" noRot="1" noChangeAspect="1" noChangeArrowheads="1" noTextEdit="1"/>
          </p:cNvSpPr>
          <p:nvPr>
            <p:ph type="sldImg"/>
          </p:nvPr>
        </p:nvSpPr>
        <p:spPr>
          <a:xfrm>
            <a:off x="425450" y="692150"/>
            <a:ext cx="6159500" cy="3463925"/>
          </a:xfrm>
          <a:ln/>
        </p:spPr>
      </p:sp>
      <p:sp>
        <p:nvSpPr>
          <p:cNvPr id="1536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D277B-75D2-4F2D-BE2C-FA020D9FD92A}" type="slidenum">
              <a:rPr lang="en-US" smtClean="0"/>
              <a:pPr/>
              <a:t>4</a:t>
            </a:fld>
            <a:endParaRPr lang="en-US" dirty="0"/>
          </a:p>
        </p:txBody>
      </p:sp>
    </p:spTree>
    <p:extLst>
      <p:ext uri="{BB962C8B-B14F-4D97-AF65-F5344CB8AC3E}">
        <p14:creationId xmlns:p14="http://schemas.microsoft.com/office/powerpoint/2010/main" val="377945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D277B-75D2-4F2D-BE2C-FA020D9FD92A}" type="slidenum">
              <a:rPr lang="en-US" smtClean="0"/>
              <a:pPr/>
              <a:t>5</a:t>
            </a:fld>
            <a:endParaRPr lang="en-US" dirty="0"/>
          </a:p>
        </p:txBody>
      </p:sp>
    </p:spTree>
    <p:extLst>
      <p:ext uri="{BB962C8B-B14F-4D97-AF65-F5344CB8AC3E}">
        <p14:creationId xmlns:p14="http://schemas.microsoft.com/office/powerpoint/2010/main" val="424166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D277B-75D2-4F2D-BE2C-FA020D9FD92A}" type="slidenum">
              <a:rPr lang="en-US" smtClean="0"/>
              <a:pPr/>
              <a:t>7</a:t>
            </a:fld>
            <a:endParaRPr lang="en-US" dirty="0"/>
          </a:p>
        </p:txBody>
      </p:sp>
    </p:spTree>
    <p:extLst>
      <p:ext uri="{BB962C8B-B14F-4D97-AF65-F5344CB8AC3E}">
        <p14:creationId xmlns:p14="http://schemas.microsoft.com/office/powerpoint/2010/main" val="339508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D277B-75D2-4F2D-BE2C-FA020D9FD92A}" type="slidenum">
              <a:rPr lang="en-US" smtClean="0"/>
              <a:pPr/>
              <a:t>10</a:t>
            </a:fld>
            <a:endParaRPr lang="en-US" dirty="0"/>
          </a:p>
        </p:txBody>
      </p:sp>
    </p:spTree>
    <p:extLst>
      <p:ext uri="{BB962C8B-B14F-4D97-AF65-F5344CB8AC3E}">
        <p14:creationId xmlns:p14="http://schemas.microsoft.com/office/powerpoint/2010/main" val="313396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D277B-75D2-4F2D-BE2C-FA020D9FD92A}" type="slidenum">
              <a:rPr lang="en-US" smtClean="0"/>
              <a:pPr/>
              <a:t>15</a:t>
            </a:fld>
            <a:endParaRPr lang="en-US" dirty="0"/>
          </a:p>
        </p:txBody>
      </p:sp>
    </p:spTree>
    <p:extLst>
      <p:ext uri="{BB962C8B-B14F-4D97-AF65-F5344CB8AC3E}">
        <p14:creationId xmlns:p14="http://schemas.microsoft.com/office/powerpoint/2010/main" val="26087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D277B-75D2-4F2D-BE2C-FA020D9FD92A}" type="slidenum">
              <a:rPr lang="en-US" smtClean="0"/>
              <a:pPr/>
              <a:t>16</a:t>
            </a:fld>
            <a:endParaRPr lang="en-US" dirty="0"/>
          </a:p>
        </p:txBody>
      </p:sp>
    </p:spTree>
    <p:extLst>
      <p:ext uri="{BB962C8B-B14F-4D97-AF65-F5344CB8AC3E}">
        <p14:creationId xmlns:p14="http://schemas.microsoft.com/office/powerpoint/2010/main" val="203404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692150"/>
            <a:ext cx="615950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FD277B-75D2-4F2D-BE2C-FA020D9FD92A}" type="slidenum">
              <a:rPr lang="en-US" smtClean="0"/>
              <a:pPr/>
              <a:t>20</a:t>
            </a:fld>
            <a:endParaRPr lang="en-US" dirty="0"/>
          </a:p>
        </p:txBody>
      </p:sp>
    </p:spTree>
    <p:extLst>
      <p:ext uri="{BB962C8B-B14F-4D97-AF65-F5344CB8AC3E}">
        <p14:creationId xmlns:p14="http://schemas.microsoft.com/office/powerpoint/2010/main" val="427774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042401" y="3557588"/>
            <a:ext cx="1428751" cy="1444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3634" y="609600"/>
            <a:ext cx="225636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4534" y="609600"/>
            <a:ext cx="6565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972800" cy="838200"/>
          </a:xfrm>
        </p:spPr>
        <p:txBody>
          <a:bodyPr/>
          <a:lstStyle/>
          <a:p>
            <a:r>
              <a:rPr lang="en-US" dirty="0"/>
              <a:t>Click to edit Master title style</a:t>
            </a:r>
          </a:p>
        </p:txBody>
      </p:sp>
      <p:sp>
        <p:nvSpPr>
          <p:cNvPr id="3" name="Content Placeholder 2"/>
          <p:cNvSpPr>
            <a:spLocks noGrp="1"/>
          </p:cNvSpPr>
          <p:nvPr>
            <p:ph idx="1"/>
          </p:nvPr>
        </p:nvSpPr>
        <p:spPr>
          <a:xfrm>
            <a:off x="914400" y="1447800"/>
            <a:ext cx="10972800" cy="4724400"/>
          </a:xfrm>
        </p:spPr>
        <p:txBody>
          <a:bodyPr>
            <a:normAutofit/>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981200"/>
            <a:ext cx="5283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024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752600"/>
            <a:ext cx="11353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2"/>
          <p:cNvSpPr>
            <a:spLocks noGrp="1" noChangeArrowheads="1"/>
          </p:cNvSpPr>
          <p:nvPr>
            <p:ph type="title"/>
          </p:nvPr>
        </p:nvSpPr>
        <p:spPr bwMode="auto">
          <a:xfrm>
            <a:off x="457200" y="762000"/>
            <a:ext cx="11353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3" name="Picture 12"/>
          <p:cNvPicPr>
            <a:picLocks noChangeAspect="1"/>
          </p:cNvPicPr>
          <p:nvPr userDrawn="1"/>
        </p:nvPicPr>
        <p:blipFill rotWithShape="1">
          <a:blip r:embed="rId13" cstate="screen">
            <a:alphaModFix/>
            <a:extLst>
              <a:ext uri="{28A0092B-C50C-407E-A947-70E740481C1C}">
                <a14:useLocalDpi xmlns:a14="http://schemas.microsoft.com/office/drawing/2010/main"/>
              </a:ext>
            </a:extLst>
          </a:blip>
          <a:srcRect/>
          <a:stretch/>
        </p:blipFill>
        <p:spPr>
          <a:xfrm>
            <a:off x="0" y="0"/>
            <a:ext cx="12192000" cy="490220"/>
          </a:xfrm>
          <a:prstGeom prst="rect">
            <a:avLst/>
          </a:prstGeom>
        </p:spPr>
      </p:pic>
      <p:pic>
        <p:nvPicPr>
          <p:cNvPr id="14" name="Picture 13"/>
          <p:cNvPicPr>
            <a:picLocks noChangeAspect="1"/>
          </p:cNvPicPr>
          <p:nvPr userDrawn="1"/>
        </p:nvPicPr>
        <p:blipFill rotWithShape="1">
          <a:blip r:embed="rId14" cstate="screen">
            <a:alphaModFix/>
            <a:extLst>
              <a:ext uri="{28A0092B-C50C-407E-A947-70E740481C1C}">
                <a14:useLocalDpi xmlns:a14="http://schemas.microsoft.com/office/drawing/2010/main"/>
              </a:ext>
            </a:extLst>
          </a:blip>
          <a:srcRect/>
          <a:stretch/>
        </p:blipFill>
        <p:spPr>
          <a:xfrm>
            <a:off x="0" y="6553200"/>
            <a:ext cx="12192000" cy="304800"/>
          </a:xfrm>
          <a:prstGeom prst="rect">
            <a:avLst/>
          </a:prstGeom>
        </p:spPr>
      </p:pic>
      <p:sp>
        <p:nvSpPr>
          <p:cNvPr id="15" name="Rectangle 2"/>
          <p:cNvSpPr txBox="1">
            <a:spLocks noChangeArrowheads="1"/>
          </p:cNvSpPr>
          <p:nvPr userDrawn="1"/>
        </p:nvSpPr>
        <p:spPr bwMode="auto">
          <a:xfrm>
            <a:off x="152400" y="6553200"/>
            <a:ext cx="1676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a:solidFill>
                  <a:srgbClr val="0083A5"/>
                </a:solidFill>
                <a:latin typeface="+mj-lt"/>
                <a:ea typeface="+mj-ea"/>
                <a:cs typeface="+mj-cs"/>
              </a:defRPr>
            </a:lvl1pPr>
            <a:lvl2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2pPr>
            <a:lvl3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3pPr>
            <a:lvl4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4pPr>
            <a:lvl5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6pPr>
            <a:lvl7pPr marL="9144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7pPr>
            <a:lvl8pPr marL="13716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8pPr>
            <a:lvl9pPr marL="18288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9pPr>
          </a:lstStyle>
          <a:p>
            <a:r>
              <a:rPr lang="en-US" sz="1100" b="1" kern="0" dirty="0" err="1">
                <a:solidFill>
                  <a:schemeClr val="bg1"/>
                </a:solidFill>
                <a:latin typeface="+mj-lt"/>
              </a:rPr>
              <a:t>frostbrowntodd.com</a:t>
            </a:r>
            <a:endParaRPr lang="en-US" sz="1100" b="1" kern="0" dirty="0">
              <a:solidFill>
                <a:schemeClr val="bg1"/>
              </a:solidFill>
              <a:latin typeface="+mj-lt"/>
            </a:endParaRPr>
          </a:p>
        </p:txBody>
      </p:sp>
      <p:sp>
        <p:nvSpPr>
          <p:cNvPr id="12" name="Slide Number Placeholder 2"/>
          <p:cNvSpPr>
            <a:spLocks noGrp="1"/>
          </p:cNvSpPr>
          <p:nvPr userDrawn="1"/>
        </p:nvSpPr>
        <p:spPr>
          <a:xfrm>
            <a:off x="11277600" y="6553200"/>
            <a:ext cx="762000" cy="3048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a:lstStyle>
          <a:p>
            <a:pPr algn="r">
              <a:defRPr/>
            </a:pPr>
            <a:fld id="{96CA1B49-3B73-4601-A287-BB1651577026}" type="slidenum">
              <a:rPr lang="en-US" sz="1100" smtClean="0">
                <a:solidFill>
                  <a:schemeClr val="bg1"/>
                </a:solidFill>
              </a:rPr>
              <a:pPr algn="r">
                <a:defRPr/>
              </a:pPr>
              <a:t>‹#›</a:t>
            </a:fld>
            <a:endParaRPr 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hdr="0" ftr="0" dt="0"/>
  <p:txStyles>
    <p:titleStyle>
      <a:lvl1pPr algn="l" rtl="0" eaLnBrk="1" fontAlgn="base" hangingPunct="1">
        <a:spcBef>
          <a:spcPct val="0"/>
        </a:spcBef>
        <a:spcAft>
          <a:spcPct val="0"/>
        </a:spcAft>
        <a:defRPr sz="2800">
          <a:solidFill>
            <a:srgbClr val="0083A5"/>
          </a:solidFill>
          <a:latin typeface="+mj-lt"/>
          <a:ea typeface="+mj-ea"/>
          <a:cs typeface="+mj-cs"/>
        </a:defRPr>
      </a:lvl1pPr>
      <a:lvl2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2pPr>
      <a:lvl3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3pPr>
      <a:lvl4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4pPr>
      <a:lvl5pPr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5pPr>
      <a:lvl6pPr marL="4572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6pPr>
      <a:lvl7pPr marL="9144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7pPr>
      <a:lvl8pPr marL="13716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8pPr>
      <a:lvl9pPr marL="1828800" algn="l" rtl="0" eaLnBrk="1" fontAlgn="base" hangingPunct="1">
        <a:spcBef>
          <a:spcPct val="0"/>
        </a:spcBef>
        <a:spcAft>
          <a:spcPct val="0"/>
        </a:spcAft>
        <a:defRPr sz="2800">
          <a:solidFill>
            <a:srgbClr val="0083A5"/>
          </a:solidFill>
          <a:latin typeface="Arial" pitchFamily="-107" charset="0"/>
          <a:ea typeface="ＭＳ Ｐゴシック" pitchFamily="-107" charset="-128"/>
          <a:cs typeface="ＭＳ Ｐゴシック" pitchFamily="-107" charset="-128"/>
        </a:defRPr>
      </a:lvl9pPr>
    </p:titleStyle>
    <p:bodyStyle>
      <a:lvl1pPr marL="342900" indent="-342900" algn="l" rtl="0" eaLnBrk="1" fontAlgn="base" hangingPunct="1">
        <a:spcBef>
          <a:spcPct val="20000"/>
        </a:spcBef>
        <a:spcAft>
          <a:spcPct val="0"/>
        </a:spcAft>
        <a:buClr>
          <a:srgbClr val="0083A5"/>
        </a:buClr>
        <a:buFont typeface="Wingdings" pitchFamily="-112" charset="2"/>
        <a:buChar char="§"/>
        <a:defRPr sz="2400">
          <a:solidFill>
            <a:srgbClr val="4F4E44"/>
          </a:solidFill>
          <a:latin typeface="+mn-lt"/>
          <a:ea typeface="+mn-ea"/>
          <a:cs typeface="+mn-cs"/>
        </a:defRPr>
      </a:lvl1pPr>
      <a:lvl2pPr marL="742950" indent="-285750" algn="l" rtl="0" eaLnBrk="1" fontAlgn="base" hangingPunct="1">
        <a:spcBef>
          <a:spcPct val="20000"/>
        </a:spcBef>
        <a:spcAft>
          <a:spcPct val="0"/>
        </a:spcAft>
        <a:buClr>
          <a:srgbClr val="0083A5"/>
        </a:buClr>
        <a:buFont typeface="Wingdings" pitchFamily="-112" charset="2"/>
        <a:buChar char="§"/>
        <a:defRPr sz="2400">
          <a:solidFill>
            <a:srgbClr val="4F4E44"/>
          </a:solidFill>
          <a:latin typeface="+mn-lt"/>
          <a:ea typeface="+mn-ea"/>
        </a:defRPr>
      </a:lvl2pPr>
      <a:lvl3pPr marL="1143000" indent="-228600" algn="l" rtl="0" eaLnBrk="1" fontAlgn="base" hangingPunct="1">
        <a:spcBef>
          <a:spcPct val="20000"/>
        </a:spcBef>
        <a:spcAft>
          <a:spcPct val="0"/>
        </a:spcAft>
        <a:buClr>
          <a:srgbClr val="0083A5"/>
        </a:buClr>
        <a:buFont typeface="Wingdings" pitchFamily="-112" charset="2"/>
        <a:buChar char="§"/>
        <a:defRPr sz="2400">
          <a:solidFill>
            <a:srgbClr val="4F4E44"/>
          </a:solidFill>
          <a:latin typeface="+mn-lt"/>
          <a:ea typeface="+mn-ea"/>
        </a:defRPr>
      </a:lvl3pPr>
      <a:lvl4pPr marL="1600200" indent="-228600" algn="l" rtl="0" eaLnBrk="1" fontAlgn="base" hangingPunct="1">
        <a:spcBef>
          <a:spcPct val="20000"/>
        </a:spcBef>
        <a:spcAft>
          <a:spcPct val="0"/>
        </a:spcAft>
        <a:buClr>
          <a:srgbClr val="0083A5"/>
        </a:buClr>
        <a:buFont typeface="Wingdings" pitchFamily="-112" charset="2"/>
        <a:buChar char="§"/>
        <a:defRPr sz="2400">
          <a:solidFill>
            <a:srgbClr val="4F4E44"/>
          </a:solidFill>
          <a:latin typeface="+mn-lt"/>
          <a:ea typeface="+mn-ea"/>
        </a:defRPr>
      </a:lvl4pPr>
      <a:lvl5pPr marL="2057400" indent="-228600" algn="l" rtl="0" eaLnBrk="1" fontAlgn="base" hangingPunct="1">
        <a:spcBef>
          <a:spcPct val="20000"/>
        </a:spcBef>
        <a:spcAft>
          <a:spcPct val="0"/>
        </a:spcAft>
        <a:buClr>
          <a:srgbClr val="0083A5"/>
        </a:buClr>
        <a:buFont typeface="Wingdings" pitchFamily="-112" charset="2"/>
        <a:buChar char="§"/>
        <a:defRPr sz="2400">
          <a:solidFill>
            <a:srgbClr val="4F4E44"/>
          </a:solidFill>
          <a:latin typeface="+mn-lt"/>
          <a:ea typeface="+mn-ea"/>
        </a:defRPr>
      </a:lvl5pPr>
      <a:lvl6pPr marL="2514600" indent="-228600" algn="l" rtl="0" eaLnBrk="1" fontAlgn="base" hangingPunct="1">
        <a:spcBef>
          <a:spcPct val="20000"/>
        </a:spcBef>
        <a:spcAft>
          <a:spcPct val="0"/>
        </a:spcAft>
        <a:buClr>
          <a:srgbClr val="0083A5"/>
        </a:buClr>
        <a:buFont typeface="Wingdings" pitchFamily="-107" charset="2"/>
        <a:buChar char="§"/>
        <a:defRPr>
          <a:solidFill>
            <a:srgbClr val="4F4E44"/>
          </a:solidFill>
          <a:latin typeface="+mn-lt"/>
          <a:ea typeface="+mn-ea"/>
        </a:defRPr>
      </a:lvl6pPr>
      <a:lvl7pPr marL="2971800" indent="-228600" algn="l" rtl="0" eaLnBrk="1" fontAlgn="base" hangingPunct="1">
        <a:spcBef>
          <a:spcPct val="20000"/>
        </a:spcBef>
        <a:spcAft>
          <a:spcPct val="0"/>
        </a:spcAft>
        <a:buClr>
          <a:srgbClr val="0083A5"/>
        </a:buClr>
        <a:buFont typeface="Wingdings" pitchFamily="-107" charset="2"/>
        <a:buChar char="§"/>
        <a:defRPr>
          <a:solidFill>
            <a:srgbClr val="4F4E44"/>
          </a:solidFill>
          <a:latin typeface="+mn-lt"/>
          <a:ea typeface="+mn-ea"/>
        </a:defRPr>
      </a:lvl7pPr>
      <a:lvl8pPr marL="3429000" indent="-228600" algn="l" rtl="0" eaLnBrk="1" fontAlgn="base" hangingPunct="1">
        <a:spcBef>
          <a:spcPct val="20000"/>
        </a:spcBef>
        <a:spcAft>
          <a:spcPct val="0"/>
        </a:spcAft>
        <a:buClr>
          <a:srgbClr val="0083A5"/>
        </a:buClr>
        <a:buFont typeface="Wingdings" pitchFamily="-107" charset="2"/>
        <a:buChar char="§"/>
        <a:defRPr>
          <a:solidFill>
            <a:srgbClr val="4F4E44"/>
          </a:solidFill>
          <a:latin typeface="+mn-lt"/>
          <a:ea typeface="+mn-ea"/>
        </a:defRPr>
      </a:lvl8pPr>
      <a:lvl9pPr marL="3886200" indent="-228600" algn="l" rtl="0" eaLnBrk="1" fontAlgn="base" hangingPunct="1">
        <a:spcBef>
          <a:spcPct val="20000"/>
        </a:spcBef>
        <a:spcAft>
          <a:spcPct val="0"/>
        </a:spcAft>
        <a:buClr>
          <a:srgbClr val="0083A5"/>
        </a:buClr>
        <a:buFont typeface="Wingdings" pitchFamily="-107" charset="2"/>
        <a:buChar char="§"/>
        <a:defRPr>
          <a:solidFill>
            <a:srgbClr val="4F4E44"/>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pic>
        <p:nvPicPr>
          <p:cNvPr id="2" name="Picture 1"/>
          <p:cNvPicPr>
            <a:picLocks noChangeAspect="1"/>
          </p:cNvPicPr>
          <p:nvPr/>
        </p:nvPicPr>
        <p:blipFill rotWithShape="1">
          <a:blip r:embed="rId3" cstate="screen">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 Placeholder 10"/>
          <p:cNvSpPr>
            <a:spLocks noGrp="1"/>
          </p:cNvSpPr>
          <p:nvPr>
            <p:ph type="body" sz="quarter" idx="4294967295"/>
          </p:nvPr>
        </p:nvSpPr>
        <p:spPr>
          <a:xfrm>
            <a:off x="1447800" y="1752601"/>
            <a:ext cx="9375648" cy="3962400"/>
          </a:xfrm>
        </p:spPr>
        <p:txBody>
          <a:bodyPr/>
          <a:lstStyle/>
          <a:p>
            <a:pPr marL="0" indent="0" algn="ctr">
              <a:spcBef>
                <a:spcPts val="800"/>
              </a:spcBef>
              <a:buNone/>
            </a:pPr>
            <a:r>
              <a:rPr lang="en-US" altLang="en-US" sz="4000" b="1" u="sng" dirty="0">
                <a:solidFill>
                  <a:schemeClr val="bg1"/>
                </a:solidFill>
                <a:latin typeface="Arial" charset="0"/>
                <a:ea typeface="ＭＳ Ｐゴシック" pitchFamily="34" charset="-128"/>
              </a:rPr>
              <a:t>Blockchain and Cryptocurrency</a:t>
            </a:r>
          </a:p>
          <a:p>
            <a:pPr marL="0" indent="0" algn="ctr">
              <a:spcBef>
                <a:spcPts val="800"/>
              </a:spcBef>
              <a:buNone/>
            </a:pPr>
            <a:r>
              <a:rPr lang="en-US" altLang="en-US" sz="4000" b="1" u="sng" dirty="0">
                <a:solidFill>
                  <a:schemeClr val="bg1"/>
                </a:solidFill>
                <a:latin typeface="Arial" charset="0"/>
                <a:ea typeface="ＭＳ Ｐゴシック" pitchFamily="34" charset="-128"/>
              </a:rPr>
              <a:t>Overview</a:t>
            </a:r>
          </a:p>
          <a:p>
            <a:pPr marL="0" indent="0" algn="ctr">
              <a:spcBef>
                <a:spcPts val="800"/>
              </a:spcBef>
              <a:buNone/>
            </a:pPr>
            <a:endParaRPr lang="en-US" altLang="en-US" sz="4000" b="1" u="sng" dirty="0">
              <a:solidFill>
                <a:schemeClr val="bg1"/>
              </a:solidFill>
              <a:latin typeface="Arial" charset="0"/>
              <a:ea typeface="ＭＳ Ｐゴシック" pitchFamily="34" charset="-128"/>
            </a:endParaRPr>
          </a:p>
        </p:txBody>
      </p:sp>
      <p:sp>
        <p:nvSpPr>
          <p:cNvPr id="12" name="Text Placeholder 11"/>
          <p:cNvSpPr>
            <a:spLocks noGrp="1"/>
          </p:cNvSpPr>
          <p:nvPr>
            <p:ph type="body" sz="quarter" idx="4294967295"/>
          </p:nvPr>
        </p:nvSpPr>
        <p:spPr>
          <a:xfrm>
            <a:off x="6400800" y="5562600"/>
            <a:ext cx="3505200" cy="381000"/>
          </a:xfrm>
        </p:spPr>
        <p:txBody>
          <a:bodyPr/>
          <a:lstStyle/>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3775" y="4585855"/>
            <a:ext cx="3674225" cy="1205345"/>
          </a:xfrm>
          <a:prstGeom prst="rect">
            <a:avLst/>
          </a:prstGeom>
        </p:spPr>
      </p:pic>
      <p:sp>
        <p:nvSpPr>
          <p:cNvPr id="5" name="Rectangle 4"/>
          <p:cNvSpPr/>
          <p:nvPr/>
        </p:nvSpPr>
        <p:spPr>
          <a:xfrm>
            <a:off x="1447800" y="4513882"/>
            <a:ext cx="5181600" cy="1138773"/>
          </a:xfrm>
          <a:prstGeom prst="rect">
            <a:avLst/>
          </a:prstGeom>
        </p:spPr>
        <p:txBody>
          <a:bodyPr wrap="square">
            <a:spAutoFit/>
          </a:bodyPr>
          <a:lstStyle/>
          <a:p>
            <a:pPr>
              <a:buFontTx/>
              <a:buNone/>
              <a:defRPr/>
            </a:pPr>
            <a:r>
              <a:rPr lang="en-US" b="1" dirty="0">
                <a:solidFill>
                  <a:schemeClr val="bg1"/>
                </a:solidFill>
              </a:rPr>
              <a:t>John </a:t>
            </a:r>
            <a:r>
              <a:rPr lang="en-US" b="1" dirty="0" err="1">
                <a:solidFill>
                  <a:schemeClr val="bg1"/>
                </a:solidFill>
              </a:rPr>
              <a:t>Wagster</a:t>
            </a:r>
            <a:endParaRPr lang="en-US" b="1" dirty="0">
              <a:solidFill>
                <a:schemeClr val="bg1"/>
              </a:solidFill>
            </a:endParaRPr>
          </a:p>
          <a:p>
            <a:pPr>
              <a:buFontTx/>
              <a:buNone/>
              <a:defRPr/>
            </a:pPr>
            <a:r>
              <a:rPr lang="en-US" sz="2200" dirty="0">
                <a:solidFill>
                  <a:schemeClr val="bg1"/>
                </a:solidFill>
              </a:rPr>
              <a:t>Co-Chair, </a:t>
            </a:r>
            <a:r>
              <a:rPr lang="en-US" sz="2200" dirty="0" err="1">
                <a:solidFill>
                  <a:schemeClr val="bg1"/>
                </a:solidFill>
              </a:rPr>
              <a:t>Blockchain</a:t>
            </a:r>
            <a:r>
              <a:rPr lang="en-US" sz="2200" dirty="0">
                <a:solidFill>
                  <a:schemeClr val="bg1"/>
                </a:solidFill>
              </a:rPr>
              <a:t> and Cryptocurrency Practice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C093-EDFD-457B-AD99-A016B1E967FB}"/>
              </a:ext>
            </a:extLst>
          </p:cNvPr>
          <p:cNvSpPr>
            <a:spLocks noGrp="1"/>
          </p:cNvSpPr>
          <p:nvPr>
            <p:ph type="title"/>
          </p:nvPr>
        </p:nvSpPr>
        <p:spPr>
          <a:xfrm>
            <a:off x="609600" y="685800"/>
            <a:ext cx="10972800" cy="838200"/>
          </a:xfrm>
        </p:spPr>
        <p:txBody>
          <a:bodyPr/>
          <a:lstStyle/>
          <a:p>
            <a:r>
              <a:rPr lang="en-US" dirty="0"/>
              <a:t>What is a Smart Contract?</a:t>
            </a:r>
          </a:p>
        </p:txBody>
      </p:sp>
      <p:sp>
        <p:nvSpPr>
          <p:cNvPr id="3" name="Content Placeholder 2">
            <a:extLst>
              <a:ext uri="{FF2B5EF4-FFF2-40B4-BE49-F238E27FC236}">
                <a16:creationId xmlns:a16="http://schemas.microsoft.com/office/drawing/2014/main" id="{E6626461-744A-4B32-8C6E-6207DB19C6D6}"/>
              </a:ext>
            </a:extLst>
          </p:cNvPr>
          <p:cNvSpPr>
            <a:spLocks noGrp="1"/>
          </p:cNvSpPr>
          <p:nvPr>
            <p:ph idx="1"/>
          </p:nvPr>
        </p:nvSpPr>
        <p:spPr>
          <a:xfrm>
            <a:off x="609600" y="1600200"/>
            <a:ext cx="7848600" cy="4724400"/>
          </a:xfrm>
        </p:spPr>
        <p:txBody>
          <a:bodyPr>
            <a:normAutofit lnSpcReduction="10000"/>
          </a:bodyPr>
          <a:lstStyle/>
          <a:p>
            <a:pPr>
              <a:spcBef>
                <a:spcPts val="1400"/>
              </a:spcBef>
            </a:pPr>
            <a:r>
              <a:rPr lang="en-US" sz="2200" dirty="0"/>
              <a:t>Most Distributed Apps operate through mechanisms known as smart contracts</a:t>
            </a:r>
          </a:p>
          <a:p>
            <a:pPr lvl="1">
              <a:spcBef>
                <a:spcPts val="1400"/>
              </a:spcBef>
            </a:pPr>
            <a:r>
              <a:rPr lang="en-US" sz="2200" dirty="0"/>
              <a:t>Smart contracts are self-executing software programs that take effect as the participating parties agree in advance.</a:t>
            </a:r>
          </a:p>
          <a:p>
            <a:pPr marL="57150" indent="0">
              <a:spcBef>
                <a:spcPts val="1400"/>
              </a:spcBef>
              <a:buNone/>
            </a:pPr>
            <a:r>
              <a:rPr lang="en-US" sz="2200" u="sng" dirty="0">
                <a:solidFill>
                  <a:srgbClr val="0083A5"/>
                </a:solidFill>
              </a:rPr>
              <a:t>Vending Machine Example:</a:t>
            </a:r>
          </a:p>
          <a:p>
            <a:pPr marL="400050">
              <a:spcBef>
                <a:spcPts val="1400"/>
              </a:spcBef>
            </a:pPr>
            <a:r>
              <a:rPr lang="en-US" sz="2200" dirty="0"/>
              <a:t>Put $1 in, a soda comes out</a:t>
            </a:r>
          </a:p>
          <a:p>
            <a:pPr marL="400050">
              <a:spcBef>
                <a:spcPts val="1400"/>
              </a:spcBef>
            </a:pPr>
            <a:r>
              <a:rPr lang="en-US" sz="2200" dirty="0"/>
              <a:t>If you don’t put $1 in, no soda comes out</a:t>
            </a:r>
          </a:p>
          <a:p>
            <a:pPr marL="400050">
              <a:spcBef>
                <a:spcPts val="1400"/>
              </a:spcBef>
            </a:pPr>
            <a:r>
              <a:rPr lang="en-US" sz="2200" dirty="0"/>
              <a:t>If you don’t put $1 in, and a soda comes out, that’s bad</a:t>
            </a:r>
          </a:p>
          <a:p>
            <a:pPr marL="57150" indent="0">
              <a:spcBef>
                <a:spcPts val="1400"/>
              </a:spcBef>
              <a:buNone/>
            </a:pPr>
            <a:r>
              <a:rPr lang="en-US" sz="2200" dirty="0"/>
              <a:t>A smart contract controls digital assets using the pre-determined conditions of an agreement.</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0" y="1444751"/>
            <a:ext cx="4575049" cy="4575049"/>
          </a:xfrm>
          <a:prstGeom prst="rect">
            <a:avLst/>
          </a:prstGeom>
        </p:spPr>
      </p:pic>
    </p:spTree>
    <p:extLst>
      <p:ext uri="{BB962C8B-B14F-4D97-AF65-F5344CB8AC3E}">
        <p14:creationId xmlns:p14="http://schemas.microsoft.com/office/powerpoint/2010/main" val="204979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AC17D-2728-428B-BDBA-CB8067F66C11}"/>
              </a:ext>
            </a:extLst>
          </p:cNvPr>
          <p:cNvSpPr>
            <a:spLocks noGrp="1"/>
          </p:cNvSpPr>
          <p:nvPr>
            <p:ph type="title"/>
          </p:nvPr>
        </p:nvSpPr>
        <p:spPr>
          <a:xfrm>
            <a:off x="609600" y="685800"/>
            <a:ext cx="10972800" cy="838200"/>
          </a:xfrm>
        </p:spPr>
        <p:txBody>
          <a:bodyPr/>
          <a:lstStyle/>
          <a:p>
            <a:r>
              <a:rPr lang="en-US" dirty="0"/>
              <a:t>Smart Contract Example</a:t>
            </a:r>
          </a:p>
        </p:txBody>
      </p:sp>
      <p:sp>
        <p:nvSpPr>
          <p:cNvPr id="4" name="Content Placeholder 3">
            <a:extLst>
              <a:ext uri="{FF2B5EF4-FFF2-40B4-BE49-F238E27FC236}">
                <a16:creationId xmlns:a16="http://schemas.microsoft.com/office/drawing/2014/main" id="{100442F3-71DA-4A26-BF72-07675ACFEDF9}"/>
              </a:ext>
            </a:extLst>
          </p:cNvPr>
          <p:cNvSpPr>
            <a:spLocks noGrp="1"/>
          </p:cNvSpPr>
          <p:nvPr>
            <p:ph idx="1"/>
          </p:nvPr>
        </p:nvSpPr>
        <p:spPr>
          <a:xfrm>
            <a:off x="609600" y="1600200"/>
            <a:ext cx="7848600" cy="4724400"/>
          </a:xfrm>
        </p:spPr>
        <p:txBody>
          <a:bodyPr>
            <a:noAutofit/>
          </a:bodyPr>
          <a:lstStyle/>
          <a:p>
            <a:pPr>
              <a:lnSpc>
                <a:spcPct val="110000"/>
              </a:lnSpc>
              <a:spcBef>
                <a:spcPts val="1400"/>
              </a:spcBef>
            </a:pPr>
            <a:r>
              <a:rPr lang="en-US" sz="2000" dirty="0"/>
              <a:t>A farmer wants insurance to protect against a drought. If the temperature is more than 100 degrees for 50 days in a year, he receives $50,000.</a:t>
            </a:r>
          </a:p>
          <a:p>
            <a:pPr>
              <a:lnSpc>
                <a:spcPct val="110000"/>
              </a:lnSpc>
              <a:spcBef>
                <a:spcPts val="1400"/>
              </a:spcBef>
            </a:pPr>
            <a:r>
              <a:rPr lang="en-US" sz="2000" dirty="0"/>
              <a:t>Today, the farmer would need to collect information about the weather and submit it to the insurance company to make a claim.  </a:t>
            </a:r>
          </a:p>
          <a:p>
            <a:pPr marL="742950" lvl="2" indent="-342900">
              <a:lnSpc>
                <a:spcPct val="110000"/>
              </a:lnSpc>
              <a:spcBef>
                <a:spcPts val="1400"/>
              </a:spcBef>
            </a:pPr>
            <a:r>
              <a:rPr lang="en-US" sz="2000" dirty="0">
                <a:cs typeface="+mn-cs"/>
              </a:rPr>
              <a:t>Must submit properly and on time</a:t>
            </a:r>
          </a:p>
          <a:p>
            <a:pPr marL="742950" lvl="2" indent="-342900">
              <a:lnSpc>
                <a:spcPct val="110000"/>
              </a:lnSpc>
              <a:spcBef>
                <a:spcPts val="1400"/>
              </a:spcBef>
            </a:pPr>
            <a:r>
              <a:rPr lang="en-US" sz="2000" dirty="0">
                <a:cs typeface="+mn-cs"/>
              </a:rPr>
              <a:t>Must wait to learn if he will be reimbursed</a:t>
            </a:r>
          </a:p>
          <a:p>
            <a:pPr>
              <a:lnSpc>
                <a:spcPct val="110000"/>
              </a:lnSpc>
              <a:spcBef>
                <a:spcPts val="1400"/>
              </a:spcBef>
            </a:pPr>
            <a:r>
              <a:rPr lang="en-US" sz="2000" dirty="0"/>
              <a:t>With a smart contract, the conditions of the policy (# of days and temperature) can be automatically derived from acknowledged public sources and the payment would be automatically made to the farmer if the correct criteria are met.</a:t>
            </a:r>
          </a:p>
          <a:p>
            <a:pPr>
              <a:lnSpc>
                <a:spcPct val="110000"/>
              </a:lnSpc>
            </a:pPr>
            <a:endParaRPr lang="en-US" sz="2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1130300"/>
            <a:ext cx="4575048" cy="4575048"/>
          </a:xfrm>
          <a:prstGeom prst="rect">
            <a:avLst/>
          </a:prstGeom>
        </p:spPr>
      </p:pic>
    </p:spTree>
    <p:extLst>
      <p:ext uri="{BB962C8B-B14F-4D97-AF65-F5344CB8AC3E}">
        <p14:creationId xmlns:p14="http://schemas.microsoft.com/office/powerpoint/2010/main" val="335875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9CA5-FD74-4D33-ABB3-7A57520B92DB}"/>
              </a:ext>
            </a:extLst>
          </p:cNvPr>
          <p:cNvSpPr>
            <a:spLocks noGrp="1"/>
          </p:cNvSpPr>
          <p:nvPr>
            <p:ph type="title"/>
          </p:nvPr>
        </p:nvSpPr>
        <p:spPr/>
        <p:txBody>
          <a:bodyPr/>
          <a:lstStyle/>
          <a:p>
            <a:r>
              <a:rPr lang="en-US" dirty="0"/>
              <a:t>Smart Contracts, cont.</a:t>
            </a:r>
          </a:p>
        </p:txBody>
      </p:sp>
      <p:sp>
        <p:nvSpPr>
          <p:cNvPr id="3" name="Content Placeholder 2">
            <a:extLst>
              <a:ext uri="{FF2B5EF4-FFF2-40B4-BE49-F238E27FC236}">
                <a16:creationId xmlns:a16="http://schemas.microsoft.com/office/drawing/2014/main" id="{56CB25C8-E7BB-4A59-9042-38F75E7DE33F}"/>
              </a:ext>
            </a:extLst>
          </p:cNvPr>
          <p:cNvSpPr>
            <a:spLocks noGrp="1"/>
          </p:cNvSpPr>
          <p:nvPr>
            <p:ph idx="1"/>
          </p:nvPr>
        </p:nvSpPr>
        <p:spPr/>
        <p:txBody>
          <a:bodyPr/>
          <a:lstStyle/>
          <a:p>
            <a:r>
              <a:rPr lang="en-US" dirty="0"/>
              <a:t>Smart contracts allow for programmable money</a:t>
            </a:r>
          </a:p>
          <a:p>
            <a:pPr lvl="1"/>
            <a:r>
              <a:rPr lang="en-US" dirty="0"/>
              <a:t>Geofencing</a:t>
            </a:r>
          </a:p>
          <a:p>
            <a:pPr lvl="1"/>
            <a:r>
              <a:rPr lang="en-US" dirty="0"/>
              <a:t>Restrictions on transfer, lockups, hold periods</a:t>
            </a:r>
          </a:p>
          <a:p>
            <a:pPr lvl="1"/>
            <a:r>
              <a:rPr lang="en-US" dirty="0"/>
              <a:t>Restrictions on use</a:t>
            </a:r>
          </a:p>
        </p:txBody>
      </p:sp>
    </p:spTree>
    <p:extLst>
      <p:ext uri="{BB962C8B-B14F-4D97-AF65-F5344CB8AC3E}">
        <p14:creationId xmlns:p14="http://schemas.microsoft.com/office/powerpoint/2010/main" val="40344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E745-52CE-46F0-9DA7-BB67C40C7C9F}"/>
              </a:ext>
            </a:extLst>
          </p:cNvPr>
          <p:cNvSpPr>
            <a:spLocks noGrp="1"/>
          </p:cNvSpPr>
          <p:nvPr>
            <p:ph type="title"/>
          </p:nvPr>
        </p:nvSpPr>
        <p:spPr/>
        <p:txBody>
          <a:bodyPr/>
          <a:lstStyle/>
          <a:p>
            <a:r>
              <a:rPr lang="en-US" dirty="0"/>
              <a:t>What Are Stablecoins</a:t>
            </a:r>
          </a:p>
        </p:txBody>
      </p:sp>
      <p:sp>
        <p:nvSpPr>
          <p:cNvPr id="3" name="Content Placeholder 2">
            <a:extLst>
              <a:ext uri="{FF2B5EF4-FFF2-40B4-BE49-F238E27FC236}">
                <a16:creationId xmlns:a16="http://schemas.microsoft.com/office/drawing/2014/main" id="{77EA0074-392A-453E-9DC6-AECA8187FEA9}"/>
              </a:ext>
            </a:extLst>
          </p:cNvPr>
          <p:cNvSpPr>
            <a:spLocks noGrp="1"/>
          </p:cNvSpPr>
          <p:nvPr>
            <p:ph idx="1"/>
          </p:nvPr>
        </p:nvSpPr>
        <p:spPr/>
        <p:txBody>
          <a:bodyPr/>
          <a:lstStyle/>
          <a:p>
            <a:r>
              <a:rPr lang="en-US" sz="3200" dirty="0"/>
              <a:t>value pegged to a real-world asset, typically fiat currency</a:t>
            </a:r>
          </a:p>
          <a:p>
            <a:r>
              <a:rPr lang="en-US" sz="3200" dirty="0"/>
              <a:t>Very important to the cryptocurrency ecosystem because of low volatility</a:t>
            </a:r>
          </a:p>
          <a:p>
            <a:r>
              <a:rPr lang="en-US" sz="3200" dirty="0"/>
              <a:t>Can be transferred quickly and cheaply</a:t>
            </a:r>
          </a:p>
          <a:p>
            <a:r>
              <a:rPr lang="en-US" sz="3200" dirty="0"/>
              <a:t>Usually redeemable for cash</a:t>
            </a:r>
          </a:p>
          <a:p>
            <a:r>
              <a:rPr lang="en-US" sz="3200" dirty="0"/>
              <a:t>Also threatens governmental control</a:t>
            </a:r>
          </a:p>
          <a:p>
            <a:r>
              <a:rPr lang="en-US" sz="3200" dirty="0"/>
              <a:t>Diem, </a:t>
            </a:r>
            <a:r>
              <a:rPr lang="en-US" sz="3200" dirty="0" err="1"/>
              <a:t>USDT</a:t>
            </a:r>
            <a:r>
              <a:rPr lang="en-US" sz="3200" dirty="0"/>
              <a:t>, </a:t>
            </a:r>
            <a:r>
              <a:rPr lang="en-US" sz="3200" dirty="0" err="1"/>
              <a:t>USDC</a:t>
            </a:r>
            <a:endParaRPr lang="en-US" sz="3200" dirty="0"/>
          </a:p>
          <a:p>
            <a:endParaRPr lang="en-US" dirty="0"/>
          </a:p>
        </p:txBody>
      </p:sp>
    </p:spTree>
    <p:extLst>
      <p:ext uri="{BB962C8B-B14F-4D97-AF65-F5344CB8AC3E}">
        <p14:creationId xmlns:p14="http://schemas.microsoft.com/office/powerpoint/2010/main" val="185918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2CF1-C64E-4593-A6F6-DB0084EA781B}"/>
              </a:ext>
            </a:extLst>
          </p:cNvPr>
          <p:cNvSpPr>
            <a:spLocks noGrp="1"/>
          </p:cNvSpPr>
          <p:nvPr>
            <p:ph type="title"/>
          </p:nvPr>
        </p:nvSpPr>
        <p:spPr/>
        <p:txBody>
          <a:bodyPr/>
          <a:lstStyle/>
          <a:p>
            <a:r>
              <a:rPr lang="en-US" dirty="0"/>
              <a:t>What’s the big deal about Decentralized Finance? </a:t>
            </a:r>
            <a:r>
              <a:rPr lang="en-US" sz="1200" dirty="0">
                <a:solidFill>
                  <a:schemeClr val="tx1"/>
                </a:solidFill>
              </a:rPr>
              <a:t>From </a:t>
            </a:r>
            <a:r>
              <a:rPr lang="en-US" sz="1200" dirty="0" err="1">
                <a:solidFill>
                  <a:schemeClr val="tx1"/>
                </a:solidFill>
              </a:rPr>
              <a:t>Defi</a:t>
            </a:r>
            <a:r>
              <a:rPr lang="en-US" sz="1200" dirty="0">
                <a:solidFill>
                  <a:schemeClr val="tx1"/>
                </a:solidFill>
              </a:rPr>
              <a:t> Pulse</a:t>
            </a:r>
          </a:p>
        </p:txBody>
      </p:sp>
      <p:pic>
        <p:nvPicPr>
          <p:cNvPr id="11" name="Content Placeholder 10">
            <a:extLst>
              <a:ext uri="{FF2B5EF4-FFF2-40B4-BE49-F238E27FC236}">
                <a16:creationId xmlns:a16="http://schemas.microsoft.com/office/drawing/2014/main" id="{7E4F302E-9E91-4F4F-B46E-F27D3BA34C3D}"/>
              </a:ext>
            </a:extLst>
          </p:cNvPr>
          <p:cNvPicPr>
            <a:picLocks noGrp="1" noChangeAspect="1"/>
          </p:cNvPicPr>
          <p:nvPr>
            <p:ph idx="1"/>
          </p:nvPr>
        </p:nvPicPr>
        <p:blipFill>
          <a:blip r:embed="rId2"/>
          <a:stretch>
            <a:fillRect/>
          </a:stretch>
        </p:blipFill>
        <p:spPr>
          <a:xfrm>
            <a:off x="914401" y="1371600"/>
            <a:ext cx="8843962" cy="4495800"/>
          </a:xfrm>
        </p:spPr>
      </p:pic>
    </p:spTree>
    <p:extLst>
      <p:ext uri="{BB962C8B-B14F-4D97-AF65-F5344CB8AC3E}">
        <p14:creationId xmlns:p14="http://schemas.microsoft.com/office/powerpoint/2010/main" val="197926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ctagon 12">
            <a:extLst>
              <a:ext uri="{FF2B5EF4-FFF2-40B4-BE49-F238E27FC236}">
                <a16:creationId xmlns:a16="http://schemas.microsoft.com/office/drawing/2014/main" id="{0BA6E967-2CC3-48F7-9E3F-6E851E5FD8B0}"/>
              </a:ext>
            </a:extLst>
          </p:cNvPr>
          <p:cNvSpPr/>
          <p:nvPr/>
        </p:nvSpPr>
        <p:spPr bwMode="auto">
          <a:xfrm>
            <a:off x="8159601" y="2057400"/>
            <a:ext cx="2786618" cy="2667000"/>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endParaRPr>
          </a:p>
        </p:txBody>
      </p:sp>
      <p:sp>
        <p:nvSpPr>
          <p:cNvPr id="2" name="Title 1">
            <a:extLst>
              <a:ext uri="{FF2B5EF4-FFF2-40B4-BE49-F238E27FC236}">
                <a16:creationId xmlns:a16="http://schemas.microsoft.com/office/drawing/2014/main" id="{5B254BCC-B9F6-4A56-9EF9-266C1C237E30}"/>
              </a:ext>
            </a:extLst>
          </p:cNvPr>
          <p:cNvSpPr>
            <a:spLocks noGrp="1"/>
          </p:cNvSpPr>
          <p:nvPr>
            <p:ph type="title"/>
          </p:nvPr>
        </p:nvSpPr>
        <p:spPr>
          <a:xfrm>
            <a:off x="331381" y="685800"/>
            <a:ext cx="10972800" cy="838200"/>
          </a:xfrm>
        </p:spPr>
        <p:txBody>
          <a:bodyPr/>
          <a:lstStyle/>
          <a:p>
            <a:r>
              <a:rPr lang="en-US" dirty="0"/>
              <a:t>What is Decentralized Finance or “</a:t>
            </a:r>
            <a:r>
              <a:rPr lang="en-US" dirty="0" err="1"/>
              <a:t>Defi</a:t>
            </a:r>
            <a:r>
              <a:rPr lang="en-US" dirty="0"/>
              <a:t>”?</a:t>
            </a:r>
          </a:p>
        </p:txBody>
      </p:sp>
      <p:sp>
        <p:nvSpPr>
          <p:cNvPr id="3" name="Content Placeholder 2">
            <a:extLst>
              <a:ext uri="{FF2B5EF4-FFF2-40B4-BE49-F238E27FC236}">
                <a16:creationId xmlns:a16="http://schemas.microsoft.com/office/drawing/2014/main" id="{323CB1F0-1E85-4492-AC5B-381E0F718207}"/>
              </a:ext>
            </a:extLst>
          </p:cNvPr>
          <p:cNvSpPr>
            <a:spLocks noGrp="1"/>
          </p:cNvSpPr>
          <p:nvPr>
            <p:ph idx="1"/>
          </p:nvPr>
        </p:nvSpPr>
        <p:spPr>
          <a:xfrm>
            <a:off x="331381" y="1600200"/>
            <a:ext cx="7212419" cy="4724400"/>
          </a:xfrm>
        </p:spPr>
        <p:txBody>
          <a:bodyPr>
            <a:normAutofit lnSpcReduction="10000"/>
          </a:bodyPr>
          <a:lstStyle/>
          <a:p>
            <a:pPr marL="0" indent="0">
              <a:buNone/>
            </a:pPr>
            <a:r>
              <a:rPr lang="en-US" sz="2800" dirty="0" err="1">
                <a:effectLst/>
                <a:latin typeface="Calibri" panose="020F0502020204030204" pitchFamily="34" charset="0"/>
              </a:rPr>
              <a:t>Defi</a:t>
            </a:r>
            <a:r>
              <a:rPr lang="en-US" sz="2800" dirty="0">
                <a:effectLst/>
                <a:latin typeface="Calibri" panose="020F0502020204030204" pitchFamily="34" charset="0"/>
              </a:rPr>
              <a:t> is a complex array of platforms on the Ethereum blockchain through which borrowers, lenders and investors can undertake bank-like transactions without banks.  Importantly, </a:t>
            </a:r>
            <a:r>
              <a:rPr lang="en-US" sz="2800" dirty="0" err="1">
                <a:effectLst/>
                <a:latin typeface="Calibri" panose="020F0502020204030204" pitchFamily="34" charset="0"/>
              </a:rPr>
              <a:t>Defi</a:t>
            </a:r>
            <a:r>
              <a:rPr lang="en-US" sz="2800" dirty="0">
                <a:effectLst/>
                <a:latin typeface="Calibri" panose="020F0502020204030204" pitchFamily="34" charset="0"/>
              </a:rPr>
              <a:t> runs on individual accounts hosted on digital wallets that are accessible to anyone in the world with an internet connection.  </a:t>
            </a:r>
            <a:r>
              <a:rPr lang="en-US" sz="2800" dirty="0" err="1">
                <a:effectLst/>
                <a:latin typeface="Calibri" panose="020F0502020204030204" pitchFamily="34" charset="0"/>
              </a:rPr>
              <a:t>Defi</a:t>
            </a:r>
            <a:r>
              <a:rPr lang="en-US" sz="2800" dirty="0">
                <a:effectLst/>
                <a:latin typeface="Calibri" panose="020F0502020204030204" pitchFamily="34" charset="0"/>
              </a:rPr>
              <a:t> allows users to store and transfer value and create and access any imaginable financial product on the same terms as anyone else.  </a:t>
            </a:r>
            <a:r>
              <a:rPr lang="en-US" sz="2800" u="sng" dirty="0">
                <a:effectLst/>
                <a:latin typeface="Calibri" panose="020F0502020204030204" pitchFamily="34" charset="0"/>
              </a:rPr>
              <a:t>No banks</a:t>
            </a:r>
            <a:r>
              <a:rPr lang="en-US" sz="2800" dirty="0">
                <a:effectLst/>
                <a:latin typeface="Calibri" panose="020F0502020204030204" pitchFamily="34" charset="0"/>
              </a:rPr>
              <a:t>. </a:t>
            </a:r>
            <a:r>
              <a:rPr lang="en-US" sz="2800" u="sng" dirty="0">
                <a:effectLst/>
                <a:latin typeface="Calibri" panose="020F0502020204030204" pitchFamily="34" charset="0"/>
              </a:rPr>
              <a:t>No brokers</a:t>
            </a:r>
            <a:r>
              <a:rPr lang="en-US" sz="2800" dirty="0">
                <a:effectLst/>
                <a:latin typeface="Calibri" panose="020F0502020204030204" pitchFamily="34" charset="0"/>
              </a:rPr>
              <a:t>.  </a:t>
            </a:r>
            <a:r>
              <a:rPr lang="en-US" sz="2800" u="sng" dirty="0">
                <a:effectLst/>
                <a:latin typeface="Calibri" panose="020F0502020204030204" pitchFamily="34" charset="0"/>
              </a:rPr>
              <a:t>No politics</a:t>
            </a:r>
            <a:r>
              <a:rPr lang="en-US" sz="2800" dirty="0">
                <a:effectLst/>
                <a:latin typeface="Calibri" panose="020F0502020204030204" pitchFamily="34" charset="0"/>
              </a:rPr>
              <a:t>. </a:t>
            </a:r>
          </a:p>
          <a:p>
            <a:endParaRPr lang="en-US" dirty="0"/>
          </a:p>
        </p:txBody>
      </p:sp>
      <p:pic>
        <p:nvPicPr>
          <p:cNvPr id="5" name="Graphic 4" descr="Money">
            <a:extLst>
              <a:ext uri="{FF2B5EF4-FFF2-40B4-BE49-F238E27FC236}">
                <a16:creationId xmlns:a16="http://schemas.microsoft.com/office/drawing/2014/main" id="{8A00147E-7A1D-454E-933A-52BE2A3F2C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5586" y="942753"/>
            <a:ext cx="1114647" cy="1114647"/>
          </a:xfrm>
          <a:prstGeom prst="rect">
            <a:avLst/>
          </a:prstGeom>
        </p:spPr>
      </p:pic>
      <p:pic>
        <p:nvPicPr>
          <p:cNvPr id="7" name="Graphic 6" descr="Internet">
            <a:extLst>
              <a:ext uri="{FF2B5EF4-FFF2-40B4-BE49-F238E27FC236}">
                <a16:creationId xmlns:a16="http://schemas.microsoft.com/office/drawing/2014/main" id="{B635C90F-9EE6-4356-9D70-9B454E546F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5586" y="4648200"/>
            <a:ext cx="1114647" cy="1114647"/>
          </a:xfrm>
          <a:prstGeom prst="rect">
            <a:avLst/>
          </a:prstGeom>
        </p:spPr>
      </p:pic>
      <p:pic>
        <p:nvPicPr>
          <p:cNvPr id="9" name="Graphic 8" descr="Internet Banking">
            <a:extLst>
              <a:ext uri="{FF2B5EF4-FFF2-40B4-BE49-F238E27FC236}">
                <a16:creationId xmlns:a16="http://schemas.microsoft.com/office/drawing/2014/main" id="{4BBA439B-7F18-4C30-9AF8-AD3524684A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534" y="2871676"/>
            <a:ext cx="1114647" cy="1114647"/>
          </a:xfrm>
          <a:prstGeom prst="rect">
            <a:avLst/>
          </a:prstGeom>
        </p:spPr>
      </p:pic>
      <p:pic>
        <p:nvPicPr>
          <p:cNvPr id="29" name="Graphic 28" descr="Bitcoin">
            <a:extLst>
              <a:ext uri="{FF2B5EF4-FFF2-40B4-BE49-F238E27FC236}">
                <a16:creationId xmlns:a16="http://schemas.microsoft.com/office/drawing/2014/main" id="{21819336-1F1F-4248-AF1D-843667E8F2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32926" y="2933700"/>
            <a:ext cx="914400" cy="914400"/>
          </a:xfrm>
          <a:prstGeom prst="rect">
            <a:avLst/>
          </a:prstGeom>
        </p:spPr>
      </p:pic>
      <p:pic>
        <p:nvPicPr>
          <p:cNvPr id="31" name="Graphic 30" descr="Blockchain">
            <a:extLst>
              <a:ext uri="{FF2B5EF4-FFF2-40B4-BE49-F238E27FC236}">
                <a16:creationId xmlns:a16="http://schemas.microsoft.com/office/drawing/2014/main" id="{11CEA9C4-7980-4C57-9BBD-453921C3E3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95709" y="2933700"/>
            <a:ext cx="914400" cy="914400"/>
          </a:xfrm>
          <a:prstGeom prst="rect">
            <a:avLst/>
          </a:prstGeom>
        </p:spPr>
      </p:pic>
    </p:spTree>
    <p:extLst>
      <p:ext uri="{BB962C8B-B14F-4D97-AF65-F5344CB8AC3E}">
        <p14:creationId xmlns:p14="http://schemas.microsoft.com/office/powerpoint/2010/main" val="227984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device&#10;&#10;Description automatically generated">
            <a:extLst>
              <a:ext uri="{FF2B5EF4-FFF2-40B4-BE49-F238E27FC236}">
                <a16:creationId xmlns:a16="http://schemas.microsoft.com/office/drawing/2014/main" id="{FA15D376-0E7D-4E3B-82BA-E90BDB52920C}"/>
              </a:ext>
            </a:extLst>
          </p:cNvPr>
          <p:cNvPicPr>
            <a:picLocks noChangeAspect="1"/>
          </p:cNvPicPr>
          <p:nvPr/>
        </p:nvPicPr>
        <p:blipFill>
          <a:blip r:embed="rId3"/>
          <a:stretch>
            <a:fillRect/>
          </a:stretch>
        </p:blipFill>
        <p:spPr>
          <a:xfrm>
            <a:off x="6858000" y="2819400"/>
            <a:ext cx="5600957" cy="3733038"/>
          </a:xfrm>
          <a:prstGeom prst="rect">
            <a:avLst/>
          </a:prstGeom>
        </p:spPr>
      </p:pic>
      <p:sp>
        <p:nvSpPr>
          <p:cNvPr id="2" name="Title 1">
            <a:extLst>
              <a:ext uri="{FF2B5EF4-FFF2-40B4-BE49-F238E27FC236}">
                <a16:creationId xmlns:a16="http://schemas.microsoft.com/office/drawing/2014/main" id="{4F56BD4D-2575-4A0D-B10C-E8EAE7F87B4F}"/>
              </a:ext>
            </a:extLst>
          </p:cNvPr>
          <p:cNvSpPr>
            <a:spLocks noGrp="1"/>
          </p:cNvSpPr>
          <p:nvPr>
            <p:ph type="title"/>
          </p:nvPr>
        </p:nvSpPr>
        <p:spPr>
          <a:xfrm>
            <a:off x="457200" y="609600"/>
            <a:ext cx="11353800" cy="838200"/>
          </a:xfrm>
        </p:spPr>
        <p:txBody>
          <a:bodyPr wrap="square" anchor="ctr">
            <a:normAutofit/>
          </a:bodyPr>
          <a:lstStyle/>
          <a:p>
            <a:r>
              <a:rPr lang="en-US" dirty="0"/>
              <a:t>What is </a:t>
            </a:r>
            <a:r>
              <a:rPr lang="en-US" dirty="0" err="1"/>
              <a:t>Defi</a:t>
            </a:r>
            <a:r>
              <a:rPr lang="en-US" dirty="0"/>
              <a:t>, continued</a:t>
            </a:r>
          </a:p>
        </p:txBody>
      </p:sp>
      <p:sp>
        <p:nvSpPr>
          <p:cNvPr id="3" name="Content Placeholder 2">
            <a:extLst>
              <a:ext uri="{FF2B5EF4-FFF2-40B4-BE49-F238E27FC236}">
                <a16:creationId xmlns:a16="http://schemas.microsoft.com/office/drawing/2014/main" id="{7AB2BEDA-1B48-4EE9-85B7-268BC68A8EA2}"/>
              </a:ext>
            </a:extLst>
          </p:cNvPr>
          <p:cNvSpPr>
            <a:spLocks noGrp="1"/>
          </p:cNvSpPr>
          <p:nvPr>
            <p:ph sz="half" idx="1"/>
          </p:nvPr>
        </p:nvSpPr>
        <p:spPr>
          <a:xfrm>
            <a:off x="457200" y="1447800"/>
            <a:ext cx="8229600" cy="4419600"/>
          </a:xfrm>
        </p:spPr>
        <p:txBody>
          <a:bodyPr wrap="square" anchor="t">
            <a:noAutofit/>
          </a:bodyPr>
          <a:lstStyle/>
          <a:p>
            <a:pPr>
              <a:lnSpc>
                <a:spcPct val="90000"/>
              </a:lnSpc>
            </a:pPr>
            <a:r>
              <a:rPr lang="en-US" sz="2400" dirty="0"/>
              <a:t>The </a:t>
            </a:r>
            <a:r>
              <a:rPr lang="en-US" sz="2400" b="1" u="sng" dirty="0"/>
              <a:t>centralized</a:t>
            </a:r>
            <a:r>
              <a:rPr lang="en-US" sz="2400" dirty="0"/>
              <a:t> financial system is managed by governments through monetary policy that benefits a particular constituency. </a:t>
            </a:r>
          </a:p>
          <a:p>
            <a:pPr lvl="1">
              <a:lnSpc>
                <a:spcPct val="90000"/>
              </a:lnSpc>
            </a:pPr>
            <a:r>
              <a:rPr lang="en-US" dirty="0"/>
              <a:t>Since all first world economies are essentially global, the actions of competing political systems can cause tumultuous effects when they encounter each other in the global markets</a:t>
            </a:r>
          </a:p>
          <a:p>
            <a:pPr lvl="1">
              <a:lnSpc>
                <a:spcPct val="90000"/>
              </a:lnSpc>
            </a:pPr>
            <a:r>
              <a:rPr lang="en-US" dirty="0"/>
              <a:t>E.g. the recession of 2008</a:t>
            </a:r>
          </a:p>
          <a:p>
            <a:pPr>
              <a:lnSpc>
                <a:spcPct val="90000"/>
              </a:lnSpc>
            </a:pPr>
            <a:r>
              <a:rPr lang="en-US" sz="2400" dirty="0"/>
              <a:t>Decentralized Finance  benefits all users equally without political or social intervention</a:t>
            </a:r>
          </a:p>
          <a:p>
            <a:pPr lvl="1">
              <a:lnSpc>
                <a:spcPct val="90000"/>
              </a:lnSpc>
            </a:pPr>
            <a:r>
              <a:rPr lang="en-US" dirty="0"/>
              <a:t>Instant access to debt and equity markets without a bank or a broker</a:t>
            </a:r>
          </a:p>
          <a:p>
            <a:pPr lvl="1">
              <a:lnSpc>
                <a:spcPct val="90000"/>
              </a:lnSpc>
            </a:pPr>
            <a:r>
              <a:rPr lang="en-US" dirty="0"/>
              <a:t>Ability to earn interest MUCH higher than centralized investment accounts</a:t>
            </a:r>
          </a:p>
        </p:txBody>
      </p:sp>
    </p:spTree>
    <p:extLst>
      <p:ext uri="{BB962C8B-B14F-4D97-AF65-F5344CB8AC3E}">
        <p14:creationId xmlns:p14="http://schemas.microsoft.com/office/powerpoint/2010/main" val="405092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ttle, brush, snail&#10;&#10;Description automatically generated">
            <a:extLst>
              <a:ext uri="{FF2B5EF4-FFF2-40B4-BE49-F238E27FC236}">
                <a16:creationId xmlns:a16="http://schemas.microsoft.com/office/drawing/2014/main" id="{3CE23BC9-30C4-4C21-8202-10A4BE5A2529}"/>
              </a:ext>
            </a:extLst>
          </p:cNvPr>
          <p:cNvPicPr>
            <a:picLocks noChangeAspect="1"/>
          </p:cNvPicPr>
          <p:nvPr/>
        </p:nvPicPr>
        <p:blipFill>
          <a:blip r:embed="rId2"/>
          <a:stretch>
            <a:fillRect/>
          </a:stretch>
        </p:blipFill>
        <p:spPr>
          <a:xfrm>
            <a:off x="7772400" y="3568552"/>
            <a:ext cx="4300056" cy="2841108"/>
          </a:xfrm>
          <a:prstGeom prst="rect">
            <a:avLst/>
          </a:prstGeom>
        </p:spPr>
      </p:pic>
      <p:sp>
        <p:nvSpPr>
          <p:cNvPr id="2" name="Title 1">
            <a:extLst>
              <a:ext uri="{FF2B5EF4-FFF2-40B4-BE49-F238E27FC236}">
                <a16:creationId xmlns:a16="http://schemas.microsoft.com/office/drawing/2014/main" id="{7C1F6139-F2A8-4D8D-BE9B-5624551FD95A}"/>
              </a:ext>
            </a:extLst>
          </p:cNvPr>
          <p:cNvSpPr>
            <a:spLocks noGrp="1"/>
          </p:cNvSpPr>
          <p:nvPr>
            <p:ph type="title"/>
          </p:nvPr>
        </p:nvSpPr>
        <p:spPr>
          <a:xfrm>
            <a:off x="304800" y="457200"/>
            <a:ext cx="10972800" cy="838200"/>
          </a:xfrm>
        </p:spPr>
        <p:txBody>
          <a:bodyPr/>
          <a:lstStyle/>
          <a:p>
            <a:r>
              <a:rPr lang="en-US" dirty="0"/>
              <a:t>Difference between </a:t>
            </a:r>
            <a:r>
              <a:rPr lang="en-US" dirty="0" err="1"/>
              <a:t>Defi</a:t>
            </a:r>
            <a:r>
              <a:rPr lang="en-US" dirty="0"/>
              <a:t> and </a:t>
            </a:r>
            <a:r>
              <a:rPr lang="en-US" dirty="0" err="1"/>
              <a:t>ICOs</a:t>
            </a:r>
            <a:endParaRPr lang="en-US" dirty="0"/>
          </a:p>
        </p:txBody>
      </p:sp>
      <p:sp>
        <p:nvSpPr>
          <p:cNvPr id="3" name="Content Placeholder 2">
            <a:extLst>
              <a:ext uri="{FF2B5EF4-FFF2-40B4-BE49-F238E27FC236}">
                <a16:creationId xmlns:a16="http://schemas.microsoft.com/office/drawing/2014/main" id="{9FB4C9F0-372D-408D-9B8A-B59A794A2E61}"/>
              </a:ext>
            </a:extLst>
          </p:cNvPr>
          <p:cNvSpPr>
            <a:spLocks noGrp="1"/>
          </p:cNvSpPr>
          <p:nvPr>
            <p:ph idx="1"/>
          </p:nvPr>
        </p:nvSpPr>
        <p:spPr>
          <a:xfrm>
            <a:off x="304800" y="1295400"/>
            <a:ext cx="7543800" cy="5105400"/>
          </a:xfrm>
        </p:spPr>
        <p:txBody>
          <a:bodyPr>
            <a:normAutofit fontScale="92500" lnSpcReduction="20000"/>
          </a:bodyPr>
          <a:lstStyle/>
          <a:p>
            <a:r>
              <a:rPr lang="en-US" dirty="0"/>
              <a:t>Each </a:t>
            </a:r>
            <a:r>
              <a:rPr lang="en-US" dirty="0" err="1"/>
              <a:t>ICO</a:t>
            </a:r>
            <a:r>
              <a:rPr lang="en-US" dirty="0"/>
              <a:t> creates a new cryptocurrency that has its own purpose.</a:t>
            </a:r>
          </a:p>
          <a:p>
            <a:r>
              <a:rPr lang="en-US" dirty="0" err="1"/>
              <a:t>Defi</a:t>
            </a:r>
            <a:r>
              <a:rPr lang="en-US" dirty="0"/>
              <a:t> are Networks (aka protocols or applications) that allow holders of some cryptocurrencies to lend or borrow the value of their cryptocurrency to other users of the Network by “staking” the value in the </a:t>
            </a:r>
            <a:r>
              <a:rPr lang="en-US" dirty="0" err="1"/>
              <a:t>Defi</a:t>
            </a:r>
            <a:r>
              <a:rPr lang="en-US" dirty="0"/>
              <a:t> protocol.</a:t>
            </a:r>
          </a:p>
          <a:p>
            <a:r>
              <a:rPr lang="en-US" dirty="0" err="1"/>
              <a:t>Stakers</a:t>
            </a:r>
            <a:r>
              <a:rPr lang="en-US" dirty="0"/>
              <a:t> earn interest (sometimes called by other names) for making the value of their crypto available to other protocol users.</a:t>
            </a:r>
          </a:p>
          <a:p>
            <a:r>
              <a:rPr lang="en-US" dirty="0"/>
              <a:t>Borrowers pay interest to borrow the value of cryptocurrency that has been staked by </a:t>
            </a:r>
            <a:r>
              <a:rPr lang="en-US" dirty="0" err="1"/>
              <a:t>stakers</a:t>
            </a:r>
            <a:endParaRPr lang="en-US" dirty="0"/>
          </a:p>
          <a:p>
            <a:r>
              <a:rPr lang="en-US" dirty="0"/>
              <a:t>The rules of staking and lending vary from protocol to protocol, but most are ultimately governed by the users of the protocol</a:t>
            </a:r>
          </a:p>
          <a:p>
            <a:r>
              <a:rPr lang="en-US" u="sng" dirty="0"/>
              <a:t>Defi protocols incent users with rewards</a:t>
            </a:r>
          </a:p>
        </p:txBody>
      </p:sp>
    </p:spTree>
    <p:extLst>
      <p:ext uri="{BB962C8B-B14F-4D97-AF65-F5344CB8AC3E}">
        <p14:creationId xmlns:p14="http://schemas.microsoft.com/office/powerpoint/2010/main" val="3011857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7F2D-5296-4362-9024-F0986F19B023}"/>
              </a:ext>
            </a:extLst>
          </p:cNvPr>
          <p:cNvSpPr>
            <a:spLocks noGrp="1"/>
          </p:cNvSpPr>
          <p:nvPr>
            <p:ph type="title"/>
          </p:nvPr>
        </p:nvSpPr>
        <p:spPr/>
        <p:txBody>
          <a:bodyPr/>
          <a:lstStyle/>
          <a:p>
            <a:r>
              <a:rPr lang="en-US" dirty="0"/>
              <a:t>Defi Example  – Yield farming	</a:t>
            </a:r>
          </a:p>
        </p:txBody>
      </p:sp>
      <p:sp>
        <p:nvSpPr>
          <p:cNvPr id="3" name="Content Placeholder 2">
            <a:extLst>
              <a:ext uri="{FF2B5EF4-FFF2-40B4-BE49-F238E27FC236}">
                <a16:creationId xmlns:a16="http://schemas.microsoft.com/office/drawing/2014/main" id="{59ED8AAA-9CCB-4DAA-9D79-E9CCB728BEC4}"/>
              </a:ext>
            </a:extLst>
          </p:cNvPr>
          <p:cNvSpPr>
            <a:spLocks noGrp="1"/>
          </p:cNvSpPr>
          <p:nvPr>
            <p:ph idx="1"/>
          </p:nvPr>
        </p:nvSpPr>
        <p:spPr/>
        <p:txBody>
          <a:bodyPr>
            <a:normAutofit fontScale="92500" lnSpcReduction="20000"/>
          </a:bodyPr>
          <a:lstStyle/>
          <a:p>
            <a:r>
              <a:rPr lang="en-US" dirty="0"/>
              <a:t>Yield farming </a:t>
            </a:r>
            <a:r>
              <a:rPr lang="en-US" dirty="0" err="1"/>
              <a:t>defi</a:t>
            </a:r>
            <a:r>
              <a:rPr lang="en-US" dirty="0"/>
              <a:t> protocols are those that incent users to their platform by giving users governance tokens just for using the platform</a:t>
            </a:r>
          </a:p>
          <a:p>
            <a:r>
              <a:rPr lang="en-US" dirty="0"/>
              <a:t>Not only do the users receive interest for staking to the platform’s liquidity pool, they receive a native governance token that entitles them to vote on proposed changes </a:t>
            </a:r>
            <a:r>
              <a:rPr lang="en-US" b="1" u="sng" dirty="0"/>
              <a:t>AND</a:t>
            </a:r>
            <a:r>
              <a:rPr lang="en-US" dirty="0"/>
              <a:t> sometimes receive a portion of the platform’s profits.</a:t>
            </a:r>
          </a:p>
          <a:p>
            <a:r>
              <a:rPr lang="en-US" dirty="0"/>
              <a:t>Such protocols are known as “yield farming” because the value or “yield” of the native tokens earned by “planting” crypto into a protocol can exceed the value of the interest paid by the protocol.</a:t>
            </a:r>
          </a:p>
          <a:p>
            <a:r>
              <a:rPr lang="en-US" dirty="0"/>
              <a:t>Some examples of behavior that might be rewarded by a yield farming protocol are:</a:t>
            </a:r>
          </a:p>
          <a:p>
            <a:pPr lvl="1"/>
            <a:r>
              <a:rPr lang="en-US" dirty="0"/>
              <a:t>Using the platform</a:t>
            </a:r>
          </a:p>
          <a:p>
            <a:pPr lvl="1"/>
            <a:r>
              <a:rPr lang="en-US" dirty="0"/>
              <a:t>Lending on the platform</a:t>
            </a:r>
          </a:p>
          <a:p>
            <a:pPr lvl="1"/>
            <a:r>
              <a:rPr lang="en-US" dirty="0"/>
              <a:t>Staking a particular token to the platform</a:t>
            </a:r>
          </a:p>
          <a:p>
            <a:pPr lvl="1"/>
            <a:r>
              <a:rPr lang="en-US" dirty="0"/>
              <a:t>Voting on governance proposals to maintain the platform</a:t>
            </a:r>
          </a:p>
        </p:txBody>
      </p:sp>
    </p:spTree>
    <p:extLst>
      <p:ext uri="{BB962C8B-B14F-4D97-AF65-F5344CB8AC3E}">
        <p14:creationId xmlns:p14="http://schemas.microsoft.com/office/powerpoint/2010/main" val="118200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BBD8-B268-4FD2-A5EA-061C00AB448A}"/>
              </a:ext>
            </a:extLst>
          </p:cNvPr>
          <p:cNvSpPr>
            <a:spLocks noGrp="1"/>
          </p:cNvSpPr>
          <p:nvPr>
            <p:ph type="title"/>
          </p:nvPr>
        </p:nvSpPr>
        <p:spPr/>
        <p:txBody>
          <a:bodyPr/>
          <a:lstStyle/>
          <a:p>
            <a:r>
              <a:rPr lang="en-US" dirty="0"/>
              <a:t>Regulatory Landscape</a:t>
            </a:r>
          </a:p>
        </p:txBody>
      </p:sp>
      <p:sp>
        <p:nvSpPr>
          <p:cNvPr id="3" name="Content Placeholder 2">
            <a:extLst>
              <a:ext uri="{FF2B5EF4-FFF2-40B4-BE49-F238E27FC236}">
                <a16:creationId xmlns:a16="http://schemas.microsoft.com/office/drawing/2014/main" id="{190A896F-263C-4841-9C86-943E3C732D66}"/>
              </a:ext>
            </a:extLst>
          </p:cNvPr>
          <p:cNvSpPr>
            <a:spLocks noGrp="1"/>
          </p:cNvSpPr>
          <p:nvPr>
            <p:ph idx="1"/>
          </p:nvPr>
        </p:nvSpPr>
        <p:spPr/>
        <p:txBody>
          <a:bodyPr>
            <a:normAutofit/>
          </a:bodyPr>
          <a:lstStyle/>
          <a:p>
            <a:r>
              <a:rPr lang="en-US" sz="3600" dirty="0"/>
              <a:t>Securities and Exchange Commission</a:t>
            </a:r>
          </a:p>
          <a:p>
            <a:r>
              <a:rPr lang="en-US" sz="3600" dirty="0"/>
              <a:t>Commodities Futures Trading Commission</a:t>
            </a:r>
          </a:p>
          <a:p>
            <a:r>
              <a:rPr lang="en-US" sz="3600" dirty="0" err="1"/>
              <a:t>FinCen</a:t>
            </a:r>
            <a:r>
              <a:rPr lang="en-US" sz="3600" dirty="0"/>
              <a:t>-Financial Crimes Enforcement Network</a:t>
            </a:r>
          </a:p>
          <a:p>
            <a:r>
              <a:rPr lang="en-US" sz="3600" dirty="0"/>
              <a:t>Office of the Comptroller of the Currency</a:t>
            </a:r>
          </a:p>
          <a:p>
            <a:r>
              <a:rPr lang="en-US" sz="3600" dirty="0"/>
              <a:t>U.S. Department of the Treasury</a:t>
            </a:r>
          </a:p>
          <a:p>
            <a:r>
              <a:rPr lang="en-US" sz="3600" dirty="0"/>
              <a:t>The Federal Reserve</a:t>
            </a:r>
          </a:p>
        </p:txBody>
      </p:sp>
    </p:spTree>
    <p:extLst>
      <p:ext uri="{BB962C8B-B14F-4D97-AF65-F5344CB8AC3E}">
        <p14:creationId xmlns:p14="http://schemas.microsoft.com/office/powerpoint/2010/main" val="146797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EC64-126B-49AC-8DD2-46FAAD3D95B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2E4D404E-FDA8-4B92-96A5-C6682561BD4A}"/>
              </a:ext>
            </a:extLst>
          </p:cNvPr>
          <p:cNvSpPr>
            <a:spLocks noGrp="1"/>
          </p:cNvSpPr>
          <p:nvPr>
            <p:ph idx="1"/>
          </p:nvPr>
        </p:nvSpPr>
        <p:spPr/>
        <p:txBody>
          <a:bodyPr/>
          <a:lstStyle/>
          <a:p>
            <a:r>
              <a:rPr lang="en-US" sz="3200" dirty="0"/>
              <a:t>High Level Overview</a:t>
            </a:r>
          </a:p>
          <a:p>
            <a:r>
              <a:rPr lang="en-US" sz="3200" dirty="0"/>
              <a:t>Blockchain Technology</a:t>
            </a:r>
          </a:p>
          <a:p>
            <a:r>
              <a:rPr lang="en-US" sz="3200" dirty="0"/>
              <a:t>Cryptocurrency Distributions (</a:t>
            </a:r>
            <a:r>
              <a:rPr lang="en-US" sz="3200" dirty="0" err="1"/>
              <a:t>ICOs</a:t>
            </a:r>
            <a:r>
              <a:rPr lang="en-US" sz="3200" dirty="0"/>
              <a:t>, </a:t>
            </a:r>
            <a:r>
              <a:rPr lang="en-US" sz="3200" dirty="0" err="1"/>
              <a:t>IEOs</a:t>
            </a:r>
            <a:r>
              <a:rPr lang="en-US" sz="3200" dirty="0"/>
              <a:t>, </a:t>
            </a:r>
            <a:r>
              <a:rPr lang="en-US" sz="3200" dirty="0" err="1"/>
              <a:t>Dex</a:t>
            </a:r>
            <a:r>
              <a:rPr lang="en-US" sz="3200" dirty="0"/>
              <a:t>)</a:t>
            </a:r>
          </a:p>
          <a:p>
            <a:r>
              <a:rPr lang="en-US" sz="3200" dirty="0"/>
              <a:t>Smart Contracts</a:t>
            </a:r>
          </a:p>
          <a:p>
            <a:r>
              <a:rPr lang="en-US" sz="3200" dirty="0"/>
              <a:t>Stablecoins</a:t>
            </a:r>
          </a:p>
          <a:p>
            <a:r>
              <a:rPr lang="en-US" sz="3200" dirty="0"/>
              <a:t>Decentralized Finance</a:t>
            </a:r>
          </a:p>
          <a:p>
            <a:r>
              <a:rPr lang="en-US" sz="3200" dirty="0"/>
              <a:t>Regulatory Landscape</a:t>
            </a:r>
          </a:p>
          <a:p>
            <a:r>
              <a:rPr lang="en-US" sz="3200" dirty="0"/>
              <a:t>Government-backed Digital Currency</a:t>
            </a:r>
          </a:p>
        </p:txBody>
      </p:sp>
    </p:spTree>
    <p:extLst>
      <p:ext uri="{BB962C8B-B14F-4D97-AF65-F5344CB8AC3E}">
        <p14:creationId xmlns:p14="http://schemas.microsoft.com/office/powerpoint/2010/main" val="401168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609600" y="685800"/>
            <a:ext cx="10972800" cy="838200"/>
          </a:xfrm>
        </p:spPr>
        <p:txBody>
          <a:bodyPr/>
          <a:lstStyle/>
          <a:p>
            <a:r>
              <a:rPr lang="en-US" altLang="en-US" sz="3200" dirty="0"/>
              <a:t>Questions?</a:t>
            </a:r>
            <a:endParaRPr lang="en-US" altLang="en-US" dirty="0"/>
          </a:p>
        </p:txBody>
      </p:sp>
      <p:sp>
        <p:nvSpPr>
          <p:cNvPr id="5" name="Content Placeholder 2"/>
          <p:cNvSpPr>
            <a:spLocks noGrp="1"/>
          </p:cNvSpPr>
          <p:nvPr>
            <p:ph idx="1"/>
          </p:nvPr>
        </p:nvSpPr>
        <p:spPr>
          <a:xfrm>
            <a:off x="3124200" y="2362200"/>
            <a:ext cx="7010400" cy="1896964"/>
          </a:xfrm>
        </p:spPr>
        <p:txBody>
          <a:bodyPr anchor="ctr">
            <a:normAutofit/>
          </a:bodyPr>
          <a:lstStyle/>
          <a:p>
            <a:pPr marL="0" indent="0">
              <a:buFontTx/>
              <a:buNone/>
              <a:defRPr/>
            </a:pPr>
            <a:r>
              <a:rPr lang="en-US" b="1" dirty="0">
                <a:solidFill>
                  <a:srgbClr val="0083A5"/>
                </a:solidFill>
                <a:latin typeface="+mj-lt"/>
              </a:rPr>
              <a:t>Frost Brown Todd LLC</a:t>
            </a:r>
          </a:p>
          <a:p>
            <a:pPr marL="0" indent="0">
              <a:buFontTx/>
              <a:buNone/>
              <a:defRPr/>
            </a:pPr>
            <a:r>
              <a:rPr lang="en-US" sz="2200" b="1" dirty="0">
                <a:latin typeface="+mj-lt"/>
              </a:rPr>
              <a:t>John Wagster</a:t>
            </a:r>
            <a:br>
              <a:rPr lang="en-US" sz="2200" b="1" dirty="0">
                <a:latin typeface="+mj-lt"/>
              </a:rPr>
            </a:br>
            <a:r>
              <a:rPr lang="en-US" sz="2200" dirty="0">
                <a:latin typeface="+mj-lt"/>
              </a:rPr>
              <a:t>Chair, Blockchain and Cryptocurrency Practice</a:t>
            </a:r>
            <a:br>
              <a:rPr lang="en-US" sz="2200" dirty="0">
                <a:latin typeface="+mj-lt"/>
              </a:rPr>
            </a:br>
            <a:r>
              <a:rPr lang="en-US" sz="2200" dirty="0">
                <a:latin typeface="+mj-lt"/>
              </a:rPr>
              <a:t>615.251.5586 | jwagster@fbtlaw.com</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2362200"/>
            <a:ext cx="2133600" cy="1896964"/>
          </a:xfrm>
          <a:prstGeom prst="rect">
            <a:avLst/>
          </a:prstGeom>
          <a:ln>
            <a:solidFill>
              <a:schemeClr val="bg2"/>
            </a:solidFill>
          </a:ln>
        </p:spPr>
      </p:pic>
    </p:spTree>
    <p:extLst>
      <p:ext uri="{BB962C8B-B14F-4D97-AF65-F5344CB8AC3E}">
        <p14:creationId xmlns:p14="http://schemas.microsoft.com/office/powerpoint/2010/main" val="86282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533B-E7B4-4451-BBAF-5C32EE887C2B}"/>
              </a:ext>
            </a:extLst>
          </p:cNvPr>
          <p:cNvSpPr>
            <a:spLocks noGrp="1"/>
          </p:cNvSpPr>
          <p:nvPr>
            <p:ph type="title"/>
          </p:nvPr>
        </p:nvSpPr>
        <p:spPr>
          <a:xfrm>
            <a:off x="893379" y="914400"/>
            <a:ext cx="10972800" cy="1066800"/>
          </a:xfrm>
        </p:spPr>
        <p:txBody>
          <a:bodyPr/>
          <a:lstStyle/>
          <a:p>
            <a:r>
              <a:rPr lang="en-US" dirty="0"/>
              <a:t>Terminology</a:t>
            </a:r>
          </a:p>
        </p:txBody>
      </p:sp>
      <p:sp>
        <p:nvSpPr>
          <p:cNvPr id="3" name="Content Placeholder 2">
            <a:extLst>
              <a:ext uri="{FF2B5EF4-FFF2-40B4-BE49-F238E27FC236}">
                <a16:creationId xmlns:a16="http://schemas.microsoft.com/office/drawing/2014/main" id="{63A71612-7C7D-4E9A-961F-DB3FACFEF53C}"/>
              </a:ext>
            </a:extLst>
          </p:cNvPr>
          <p:cNvSpPr>
            <a:spLocks noGrp="1"/>
          </p:cNvSpPr>
          <p:nvPr>
            <p:ph idx="1"/>
          </p:nvPr>
        </p:nvSpPr>
        <p:spPr/>
        <p:txBody>
          <a:bodyPr>
            <a:normAutofit/>
          </a:bodyPr>
          <a:lstStyle/>
          <a:p>
            <a:pPr marL="0" indent="0" algn="ctr">
              <a:buNone/>
            </a:pPr>
            <a:endParaRPr lang="en-US" sz="4800" dirty="0"/>
          </a:p>
          <a:p>
            <a:pPr marL="0" indent="0" algn="ctr">
              <a:buNone/>
            </a:pPr>
            <a:endParaRPr lang="en-US" sz="4800" dirty="0"/>
          </a:p>
          <a:p>
            <a:pPr marL="0" indent="0" algn="ctr">
              <a:buNone/>
            </a:pPr>
            <a:r>
              <a:rPr lang="en-US" sz="6600" dirty="0"/>
              <a:t>Blockchain ≠ Bitcoin</a:t>
            </a:r>
          </a:p>
          <a:p>
            <a:pPr marL="0" indent="0" algn="ctr">
              <a:buNone/>
            </a:pPr>
            <a:r>
              <a:rPr lang="en-US" sz="6600" dirty="0"/>
              <a:t>Tokens ꞊ Coins</a:t>
            </a:r>
          </a:p>
        </p:txBody>
      </p:sp>
    </p:spTree>
    <p:extLst>
      <p:ext uri="{BB962C8B-B14F-4D97-AF65-F5344CB8AC3E}">
        <p14:creationId xmlns:p14="http://schemas.microsoft.com/office/powerpoint/2010/main" val="266141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0273-CC38-45AE-971D-F8EBC56784C8}"/>
              </a:ext>
            </a:extLst>
          </p:cNvPr>
          <p:cNvSpPr>
            <a:spLocks noGrp="1"/>
          </p:cNvSpPr>
          <p:nvPr>
            <p:ph type="title"/>
          </p:nvPr>
        </p:nvSpPr>
        <p:spPr>
          <a:xfrm>
            <a:off x="609600" y="685800"/>
            <a:ext cx="10972800" cy="838200"/>
          </a:xfrm>
        </p:spPr>
        <p:txBody>
          <a:bodyPr/>
          <a:lstStyle/>
          <a:p>
            <a:r>
              <a:rPr lang="en-US" dirty="0"/>
              <a:t>What’s the Big Deal About Blockchain?</a:t>
            </a:r>
          </a:p>
        </p:txBody>
      </p:sp>
      <p:sp>
        <p:nvSpPr>
          <p:cNvPr id="3" name="Content Placeholder 2">
            <a:extLst>
              <a:ext uri="{FF2B5EF4-FFF2-40B4-BE49-F238E27FC236}">
                <a16:creationId xmlns:a16="http://schemas.microsoft.com/office/drawing/2014/main" id="{42905594-7A46-468B-942A-6B425B2E7B98}"/>
              </a:ext>
            </a:extLst>
          </p:cNvPr>
          <p:cNvSpPr>
            <a:spLocks noGrp="1"/>
          </p:cNvSpPr>
          <p:nvPr>
            <p:ph idx="1"/>
          </p:nvPr>
        </p:nvSpPr>
        <p:spPr>
          <a:xfrm>
            <a:off x="609600" y="1600200"/>
            <a:ext cx="10972800" cy="4724400"/>
          </a:xfrm>
        </p:spPr>
        <p:txBody>
          <a:bodyPr>
            <a:normAutofit/>
          </a:bodyPr>
          <a:lstStyle/>
          <a:p>
            <a:pPr>
              <a:spcBef>
                <a:spcPts val="1400"/>
              </a:spcBef>
            </a:pPr>
            <a:r>
              <a:rPr lang="en-US" dirty="0"/>
              <a:t>Blockchain technology today is like the internet in 1993</a:t>
            </a:r>
          </a:p>
          <a:p>
            <a:pPr>
              <a:spcBef>
                <a:spcPts val="1400"/>
              </a:spcBef>
            </a:pPr>
            <a:r>
              <a:rPr lang="en-US" dirty="0"/>
              <a:t>Distributed Ledger technology allows </a:t>
            </a:r>
            <a:r>
              <a:rPr lang="en-US" b="1" u="sng" dirty="0"/>
              <a:t>secure, verifiable</a:t>
            </a:r>
            <a:r>
              <a:rPr lang="en-US" b="1" dirty="0"/>
              <a:t> </a:t>
            </a:r>
            <a:r>
              <a:rPr lang="en-US" dirty="0"/>
              <a:t>communication between </a:t>
            </a:r>
            <a:r>
              <a:rPr lang="en-US" b="1" u="sng" dirty="0"/>
              <a:t>trustless</a:t>
            </a:r>
            <a:r>
              <a:rPr lang="en-US" dirty="0"/>
              <a:t> parties without a middleman</a:t>
            </a:r>
          </a:p>
          <a:p>
            <a:pPr>
              <a:spcBef>
                <a:spcPts val="1400"/>
              </a:spcBef>
            </a:pPr>
            <a:r>
              <a:rPr lang="en-US" dirty="0"/>
              <a:t>Consider the evolution in computing:</a:t>
            </a:r>
          </a:p>
          <a:p>
            <a:pPr lvl="1">
              <a:spcBef>
                <a:spcPts val="1400"/>
              </a:spcBef>
            </a:pPr>
            <a:r>
              <a:rPr lang="en-US" dirty="0"/>
              <a:t>Mainframe - LAN/WAN – PC – hosted servers – cloud-based server arrays – distributed computing</a:t>
            </a:r>
          </a:p>
          <a:p>
            <a:pPr>
              <a:spcBef>
                <a:spcPts val="1400"/>
              </a:spcBef>
            </a:pPr>
            <a:r>
              <a:rPr lang="en-US" dirty="0"/>
              <a:t>Distributed computing has no single controlling authority-it is controlled by the consensus of all users.</a:t>
            </a:r>
          </a:p>
          <a:p>
            <a:pPr>
              <a:spcBef>
                <a:spcPts val="1400"/>
              </a:spcBef>
            </a:pPr>
            <a:r>
              <a:rPr lang="en-US" dirty="0"/>
              <a:t>Users can connect directly to the blockchain without third party assistance</a:t>
            </a:r>
          </a:p>
          <a:p>
            <a:pPr>
              <a:spcBef>
                <a:spcPts val="1400"/>
              </a:spcBef>
            </a:pPr>
            <a:endParaRPr lang="en-US" sz="2200" dirty="0"/>
          </a:p>
        </p:txBody>
      </p:sp>
    </p:spTree>
    <p:extLst>
      <p:ext uri="{BB962C8B-B14F-4D97-AF65-F5344CB8AC3E}">
        <p14:creationId xmlns:p14="http://schemas.microsoft.com/office/powerpoint/2010/main" val="304301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AC17D-2728-428B-BDBA-CB8067F66C11}"/>
              </a:ext>
            </a:extLst>
          </p:cNvPr>
          <p:cNvSpPr>
            <a:spLocks noGrp="1"/>
          </p:cNvSpPr>
          <p:nvPr>
            <p:ph type="title"/>
          </p:nvPr>
        </p:nvSpPr>
        <p:spPr>
          <a:xfrm>
            <a:off x="609600" y="685800"/>
            <a:ext cx="10972800" cy="838200"/>
          </a:xfrm>
        </p:spPr>
        <p:txBody>
          <a:bodyPr/>
          <a:lstStyle/>
          <a:p>
            <a:r>
              <a:rPr lang="en-US" b="1" dirty="0">
                <a:effectLst>
                  <a:outerShdw blurRad="38100" dist="38100" dir="2700000" algn="tl">
                    <a:srgbClr val="000000">
                      <a:alpha val="43137"/>
                    </a:srgbClr>
                  </a:outerShdw>
                </a:effectLst>
              </a:rPr>
              <a:t>Cryptocurrency Timeline</a:t>
            </a:r>
          </a:p>
        </p:txBody>
      </p:sp>
      <p:sp>
        <p:nvSpPr>
          <p:cNvPr id="4" name="Content Placeholder 3">
            <a:extLst>
              <a:ext uri="{FF2B5EF4-FFF2-40B4-BE49-F238E27FC236}">
                <a16:creationId xmlns:a16="http://schemas.microsoft.com/office/drawing/2014/main" id="{100442F3-71DA-4A26-BF72-07675ACFEDF9}"/>
              </a:ext>
            </a:extLst>
          </p:cNvPr>
          <p:cNvSpPr>
            <a:spLocks noGrp="1"/>
          </p:cNvSpPr>
          <p:nvPr>
            <p:ph idx="1"/>
          </p:nvPr>
        </p:nvSpPr>
        <p:spPr>
          <a:xfrm>
            <a:off x="625366" y="1347952"/>
            <a:ext cx="7848600" cy="4724400"/>
          </a:xfrm>
        </p:spPr>
        <p:txBody>
          <a:bodyPr>
            <a:noAutofit/>
          </a:bodyPr>
          <a:lstStyle/>
          <a:p>
            <a:pPr marL="0" indent="0">
              <a:lnSpc>
                <a:spcPct val="110000"/>
              </a:lnSpc>
              <a:buNone/>
            </a:pPr>
            <a:r>
              <a:rPr lang="en-US" sz="1800" dirty="0"/>
              <a:t>2008 Creation of Bitcoin</a:t>
            </a:r>
          </a:p>
          <a:p>
            <a:pPr marL="0" indent="0">
              <a:lnSpc>
                <a:spcPct val="110000"/>
              </a:lnSpc>
              <a:buNone/>
            </a:pPr>
            <a:r>
              <a:rPr lang="en-US" sz="1800" dirty="0"/>
              <a:t>Early to mid 2017</a:t>
            </a:r>
          </a:p>
          <a:p>
            <a:pPr>
              <a:lnSpc>
                <a:spcPct val="110000"/>
              </a:lnSpc>
            </a:pPr>
            <a:r>
              <a:rPr lang="en-US" sz="1800" dirty="0"/>
              <a:t>Mayhem fueled by rise in Bitcoin prices and generation of new crypto wealth</a:t>
            </a:r>
          </a:p>
          <a:p>
            <a:pPr marL="0" indent="0">
              <a:lnSpc>
                <a:spcPct val="110000"/>
              </a:lnSpc>
              <a:buNone/>
            </a:pPr>
            <a:r>
              <a:rPr lang="en-US" sz="1800" dirty="0"/>
              <a:t>Mid to late 2017</a:t>
            </a:r>
          </a:p>
          <a:p>
            <a:pPr>
              <a:lnSpc>
                <a:spcPct val="110000"/>
              </a:lnSpc>
            </a:pPr>
            <a:r>
              <a:rPr lang="en-US" sz="1800" dirty="0"/>
              <a:t>Big Ideas are rewarded</a:t>
            </a:r>
          </a:p>
          <a:p>
            <a:pPr>
              <a:lnSpc>
                <a:spcPct val="110000"/>
              </a:lnSpc>
            </a:pPr>
            <a:r>
              <a:rPr lang="en-US" sz="1800" dirty="0"/>
              <a:t>Astronomical returns attract real investors</a:t>
            </a:r>
          </a:p>
          <a:p>
            <a:pPr>
              <a:lnSpc>
                <a:spcPct val="110000"/>
              </a:lnSpc>
            </a:pPr>
            <a:r>
              <a:rPr lang="en-US" sz="1800" dirty="0"/>
              <a:t>Real investors restore sanity to the market</a:t>
            </a:r>
          </a:p>
          <a:p>
            <a:pPr marL="0" indent="0">
              <a:lnSpc>
                <a:spcPct val="110000"/>
              </a:lnSpc>
              <a:buNone/>
            </a:pPr>
            <a:r>
              <a:rPr lang="en-US" sz="1800" dirty="0"/>
              <a:t>Q1 2018</a:t>
            </a:r>
          </a:p>
          <a:p>
            <a:pPr>
              <a:lnSpc>
                <a:spcPct val="110000"/>
              </a:lnSpc>
            </a:pPr>
            <a:r>
              <a:rPr lang="en-US" sz="1800" dirty="0"/>
              <a:t>Regulatory scrutiny sobers market</a:t>
            </a:r>
          </a:p>
          <a:p>
            <a:pPr>
              <a:lnSpc>
                <a:spcPct val="110000"/>
              </a:lnSpc>
            </a:pPr>
            <a:r>
              <a:rPr lang="en-US" sz="1800" dirty="0"/>
              <a:t>Fast, easy money no longer available</a:t>
            </a:r>
          </a:p>
          <a:p>
            <a:pPr>
              <a:lnSpc>
                <a:spcPct val="110000"/>
              </a:lnSpc>
            </a:pPr>
            <a:r>
              <a:rPr lang="en-US" sz="1800" dirty="0"/>
              <a:t>Good ideas still get funded</a:t>
            </a:r>
          </a:p>
          <a:p>
            <a:pPr marL="0" indent="0">
              <a:lnSpc>
                <a:spcPct val="110000"/>
              </a:lnSpc>
              <a:buNone/>
            </a:pPr>
            <a:r>
              <a:rPr lang="en-US" sz="1800" dirty="0"/>
              <a:t>2020 – Decentralized Finance</a:t>
            </a:r>
          </a:p>
          <a:p>
            <a:pPr marL="0" indent="0">
              <a:lnSpc>
                <a:spcPct val="110000"/>
              </a:lnSpc>
              <a:buNone/>
            </a:pPr>
            <a:r>
              <a:rPr lang="en-US" sz="1800" dirty="0"/>
              <a:t>2021 – non fungible tokens - </a:t>
            </a:r>
            <a:r>
              <a:rPr lang="en-US" sz="1800" dirty="0" err="1"/>
              <a:t>NFTs</a:t>
            </a:r>
            <a:endParaRPr lang="en-US" sz="1800" dirty="0"/>
          </a:p>
          <a:p>
            <a:pPr marL="0" indent="0">
              <a:lnSpc>
                <a:spcPct val="110000"/>
              </a:lnSpc>
              <a:buNone/>
            </a:pPr>
            <a:endParaRPr lang="en-US" sz="2000" dirty="0"/>
          </a:p>
          <a:p>
            <a:pPr marL="0" indent="0">
              <a:lnSpc>
                <a:spcPct val="110000"/>
              </a:lnSpc>
              <a:buNone/>
            </a:pPr>
            <a:endParaRPr lang="en-US" sz="2000" dirty="0"/>
          </a:p>
        </p:txBody>
      </p:sp>
      <p:pic>
        <p:nvPicPr>
          <p:cNvPr id="5" name="Picture 4">
            <a:extLst>
              <a:ext uri="{FF2B5EF4-FFF2-40B4-BE49-F238E27FC236}">
                <a16:creationId xmlns:a16="http://schemas.microsoft.com/office/drawing/2014/main" id="{2D6FA7B8-62FC-463D-B959-805E1A9378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2895600"/>
            <a:ext cx="5252361" cy="3505200"/>
          </a:xfrm>
          <a:prstGeom prst="rect">
            <a:avLst/>
          </a:prstGeom>
          <a:ln>
            <a:noFill/>
          </a:ln>
          <a:effectLst>
            <a:softEdge rad="112500"/>
          </a:effectLst>
        </p:spPr>
      </p:pic>
    </p:spTree>
    <p:extLst>
      <p:ext uri="{BB962C8B-B14F-4D97-AF65-F5344CB8AC3E}">
        <p14:creationId xmlns:p14="http://schemas.microsoft.com/office/powerpoint/2010/main" val="264787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7FA087-120A-4E86-96FA-F8857668FE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6407" y="2209800"/>
            <a:ext cx="6355776" cy="4254693"/>
          </a:xfrm>
          <a:prstGeom prst="rect">
            <a:avLst/>
          </a:prstGeom>
        </p:spPr>
      </p:pic>
      <p:sp>
        <p:nvSpPr>
          <p:cNvPr id="2" name="Title 1">
            <a:extLst>
              <a:ext uri="{FF2B5EF4-FFF2-40B4-BE49-F238E27FC236}">
                <a16:creationId xmlns:a16="http://schemas.microsoft.com/office/drawing/2014/main" id="{0F700273-CC38-45AE-971D-F8EBC56784C8}"/>
              </a:ext>
            </a:extLst>
          </p:cNvPr>
          <p:cNvSpPr>
            <a:spLocks noGrp="1"/>
          </p:cNvSpPr>
          <p:nvPr>
            <p:ph type="title"/>
          </p:nvPr>
        </p:nvSpPr>
        <p:spPr>
          <a:xfrm>
            <a:off x="609600" y="685800"/>
            <a:ext cx="10972800" cy="838200"/>
          </a:xfrm>
        </p:spPr>
        <p:txBody>
          <a:bodyPr/>
          <a:lstStyle/>
          <a:p>
            <a:r>
              <a:rPr lang="en-US" b="1" dirty="0">
                <a:effectLst>
                  <a:outerShdw blurRad="38100" dist="38100" dir="2700000" algn="tl">
                    <a:srgbClr val="000000">
                      <a:alpha val="43137"/>
                    </a:srgbClr>
                  </a:outerShdw>
                </a:effectLst>
              </a:rPr>
              <a:t>Initial Coin Offerings – Predecessor to </a:t>
            </a:r>
            <a:r>
              <a:rPr lang="en-US" b="1" dirty="0" err="1">
                <a:effectLst>
                  <a:outerShdw blurRad="38100" dist="38100" dir="2700000" algn="tl">
                    <a:srgbClr val="000000">
                      <a:alpha val="43137"/>
                    </a:srgbClr>
                  </a:outerShdw>
                </a:effectLst>
              </a:rPr>
              <a:t>Defi</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905594-7A46-468B-942A-6B425B2E7B98}"/>
              </a:ext>
            </a:extLst>
          </p:cNvPr>
          <p:cNvSpPr>
            <a:spLocks noGrp="1"/>
          </p:cNvSpPr>
          <p:nvPr>
            <p:ph idx="1"/>
          </p:nvPr>
        </p:nvSpPr>
        <p:spPr>
          <a:xfrm>
            <a:off x="609600" y="1600200"/>
            <a:ext cx="10972800" cy="4724400"/>
          </a:xfrm>
        </p:spPr>
        <p:txBody>
          <a:bodyPr>
            <a:normAutofit/>
          </a:bodyPr>
          <a:lstStyle/>
          <a:p>
            <a:pPr>
              <a:spcBef>
                <a:spcPts val="1800"/>
              </a:spcBef>
            </a:pPr>
            <a:r>
              <a:rPr lang="en-US" b="1" dirty="0">
                <a:effectLst>
                  <a:outerShdw blurRad="38100" dist="38100" dir="2700000" algn="tl">
                    <a:srgbClr val="000000">
                      <a:alpha val="43137"/>
                    </a:srgbClr>
                  </a:outerShdw>
                </a:effectLst>
              </a:rPr>
              <a:t>What’s the Big Deal with </a:t>
            </a:r>
            <a:r>
              <a:rPr lang="en-US" b="1" dirty="0" err="1">
                <a:effectLst>
                  <a:outerShdw blurRad="38100" dist="38100" dir="2700000" algn="tl">
                    <a:srgbClr val="000000">
                      <a:alpha val="43137"/>
                    </a:srgbClr>
                  </a:outerShdw>
                </a:effectLst>
              </a:rPr>
              <a:t>ICOs</a:t>
            </a:r>
            <a:r>
              <a:rPr lang="en-US" b="1" dirty="0">
                <a:effectLst>
                  <a:outerShdw blurRad="38100" dist="38100" dir="2700000" algn="tl">
                    <a:srgbClr val="000000">
                      <a:alpha val="43137"/>
                    </a:srgbClr>
                  </a:outerShdw>
                </a:effectLst>
              </a:rPr>
              <a:t>?</a:t>
            </a:r>
            <a:endParaRPr lang="en-US" dirty="0"/>
          </a:p>
          <a:p>
            <a:pPr>
              <a:spcBef>
                <a:spcPts val="1800"/>
              </a:spcBef>
            </a:pPr>
            <a:r>
              <a:rPr lang="en-US" dirty="0"/>
              <a:t>Why do we need cryptocurrencies?</a:t>
            </a:r>
          </a:p>
          <a:p>
            <a:pPr lvl="1">
              <a:spcBef>
                <a:spcPts val="1800"/>
              </a:spcBef>
            </a:pPr>
            <a:r>
              <a:rPr lang="en-US" dirty="0"/>
              <a:t>Birth of Bitcoin</a:t>
            </a:r>
          </a:p>
          <a:p>
            <a:pPr lvl="1">
              <a:spcBef>
                <a:spcPts val="1800"/>
              </a:spcBef>
            </a:pPr>
            <a:r>
              <a:rPr lang="en-US" dirty="0"/>
              <a:t>An easier way to raise $</a:t>
            </a:r>
          </a:p>
          <a:p>
            <a:pPr>
              <a:spcBef>
                <a:spcPts val="1800"/>
              </a:spcBef>
            </a:pPr>
            <a:r>
              <a:rPr lang="en-US" dirty="0"/>
              <a:t>Improvements with Ether, Tron, Solana, </a:t>
            </a:r>
            <a:r>
              <a:rPr lang="en-US" dirty="0" err="1"/>
              <a:t>Cardono</a:t>
            </a:r>
            <a:r>
              <a:rPr lang="en-US" dirty="0"/>
              <a:t> and other tokens</a:t>
            </a:r>
          </a:p>
          <a:p>
            <a:pPr>
              <a:spcBef>
                <a:spcPts val="1800"/>
              </a:spcBef>
            </a:pPr>
            <a:r>
              <a:rPr lang="en-US" dirty="0"/>
              <a:t>Appx 13,000 Coins in existence today</a:t>
            </a:r>
          </a:p>
          <a:p>
            <a:pPr lvl="1">
              <a:spcBef>
                <a:spcPts val="1800"/>
              </a:spcBef>
            </a:pPr>
            <a:endParaRPr lang="en-US" dirty="0"/>
          </a:p>
          <a:p>
            <a:pPr marL="0" indent="0">
              <a:spcBef>
                <a:spcPts val="1800"/>
              </a:spcBef>
              <a:buNone/>
            </a:pPr>
            <a:endParaRPr lang="en-US" dirty="0"/>
          </a:p>
        </p:txBody>
      </p:sp>
    </p:spTree>
    <p:extLst>
      <p:ext uri="{BB962C8B-B14F-4D97-AF65-F5344CB8AC3E}">
        <p14:creationId xmlns:p14="http://schemas.microsoft.com/office/powerpoint/2010/main" val="158966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CBC9-E81D-4088-B278-C0BCD6430D2C}"/>
              </a:ext>
            </a:extLst>
          </p:cNvPr>
          <p:cNvSpPr>
            <a:spLocks noGrp="1"/>
          </p:cNvSpPr>
          <p:nvPr>
            <p:ph type="title"/>
          </p:nvPr>
        </p:nvSpPr>
        <p:spPr>
          <a:xfrm>
            <a:off x="609600" y="685800"/>
            <a:ext cx="10972800" cy="838200"/>
          </a:xfrm>
        </p:spPr>
        <p:txBody>
          <a:bodyPr/>
          <a:lstStyle/>
          <a:p>
            <a:r>
              <a:rPr lang="en-US" dirty="0"/>
              <a:t>IEOs – Initial Exchange Offerings</a:t>
            </a:r>
          </a:p>
        </p:txBody>
      </p:sp>
      <p:sp>
        <p:nvSpPr>
          <p:cNvPr id="3" name="Content Placeholder 2">
            <a:extLst>
              <a:ext uri="{FF2B5EF4-FFF2-40B4-BE49-F238E27FC236}">
                <a16:creationId xmlns:a16="http://schemas.microsoft.com/office/drawing/2014/main" id="{925BCFCD-E467-4DB0-BE5A-16413ECDD20B}"/>
              </a:ext>
            </a:extLst>
          </p:cNvPr>
          <p:cNvSpPr>
            <a:spLocks noGrp="1"/>
          </p:cNvSpPr>
          <p:nvPr>
            <p:ph idx="1"/>
          </p:nvPr>
        </p:nvSpPr>
        <p:spPr>
          <a:xfrm>
            <a:off x="609600" y="1600200"/>
            <a:ext cx="7391400" cy="4724400"/>
          </a:xfrm>
        </p:spPr>
        <p:txBody>
          <a:bodyPr>
            <a:normAutofit fontScale="92500"/>
          </a:bodyPr>
          <a:lstStyle/>
          <a:p>
            <a:pPr>
              <a:spcBef>
                <a:spcPts val="1400"/>
              </a:spcBef>
            </a:pPr>
            <a:r>
              <a:rPr lang="en-US" dirty="0"/>
              <a:t>Rapidly growing, one-stop shop approach to launching a cryptocurrency.</a:t>
            </a:r>
          </a:p>
          <a:p>
            <a:pPr>
              <a:spcBef>
                <a:spcPts val="1400"/>
              </a:spcBef>
            </a:pPr>
            <a:r>
              <a:rPr lang="en-US" dirty="0"/>
              <a:t>ICOs and STOs typically require multiple rounds of funding (pre-sale, SAFT, </a:t>
            </a:r>
            <a:r>
              <a:rPr lang="en-US" dirty="0" err="1"/>
              <a:t>crowdsale</a:t>
            </a:r>
            <a:r>
              <a:rPr lang="en-US" dirty="0"/>
              <a:t>) with each step requiring time and money</a:t>
            </a:r>
          </a:p>
          <a:p>
            <a:pPr>
              <a:spcBef>
                <a:spcPts val="1400"/>
              </a:spcBef>
            </a:pPr>
            <a:r>
              <a:rPr lang="en-US" dirty="0"/>
              <a:t>IEOs launch with the backing of an existing exchange</a:t>
            </a:r>
          </a:p>
          <a:p>
            <a:pPr lvl="1">
              <a:spcBef>
                <a:spcPts val="1400"/>
              </a:spcBef>
            </a:pPr>
            <a:r>
              <a:rPr lang="en-US" dirty="0"/>
              <a:t>Exchange </a:t>
            </a:r>
            <a:r>
              <a:rPr lang="en-US" dirty="0" err="1"/>
              <a:t>vetts</a:t>
            </a:r>
            <a:r>
              <a:rPr lang="en-US" dirty="0"/>
              <a:t> the project</a:t>
            </a:r>
          </a:p>
          <a:p>
            <a:pPr lvl="1">
              <a:spcBef>
                <a:spcPts val="1400"/>
              </a:spcBef>
            </a:pPr>
            <a:r>
              <a:rPr lang="en-US" dirty="0"/>
              <a:t>Regulatory hurdles are already met by exchange</a:t>
            </a:r>
          </a:p>
          <a:p>
            <a:pPr lvl="1">
              <a:spcBef>
                <a:spcPts val="1400"/>
              </a:spcBef>
            </a:pPr>
            <a:r>
              <a:rPr lang="en-US" dirty="0"/>
              <a:t>Exchange promotes the token</a:t>
            </a:r>
          </a:p>
          <a:p>
            <a:pPr lvl="1">
              <a:spcBef>
                <a:spcPts val="1400"/>
              </a:spcBef>
            </a:pPr>
            <a:r>
              <a:rPr lang="en-US" b="1" u="sng" dirty="0"/>
              <a:t>Trading market (liquidity) exists on day one</a:t>
            </a:r>
            <a:r>
              <a:rPr lang="en-US" dirty="0"/>
              <a:t>.</a:t>
            </a:r>
          </a:p>
        </p:txBody>
      </p:sp>
      <p:pic>
        <p:nvPicPr>
          <p:cNvPr id="4" name="Picture 3">
            <a:extLst>
              <a:ext uri="{FF2B5EF4-FFF2-40B4-BE49-F238E27FC236}">
                <a16:creationId xmlns:a16="http://schemas.microsoft.com/office/drawing/2014/main" id="{9E19811D-7CDC-409E-B385-12C5BD31D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0" y="1104900"/>
            <a:ext cx="3810000" cy="4254693"/>
          </a:xfrm>
          <a:prstGeom prst="rect">
            <a:avLst/>
          </a:prstGeom>
        </p:spPr>
      </p:pic>
    </p:spTree>
    <p:extLst>
      <p:ext uri="{BB962C8B-B14F-4D97-AF65-F5344CB8AC3E}">
        <p14:creationId xmlns:p14="http://schemas.microsoft.com/office/powerpoint/2010/main" val="239964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F74A7-0C31-4439-A65E-59708ABD6790}"/>
              </a:ext>
            </a:extLst>
          </p:cNvPr>
          <p:cNvSpPr>
            <a:spLocks noGrp="1"/>
          </p:cNvSpPr>
          <p:nvPr>
            <p:ph type="title"/>
          </p:nvPr>
        </p:nvSpPr>
        <p:spPr/>
        <p:txBody>
          <a:bodyPr/>
          <a:lstStyle/>
          <a:p>
            <a:r>
              <a:rPr lang="en-US" dirty="0"/>
              <a:t>IEOs, cont.</a:t>
            </a:r>
          </a:p>
        </p:txBody>
      </p:sp>
      <p:sp>
        <p:nvSpPr>
          <p:cNvPr id="3" name="Content Placeholder 2">
            <a:extLst>
              <a:ext uri="{FF2B5EF4-FFF2-40B4-BE49-F238E27FC236}">
                <a16:creationId xmlns:a16="http://schemas.microsoft.com/office/drawing/2014/main" id="{537B987D-1613-455C-9B89-D8578F1FC89A}"/>
              </a:ext>
            </a:extLst>
          </p:cNvPr>
          <p:cNvSpPr>
            <a:spLocks noGrp="1"/>
          </p:cNvSpPr>
          <p:nvPr>
            <p:ph idx="1"/>
          </p:nvPr>
        </p:nvSpPr>
        <p:spPr/>
        <p:txBody>
          <a:bodyPr/>
          <a:lstStyle/>
          <a:p>
            <a:r>
              <a:rPr lang="en-US" dirty="0"/>
              <a:t>Most crypto exchanges list outside of US to avoid US regulatory scrutiny</a:t>
            </a:r>
          </a:p>
          <a:p>
            <a:r>
              <a:rPr lang="en-US" dirty="0"/>
              <a:t>Delaware Board of Trade Holdings (DBOT) is one of a few US ATS fully licensed by the SEC</a:t>
            </a:r>
          </a:p>
          <a:p>
            <a:pPr lvl="1"/>
            <a:r>
              <a:rPr lang="en-US" dirty="0"/>
              <a:t>Last year a 30% stake was purchased by Chinese billionaire Bruno Wu.</a:t>
            </a:r>
          </a:p>
          <a:p>
            <a:r>
              <a:rPr lang="en-US" dirty="0" err="1"/>
              <a:t>Binance</a:t>
            </a:r>
            <a:r>
              <a:rPr lang="en-US" dirty="0"/>
              <a:t>, Bitfinex, Bittrex, Gemini, Coinbase</a:t>
            </a:r>
          </a:p>
          <a:p>
            <a:pPr lvl="1"/>
            <a:r>
              <a:rPr lang="en-US" dirty="0"/>
              <a:t>Exchanges act as custodians – for a fee</a:t>
            </a:r>
          </a:p>
          <a:p>
            <a:r>
              <a:rPr lang="en-US" dirty="0"/>
              <a:t>US exchanges are hampered by their inability to offer derivative trading so high volume traders remain overseas.</a:t>
            </a:r>
          </a:p>
          <a:p>
            <a:r>
              <a:rPr lang="en-US" dirty="0"/>
              <a:t>Some purists avoid Centralized Exchanges</a:t>
            </a:r>
          </a:p>
        </p:txBody>
      </p:sp>
    </p:spTree>
    <p:extLst>
      <p:ext uri="{BB962C8B-B14F-4D97-AF65-F5344CB8AC3E}">
        <p14:creationId xmlns:p14="http://schemas.microsoft.com/office/powerpoint/2010/main" val="97652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DCA5-A5D6-4481-85AA-9F6D131B292A}"/>
              </a:ext>
            </a:extLst>
          </p:cNvPr>
          <p:cNvSpPr>
            <a:spLocks noGrp="1"/>
          </p:cNvSpPr>
          <p:nvPr>
            <p:ph type="title"/>
          </p:nvPr>
        </p:nvSpPr>
        <p:spPr/>
        <p:txBody>
          <a:bodyPr/>
          <a:lstStyle/>
          <a:p>
            <a:r>
              <a:rPr lang="en-US" dirty="0"/>
              <a:t>Decentralized Exchanges 	</a:t>
            </a:r>
          </a:p>
        </p:txBody>
      </p:sp>
      <p:sp>
        <p:nvSpPr>
          <p:cNvPr id="3" name="Content Placeholder 2">
            <a:extLst>
              <a:ext uri="{FF2B5EF4-FFF2-40B4-BE49-F238E27FC236}">
                <a16:creationId xmlns:a16="http://schemas.microsoft.com/office/drawing/2014/main" id="{0A45BF31-6E4E-4453-A82D-45D8501B795E}"/>
              </a:ext>
            </a:extLst>
          </p:cNvPr>
          <p:cNvSpPr>
            <a:spLocks noGrp="1"/>
          </p:cNvSpPr>
          <p:nvPr>
            <p:ph idx="1"/>
          </p:nvPr>
        </p:nvSpPr>
        <p:spPr/>
        <p:txBody>
          <a:bodyPr>
            <a:normAutofit fontScale="92500" lnSpcReduction="10000"/>
          </a:bodyPr>
          <a:lstStyle/>
          <a:p>
            <a:r>
              <a:rPr lang="en-US" sz="3600" dirty="0"/>
              <a:t>Not run by any centralized organization or group</a:t>
            </a:r>
          </a:p>
          <a:p>
            <a:r>
              <a:rPr lang="en-US" sz="3600" dirty="0"/>
              <a:t>There is no Order Book; simply maker/taker functionality</a:t>
            </a:r>
          </a:p>
          <a:p>
            <a:r>
              <a:rPr lang="en-US" sz="3600" dirty="0"/>
              <a:t>Founders establish a set of trading rules and interactions</a:t>
            </a:r>
          </a:p>
          <a:p>
            <a:r>
              <a:rPr lang="en-US" sz="3600" dirty="0"/>
              <a:t>Individuals establish Nodes (computer servers) to process transactions</a:t>
            </a:r>
          </a:p>
          <a:p>
            <a:r>
              <a:rPr lang="en-US" sz="3600" dirty="0"/>
              <a:t>All trades are executed through and recorded on the Blockchain</a:t>
            </a:r>
          </a:p>
          <a:p>
            <a:r>
              <a:rPr lang="en-US" sz="3600" dirty="0"/>
              <a:t>All interactions are controlled by smart contracts</a:t>
            </a:r>
          </a:p>
          <a:p>
            <a:endParaRPr lang="en-US" sz="3600" dirty="0"/>
          </a:p>
        </p:txBody>
      </p:sp>
    </p:spTree>
    <p:extLst>
      <p:ext uri="{BB962C8B-B14F-4D97-AF65-F5344CB8AC3E}">
        <p14:creationId xmlns:p14="http://schemas.microsoft.com/office/powerpoint/2010/main" val="3988159946"/>
      </p:ext>
    </p:extLst>
  </p:cSld>
  <p:clrMapOvr>
    <a:masterClrMapping/>
  </p:clrMapOvr>
</p:sld>
</file>

<file path=ppt/theme/theme1.xml><?xml version="1.0" encoding="utf-8"?>
<a:theme xmlns:a="http://schemas.openxmlformats.org/drawingml/2006/main" name="FBT- 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5770</TotalTime>
  <Words>1257</Words>
  <Application>Microsoft Office PowerPoint</Application>
  <PresentationFormat>Widescreen</PresentationFormat>
  <Paragraphs>140</Paragraphs>
  <Slides>20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FBT- 2010</vt:lpstr>
      <vt:lpstr>PowerPoint Presentation</vt:lpstr>
      <vt:lpstr>AGENDA </vt:lpstr>
      <vt:lpstr>Terminology</vt:lpstr>
      <vt:lpstr>What’s the Big Deal About Blockchain?</vt:lpstr>
      <vt:lpstr>Cryptocurrency Timeline</vt:lpstr>
      <vt:lpstr>Initial Coin Offerings – Predecessor to Defi</vt:lpstr>
      <vt:lpstr>IEOs – Initial Exchange Offerings</vt:lpstr>
      <vt:lpstr>IEOs, cont.</vt:lpstr>
      <vt:lpstr>Decentralized Exchanges  </vt:lpstr>
      <vt:lpstr>What is a Smart Contract?</vt:lpstr>
      <vt:lpstr>Smart Contract Example</vt:lpstr>
      <vt:lpstr>Smart Contracts, cont.</vt:lpstr>
      <vt:lpstr>What Are Stablecoins</vt:lpstr>
      <vt:lpstr>What’s the big deal about Decentralized Finance? From Defi Pulse</vt:lpstr>
      <vt:lpstr>What is Decentralized Finance or “Defi”?</vt:lpstr>
      <vt:lpstr>What is Defi, continued</vt:lpstr>
      <vt:lpstr>Difference between Defi and ICOs</vt:lpstr>
      <vt:lpstr>Defi Example  – Yield farming </vt:lpstr>
      <vt:lpstr>Regulatory Landscape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 David R.</dc:creator>
  <cp:lastModifiedBy>Kimberly Knight</cp:lastModifiedBy>
  <cp:revision>20</cp:revision>
  <cp:lastPrinted>2021-10-13T23:11:34Z</cp:lastPrinted>
  <dcterms:created xsi:type="dcterms:W3CDTF">2020-10-26T22:06:32Z</dcterms:created>
  <dcterms:modified xsi:type="dcterms:W3CDTF">2021-10-13T23:27:51Z</dcterms:modified>
</cp:coreProperties>
</file>