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75" r:id="rId4"/>
    <p:sldId id="276" r:id="rId5"/>
    <p:sldId id="274" r:id="rId6"/>
    <p:sldId id="262" r:id="rId7"/>
    <p:sldId id="257" r:id="rId8"/>
    <p:sldId id="258" r:id="rId9"/>
    <p:sldId id="261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italic r:id="rId24"/>
      <p:boldItalic r:id="rId25"/>
    </p:embeddedFont>
    <p:embeddedFont>
      <p:font typeface="Open Sans Light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3" roundtripDataSignature="AMtx7mgLqbh9u72CAKPQ8g+oWuo1dyrN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CFDCC"/>
    <a:srgbClr val="0CC886"/>
    <a:srgbClr val="1DA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65707" autoAdjust="0"/>
  </p:normalViewPr>
  <p:slideViewPr>
    <p:cSldViewPr snapToGrid="0">
      <p:cViewPr varScale="1">
        <p:scale>
          <a:sx n="52" d="100"/>
          <a:sy n="52" d="100"/>
        </p:scale>
        <p:origin x="1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ED290-A77A-4CA8-8E54-DEFD32C30FF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6A50-C4AF-490B-8CF4-85EF19E2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2dc1bb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2dc1bb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983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72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65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7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361440" y="11630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Open Sans ExtraBold"/>
              <a:buNone/>
              <a:defRPr sz="5600" b="1" i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361440" y="28200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569686" y="59194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936" y="480378"/>
            <a:ext cx="858673" cy="29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1313544" y="401410"/>
            <a:ext cx="9434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1313544" y="1825625"/>
            <a:ext cx="94342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344537" y="6167436"/>
            <a:ext cx="370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Divider Slide">
  <p:cSld name="Green Divider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ctrTitle"/>
          </p:nvPr>
        </p:nvSpPr>
        <p:spPr>
          <a:xfrm>
            <a:off x="1371600" y="11630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Open Sans ExtraBold"/>
              <a:buNone/>
              <a:defRPr sz="5600" b="1" i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936" y="480378"/>
            <a:ext cx="858673" cy="29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>
            <a:spLocks noGrp="1"/>
          </p:cNvSpPr>
          <p:nvPr>
            <p:ph type="subTitle" idx="1"/>
          </p:nvPr>
        </p:nvSpPr>
        <p:spPr>
          <a:xfrm>
            <a:off x="1361440" y="28200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Slide">
  <p:cSld name="Callout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936" y="480378"/>
            <a:ext cx="858673" cy="29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1305560" y="2234089"/>
            <a:ext cx="8876211" cy="230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No Background">
  <p:cSld name="Title and Content - No Backgroun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1313544" y="401410"/>
            <a:ext cx="9434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1313544" y="1825625"/>
            <a:ext cx="94342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344537" y="6167436"/>
            <a:ext cx="370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>
            <a:spLocks noGrp="1"/>
          </p:cNvSpPr>
          <p:nvPr>
            <p:ph type="ctrTitle"/>
          </p:nvPr>
        </p:nvSpPr>
        <p:spPr>
          <a:xfrm>
            <a:off x="1103085" y="131848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Open Sans ExtraBold"/>
              <a:buNone/>
              <a:defRPr sz="5600" b="1" i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936" y="480378"/>
            <a:ext cx="858673" cy="29178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8"/>
          <p:cNvSpPr txBox="1"/>
          <p:nvPr/>
        </p:nvSpPr>
        <p:spPr>
          <a:xfrm>
            <a:off x="1103085" y="4701379"/>
            <a:ext cx="2010229" cy="82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kyriba.com</a:t>
            </a:r>
            <a:endParaRPr sz="125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1-855-KYRIBA-0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treasury@kyriba.com</a:t>
            </a:r>
            <a:endParaRPr sz="125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18"/>
          <p:cNvSpPr txBox="1"/>
          <p:nvPr/>
        </p:nvSpPr>
        <p:spPr>
          <a:xfrm>
            <a:off x="3338285" y="4701379"/>
            <a:ext cx="2010229" cy="82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9620 Towne Centre Drive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Suite 250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San Diego, CA 92121</a:t>
            </a:r>
            <a:endParaRPr/>
          </a:p>
        </p:txBody>
      </p:sp>
      <p:sp>
        <p:nvSpPr>
          <p:cNvPr id="51" name="Google Shape;51;p18"/>
          <p:cNvSpPr txBox="1"/>
          <p:nvPr/>
        </p:nvSpPr>
        <p:spPr>
          <a:xfrm>
            <a:off x="1095828" y="5772435"/>
            <a:ext cx="4216401" cy="24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Copyright © 2019 Kyriba Corp. All rights reserved.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2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313544" y="401410"/>
            <a:ext cx="9434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  <a:defRPr sz="32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313544" y="1825625"/>
            <a:ext cx="94342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344537" y="6167436"/>
            <a:ext cx="370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5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79936" y="480378"/>
            <a:ext cx="858672" cy="2917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/>
        </p:nvSpPr>
        <p:spPr>
          <a:xfrm>
            <a:off x="6865168" y="6239330"/>
            <a:ext cx="496052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Open Sans Light"/>
              <a:buNone/>
            </a:pPr>
            <a:r>
              <a:rPr lang="en-US" sz="85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Kyriba.com    Copyright © 2019 Kyriba Corp. All rights reserved.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5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1361440" y="11630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Open Sans ExtraBold"/>
              <a:buNone/>
            </a:pPr>
            <a:r>
              <a:rPr lang="en-US" dirty="0"/>
              <a:t>Platform effect:</a:t>
            </a:r>
            <a:br>
              <a:rPr lang="en-US" dirty="0"/>
            </a:br>
            <a:r>
              <a:rPr lang="en-US" sz="3100" dirty="0"/>
              <a:t>The future for the eco-system of finance, banks and technology</a:t>
            </a:r>
            <a:endParaRPr sz="3100" dirty="0"/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1361440" y="2820035"/>
            <a:ext cx="576125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/>
              <a:t>Trevor Brown VP </a:t>
            </a:r>
            <a:r>
              <a:rPr lang="en-US" dirty="0" err="1"/>
              <a:t>Kyriba</a:t>
            </a:r>
            <a:endParaRPr lang="en-U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dt" idx="10"/>
          </p:nvPr>
        </p:nvSpPr>
        <p:spPr>
          <a:xfrm>
            <a:off x="569686" y="59194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 5, 2019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530034" y="1069035"/>
            <a:ext cx="9474657" cy="4460800"/>
            <a:chOff x="397525" y="373663"/>
            <a:chExt cx="7105993" cy="3345600"/>
          </a:xfrm>
        </p:grpSpPr>
        <p:sp>
          <p:nvSpPr>
            <p:cNvPr id="60" name="Google Shape;60;p13"/>
            <p:cNvSpPr/>
            <p:nvPr/>
          </p:nvSpPr>
          <p:spPr>
            <a:xfrm>
              <a:off x="397525" y="2273600"/>
              <a:ext cx="3028200" cy="964800"/>
            </a:xfrm>
            <a:prstGeom prst="rect">
              <a:avLst/>
            </a:prstGeom>
            <a:solidFill>
              <a:srgbClr val="DCF1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757300" y="373663"/>
              <a:ext cx="3345600" cy="3345600"/>
            </a:xfrm>
            <a:prstGeom prst="ellipse">
              <a:avLst/>
            </a:prstGeom>
            <a:solidFill>
              <a:srgbClr val="DCF1F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2" name="Google Shape;62;p13"/>
            <p:cNvGrpSpPr/>
            <p:nvPr/>
          </p:nvGrpSpPr>
          <p:grpSpPr>
            <a:xfrm>
              <a:off x="3562000" y="1181400"/>
              <a:ext cx="1800225" cy="1784875"/>
              <a:chOff x="3562000" y="1181400"/>
              <a:chExt cx="1800225" cy="1784875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3617725" y="1221775"/>
                <a:ext cx="1744500" cy="1744500"/>
              </a:xfrm>
              <a:prstGeom prst="ellipse">
                <a:avLst/>
              </a:prstGeom>
              <a:solidFill>
                <a:srgbClr val="00A1FA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3562000" y="1181400"/>
                <a:ext cx="1744500" cy="1744500"/>
              </a:xfrm>
              <a:prstGeom prst="ellipse">
                <a:avLst/>
              </a:prstGeom>
              <a:solidFill>
                <a:srgbClr val="00A1FA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pic>
          <p:nvPicPr>
            <p:cNvPr id="67" name="Google Shape;6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94854" y="484600"/>
              <a:ext cx="470525" cy="46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26775" y="2703983"/>
              <a:ext cx="470525" cy="47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46000" y="2194400"/>
              <a:ext cx="218325" cy="21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21175" y="2427275"/>
              <a:ext cx="218325" cy="21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3"/>
            <p:cNvSpPr txBox="1"/>
            <p:nvPr/>
          </p:nvSpPr>
          <p:spPr>
            <a:xfrm>
              <a:off x="4166484" y="873693"/>
              <a:ext cx="5331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ACH</a:t>
              </a:r>
              <a:endParaRPr sz="1200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4962583" y="1325865"/>
              <a:ext cx="983297" cy="261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200" b="1" dirty="0" err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Blockchain</a:t>
              </a:r>
              <a:endParaRPr lang="en-US" sz="1200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4832050" y="3076333"/>
              <a:ext cx="814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Virtual card</a:t>
              </a:r>
              <a:endParaRPr sz="1200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3699837" y="3382741"/>
              <a:ext cx="14832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Real-Time Payments</a:t>
              </a:r>
              <a:endParaRPr sz="1200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221559" y="3095946"/>
              <a:ext cx="814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PSD2</a:t>
              </a:r>
              <a:endParaRPr sz="1200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3084595" y="1329915"/>
              <a:ext cx="814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Wires</a:t>
              </a:r>
              <a:endParaRPr sz="1200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2759893" y="2198866"/>
              <a:ext cx="8730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200" b="1" dirty="0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Cross-Border Payments</a:t>
              </a:r>
              <a:endParaRPr sz="1200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6173193" y="1753872"/>
              <a:ext cx="9954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067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SWIFT, FTP, API</a:t>
              </a:r>
              <a:endParaRPr sz="1067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449668" y="2458566"/>
              <a:ext cx="1642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467" b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Manual Payments</a:t>
              </a:r>
              <a:endParaRPr sz="1467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425991" y="2818420"/>
              <a:ext cx="18081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467" b="1">
                  <a:solidFill>
                    <a:srgbClr val="00305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Financial Transactions</a:t>
              </a:r>
              <a:endParaRPr sz="1467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437309" y="2267589"/>
              <a:ext cx="18081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933" b="1">
                  <a:solidFill>
                    <a:srgbClr val="00A1F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INITIATED WITHIN KYRIBA</a:t>
              </a:r>
              <a:endParaRPr sz="933" b="1">
                <a:solidFill>
                  <a:srgbClr val="00A1F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59775" y="1828353"/>
              <a:ext cx="1666370" cy="269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Payments hub</a:t>
              </a:r>
              <a:endParaRPr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857683" y="2251205"/>
              <a:ext cx="11595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endParaRPr sz="933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102" name="Google Shape;102;p13"/>
            <p:cNvCxnSpPr/>
            <p:nvPr/>
          </p:nvCxnSpPr>
          <p:spPr>
            <a:xfrm>
              <a:off x="1043700" y="969550"/>
              <a:ext cx="2040900" cy="0"/>
            </a:xfrm>
            <a:prstGeom prst="straightConnector1">
              <a:avLst/>
            </a:prstGeom>
            <a:noFill/>
            <a:ln w="19050" cap="flat" cmpd="sng">
              <a:solidFill>
                <a:srgbClr val="8DC63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1007549" y="1330400"/>
              <a:ext cx="1833383" cy="0"/>
            </a:xfrm>
            <a:prstGeom prst="straightConnector1">
              <a:avLst/>
            </a:prstGeom>
            <a:noFill/>
            <a:ln w="19050" cap="flat" cmpd="sng">
              <a:solidFill>
                <a:srgbClr val="8DC63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942807" y="1696100"/>
              <a:ext cx="1810800" cy="0"/>
            </a:xfrm>
            <a:prstGeom prst="straightConnector1">
              <a:avLst/>
            </a:prstGeom>
            <a:noFill/>
            <a:ln w="19050" cap="flat" cmpd="sng">
              <a:solidFill>
                <a:srgbClr val="8DC63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1541182" y="2066650"/>
              <a:ext cx="1139700" cy="0"/>
            </a:xfrm>
            <a:prstGeom prst="straightConnector1">
              <a:avLst/>
            </a:prstGeom>
            <a:noFill/>
            <a:ln w="19050" cap="flat" cmpd="sng">
              <a:solidFill>
                <a:srgbClr val="8DC63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1746907" y="2645675"/>
              <a:ext cx="1016400" cy="0"/>
            </a:xfrm>
            <a:prstGeom prst="straightConnector1">
              <a:avLst/>
            </a:prstGeom>
            <a:noFill/>
            <a:ln w="19050" cap="flat" cmpd="sng">
              <a:solidFill>
                <a:srgbClr val="8DC63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2048816" y="2996827"/>
              <a:ext cx="893700" cy="0"/>
            </a:xfrm>
            <a:prstGeom prst="straightConnector1">
              <a:avLst/>
            </a:prstGeom>
            <a:noFill/>
            <a:ln w="19050" cap="flat" cmpd="sng">
              <a:solidFill>
                <a:srgbClr val="8DC63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7113818" y="1113475"/>
              <a:ext cx="389700" cy="0"/>
            </a:xfrm>
            <a:prstGeom prst="straightConnector1">
              <a:avLst/>
            </a:prstGeom>
            <a:noFill/>
            <a:ln w="19050" cap="flat" cmpd="sng">
              <a:solidFill>
                <a:srgbClr val="00A1F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7113818" y="1744375"/>
              <a:ext cx="389700" cy="0"/>
            </a:xfrm>
            <a:prstGeom prst="straightConnector1">
              <a:avLst/>
            </a:prstGeom>
            <a:noFill/>
            <a:ln w="19050" cap="flat" cmpd="sng">
              <a:solidFill>
                <a:srgbClr val="00A1F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7113818" y="2428200"/>
              <a:ext cx="389700" cy="0"/>
            </a:xfrm>
            <a:prstGeom prst="straightConnector1">
              <a:avLst/>
            </a:prstGeom>
            <a:noFill/>
            <a:ln w="19050" cap="flat" cmpd="sng">
              <a:solidFill>
                <a:srgbClr val="00A1F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7111700" y="3134676"/>
              <a:ext cx="389700" cy="0"/>
            </a:xfrm>
            <a:prstGeom prst="straightConnector1">
              <a:avLst/>
            </a:prstGeom>
            <a:noFill/>
            <a:ln w="19050" cap="flat" cmpd="sng">
              <a:solidFill>
                <a:srgbClr val="00A1F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2" name="Google Shape;112;p13"/>
            <p:cNvCxnSpPr/>
            <p:nvPr/>
          </p:nvCxnSpPr>
          <p:spPr>
            <a:xfrm rot="10800000">
              <a:off x="6109150" y="2102600"/>
              <a:ext cx="1007400" cy="0"/>
            </a:xfrm>
            <a:prstGeom prst="straightConnector1">
              <a:avLst/>
            </a:prstGeom>
            <a:noFill/>
            <a:ln w="19050" cap="flat" cmpd="sng">
              <a:solidFill>
                <a:srgbClr val="00A1F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7111700" y="608338"/>
              <a:ext cx="4851" cy="3110925"/>
            </a:xfrm>
            <a:prstGeom prst="straightConnector1">
              <a:avLst/>
            </a:prstGeom>
            <a:noFill/>
            <a:ln w="19050" cap="flat" cmpd="sng">
              <a:solidFill>
                <a:srgbClr val="00A1F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13"/>
            <p:cNvCxnSpPr/>
            <p:nvPr/>
          </p:nvCxnSpPr>
          <p:spPr>
            <a:xfrm rot="10800000">
              <a:off x="6369079" y="2521894"/>
              <a:ext cx="370200" cy="0"/>
            </a:xfrm>
            <a:prstGeom prst="straightConnector1">
              <a:avLst/>
            </a:prstGeom>
            <a:noFill/>
            <a:ln w="9525" cap="flat" cmpd="sng">
              <a:solidFill>
                <a:srgbClr val="00A1F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6610493" y="2317469"/>
              <a:ext cx="409200" cy="0"/>
            </a:xfrm>
            <a:prstGeom prst="straightConnector1">
              <a:avLst/>
            </a:prstGeom>
            <a:noFill/>
            <a:ln w="9525" cap="flat" cmpd="sng">
              <a:solidFill>
                <a:srgbClr val="00A1F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37" y="4963795"/>
            <a:ext cx="1100597" cy="1100597"/>
          </a:xfrm>
          <a:prstGeom prst="rect">
            <a:avLst/>
          </a:prstGeom>
        </p:spPr>
      </p:pic>
      <p:cxnSp>
        <p:nvCxnSpPr>
          <p:cNvPr id="116" name="Google Shape;111;p13"/>
          <p:cNvCxnSpPr/>
          <p:nvPr/>
        </p:nvCxnSpPr>
        <p:spPr>
          <a:xfrm>
            <a:off x="9482267" y="5517411"/>
            <a:ext cx="519600" cy="0"/>
          </a:xfrm>
          <a:prstGeom prst="straightConnector1">
            <a:avLst/>
          </a:prstGeom>
          <a:noFill/>
          <a:ln w="19050" cap="flat" cmpd="sng">
            <a:solidFill>
              <a:srgbClr val="00A1F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108;p13"/>
          <p:cNvCxnSpPr/>
          <p:nvPr/>
        </p:nvCxnSpPr>
        <p:spPr>
          <a:xfrm>
            <a:off x="9482267" y="1381935"/>
            <a:ext cx="519600" cy="0"/>
          </a:xfrm>
          <a:prstGeom prst="straightConnector1">
            <a:avLst/>
          </a:prstGeom>
          <a:noFill/>
          <a:ln w="19050" cap="flat" cmpd="sng">
            <a:solidFill>
              <a:srgbClr val="00A1F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60" y="2937153"/>
            <a:ext cx="665131" cy="665131"/>
          </a:xfrm>
          <a:prstGeom prst="rect">
            <a:avLst/>
          </a:prstGeom>
        </p:spPr>
      </p:pic>
      <p:sp>
        <p:nvSpPr>
          <p:cNvPr id="88" name="Google Shape;92;p13"/>
          <p:cNvSpPr txBox="1"/>
          <p:nvPr/>
        </p:nvSpPr>
        <p:spPr>
          <a:xfrm>
            <a:off x="749168" y="1634134"/>
            <a:ext cx="1164000" cy="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rPr>
              <a:t>ERP</a:t>
            </a:r>
            <a:endParaRPr sz="1467" b="1" dirty="0">
              <a:solidFill>
                <a:srgbClr val="0030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93;p13"/>
          <p:cNvSpPr txBox="1"/>
          <p:nvPr/>
        </p:nvSpPr>
        <p:spPr>
          <a:xfrm>
            <a:off x="580004" y="2105064"/>
            <a:ext cx="1164000" cy="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rPr>
              <a:t>Payroll</a:t>
            </a:r>
            <a:endParaRPr sz="1467" b="1" dirty="0">
              <a:solidFill>
                <a:srgbClr val="0030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4;p13"/>
          <p:cNvSpPr txBox="1"/>
          <p:nvPr/>
        </p:nvSpPr>
        <p:spPr>
          <a:xfrm>
            <a:off x="512111" y="2575994"/>
            <a:ext cx="1164000" cy="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rPr>
              <a:t>AP/AR</a:t>
            </a:r>
            <a:endParaRPr sz="1467" b="1" dirty="0">
              <a:solidFill>
                <a:srgbClr val="0030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95;p13"/>
          <p:cNvSpPr txBox="1"/>
          <p:nvPr/>
        </p:nvSpPr>
        <p:spPr>
          <a:xfrm>
            <a:off x="570399" y="3057191"/>
            <a:ext cx="1546000" cy="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rPr>
              <a:t>Other Systems</a:t>
            </a:r>
            <a:endParaRPr sz="1467" b="1">
              <a:solidFill>
                <a:srgbClr val="0030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Google Shape;11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6963" y="1767438"/>
            <a:ext cx="620546" cy="62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2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83965" y="2960060"/>
            <a:ext cx="680550" cy="62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95394" y="4156805"/>
            <a:ext cx="628807" cy="59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11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04041" y="4580826"/>
            <a:ext cx="616465" cy="54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11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27682" y="1761592"/>
            <a:ext cx="664345" cy="6134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82;p13"/>
          <p:cNvSpPr txBox="1"/>
          <p:nvPr/>
        </p:nvSpPr>
        <p:spPr>
          <a:xfrm>
            <a:off x="6985934" y="3505941"/>
            <a:ext cx="1269978" cy="25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dirty="0">
                <a:solidFill>
                  <a:srgbClr val="003057"/>
                </a:solidFill>
                <a:latin typeface="Trebuchet MS"/>
                <a:ea typeface="Trebuchet MS"/>
                <a:cs typeface="Trebuchet MS"/>
                <a:sym typeface="Trebuchet MS"/>
              </a:rPr>
              <a:t>Smart routing</a:t>
            </a:r>
            <a:endParaRPr sz="1200" b="1" dirty="0">
              <a:solidFill>
                <a:srgbClr val="0030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Title 3">
            <a:extLst>
              <a:ext uri="{FF2B5EF4-FFF2-40B4-BE49-F238E27FC236}">
                <a16:creationId xmlns:a16="http://schemas.microsoft.com/office/drawing/2014/main" id="{3C988101-AF96-A141-80AF-84BDD274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280"/>
            <a:ext cx="10515600" cy="812331"/>
          </a:xfrm>
        </p:spPr>
        <p:txBody>
          <a:bodyPr/>
          <a:lstStyle/>
          <a:p>
            <a:r>
              <a:rPr lang="en-US" dirty="0"/>
              <a:t>Payments hub as an eco-system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34" y="1154070"/>
            <a:ext cx="916249" cy="388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67" y="3450676"/>
            <a:ext cx="1863441" cy="629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11" y="1881342"/>
            <a:ext cx="1351933" cy="225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48" y="2504598"/>
            <a:ext cx="1008192" cy="828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9" y="4581633"/>
            <a:ext cx="1794374" cy="2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6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305560" y="2234089"/>
            <a:ext cx="8876211" cy="230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Transform how you use liquidity as a dynamic vehicle for 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growth and value creation.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ctrTitle"/>
          </p:nvPr>
        </p:nvSpPr>
        <p:spPr>
          <a:xfrm>
            <a:off x="1371600" y="11630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Open Sans ExtraBold"/>
              <a:buNone/>
            </a:pPr>
            <a:r>
              <a:rPr lang="en-US" i="1" dirty="0"/>
              <a:t>Liquidity hippie </a:t>
            </a:r>
            <a:endParaRPr i="1" dirty="0"/>
          </a:p>
        </p:txBody>
      </p:sp>
      <p:sp>
        <p:nvSpPr>
          <p:cNvPr id="157" name="Google Shape;157;p8"/>
          <p:cNvSpPr txBox="1">
            <a:spLocks noGrp="1"/>
          </p:cNvSpPr>
          <p:nvPr>
            <p:ph type="subTitle" idx="4294967295"/>
          </p:nvPr>
        </p:nvSpPr>
        <p:spPr>
          <a:xfrm>
            <a:off x="1361440" y="28200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trike="sngStrike" dirty="0"/>
              <a:t>Traditional establishment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dirty="0"/>
              <a:t>Community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dirty="0"/>
              <a:t>Sharing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dirty="0"/>
              <a:t>Peace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dirty="0"/>
              <a:t>Prosperity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3" y="1586968"/>
            <a:ext cx="1231797" cy="1231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5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57750" y="2460625"/>
            <a:ext cx="9905" cy="1605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93807" y="1207251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3653" y="1188185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20461" y="3493484"/>
            <a:ext cx="286384" cy="471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080956" y="3483597"/>
            <a:ext cx="13592" cy="481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57144" y="3493484"/>
            <a:ext cx="291954" cy="471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102063" y="2460625"/>
            <a:ext cx="2803" cy="35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58155" y="4429401"/>
            <a:ext cx="1454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user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6370" y="4397959"/>
            <a:ext cx="136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users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0324" y="2954667"/>
            <a:ext cx="1026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819200" y="2840793"/>
            <a:ext cx="565727" cy="5562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04910" y="1963392"/>
            <a:ext cx="373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rebuchet MS" panose="020B0703020202090204" pitchFamily="34" charset="0"/>
              </a:rPr>
              <a:t>Partner industries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Treasury software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AP/AR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Payroll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Core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ERP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Supply chain finance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Money market funds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FX risk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Payments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tx1"/>
                </a:solidFill>
                <a:latin typeface="Trebuchet MS" panose="020B0703020202090204" pitchFamily="34" charset="0"/>
              </a:rPr>
              <a:t>Blockchain</a:t>
            </a:r>
            <a:r>
              <a:rPr lang="en-US" sz="1600" dirty="0">
                <a:solidFill>
                  <a:schemeClr val="tx1"/>
                </a:solidFill>
                <a:latin typeface="Trebuchet MS" panose="020B0703020202090204" pitchFamily="34" charset="0"/>
              </a:rPr>
              <a:t>/Distributed ledger</a:t>
            </a:r>
          </a:p>
          <a:p>
            <a:endParaRPr 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4186236"/>
            <a:ext cx="381000" cy="76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367" y="1633489"/>
            <a:ext cx="381000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24" y="4186236"/>
            <a:ext cx="762000" cy="76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632" y="4186236"/>
            <a:ext cx="762000" cy="76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501" y="4186236"/>
            <a:ext cx="762000" cy="762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1633489"/>
            <a:ext cx="381000" cy="762000"/>
          </a:xfrm>
          <a:prstGeom prst="rect">
            <a:avLst/>
          </a:prstGeom>
        </p:spPr>
      </p:pic>
      <p:sp>
        <p:nvSpPr>
          <p:cNvPr id="43" name="Google Shape;237;p26"/>
          <p:cNvSpPr txBox="1">
            <a:spLocks noGrp="1"/>
          </p:cNvSpPr>
          <p:nvPr>
            <p:ph type="title"/>
          </p:nvPr>
        </p:nvSpPr>
        <p:spPr>
          <a:xfrm>
            <a:off x="638265" y="170022"/>
            <a:ext cx="10515600" cy="812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4400"/>
            </a:pPr>
            <a:r>
              <a:rPr lang="en-US" sz="4267" dirty="0"/>
              <a:t>User-vendor relationships</a:t>
            </a:r>
            <a:endParaRPr sz="4267" dirty="0"/>
          </a:p>
        </p:txBody>
      </p:sp>
    </p:spTree>
    <p:extLst>
      <p:ext uri="{BB962C8B-B14F-4D97-AF65-F5344CB8AC3E}">
        <p14:creationId xmlns:p14="http://schemas.microsoft.com/office/powerpoint/2010/main" val="36137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914" y="491808"/>
            <a:ext cx="5778698" cy="56970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985554" y="2550313"/>
            <a:ext cx="1464267" cy="143694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37;p26"/>
          <p:cNvSpPr txBox="1">
            <a:spLocks/>
          </p:cNvSpPr>
          <p:nvPr/>
        </p:nvSpPr>
        <p:spPr>
          <a:xfrm>
            <a:off x="638265" y="170022"/>
            <a:ext cx="10515600" cy="812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None/>
              <a:defRPr sz="32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4267" dirty="0"/>
              <a:t>Eco-system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9159" y="3077759"/>
            <a:ext cx="195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rebuchet MS" panose="020B0703020202090204" pitchFamily="34" charset="0"/>
              </a:rPr>
              <a:t>Platform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910" y="1963392"/>
            <a:ext cx="373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Network effect brings collaboration at an exponential scale</a:t>
            </a:r>
          </a:p>
          <a:p>
            <a:endParaRPr lang="en-US" sz="1600" dirty="0"/>
          </a:p>
          <a:p>
            <a:r>
              <a:rPr lang="en-US" sz="1600" dirty="0">
                <a:sym typeface="Calibri"/>
              </a:rPr>
              <a:t>“The tide that floats all boats”</a:t>
            </a:r>
          </a:p>
          <a:p>
            <a:endParaRPr lang="en-US" sz="1600" dirty="0"/>
          </a:p>
        </p:txBody>
      </p:sp>
      <p:pic>
        <p:nvPicPr>
          <p:cNvPr id="11" name="Google Shape;2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47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9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55" y="-1829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638265" y="170022"/>
            <a:ext cx="10515600" cy="812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4400"/>
            </a:pPr>
            <a:r>
              <a:rPr lang="en-US" sz="4267" dirty="0"/>
              <a:t>Core treasury enhancement</a:t>
            </a:r>
            <a:endParaRPr sz="4267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65F147-8650-9A4D-B098-364FDA0D02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t="16601" r="26950" b="14551"/>
          <a:stretch/>
        </p:blipFill>
        <p:spPr>
          <a:xfrm>
            <a:off x="3573915" y="1256720"/>
            <a:ext cx="4644299" cy="4521541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5063612" y="2723535"/>
            <a:ext cx="1563329" cy="15338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25194" y="3321174"/>
            <a:ext cx="195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</a:rPr>
              <a:t>Connectivity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DC592B-A83F-5B48-9560-5ECEBD94CD5F}"/>
              </a:ext>
            </a:extLst>
          </p:cNvPr>
          <p:cNvSpPr txBox="1"/>
          <p:nvPr/>
        </p:nvSpPr>
        <p:spPr>
          <a:xfrm>
            <a:off x="2378122" y="2062201"/>
            <a:ext cx="128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2100" b="1" i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FBF692-84F3-F746-B838-24AED54B8F24}"/>
              </a:ext>
            </a:extLst>
          </p:cNvPr>
          <p:cNvSpPr txBox="1"/>
          <p:nvPr/>
        </p:nvSpPr>
        <p:spPr>
          <a:xfrm>
            <a:off x="7840389" y="4397760"/>
            <a:ext cx="1407419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en-US" sz="2100" b="1" i="1" dirty="0">
                <a:latin typeface="Open Sans ExtraBold"/>
                <a:ea typeface="Open Sans ExtraBold"/>
                <a:cs typeface="Open Sans ExtraBold"/>
              </a:rPr>
              <a:t>Enhance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0FEC59-A2A3-E748-8755-D55E12036C0B}"/>
              </a:ext>
            </a:extLst>
          </p:cNvPr>
          <p:cNvCxnSpPr>
            <a:cxnSpLocks/>
          </p:cNvCxnSpPr>
          <p:nvPr/>
        </p:nvCxnSpPr>
        <p:spPr>
          <a:xfrm>
            <a:off x="2490104" y="2490789"/>
            <a:ext cx="117525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9F8F583-C568-A344-8FD6-467F807FC539}"/>
              </a:ext>
            </a:extLst>
          </p:cNvPr>
          <p:cNvCxnSpPr>
            <a:cxnSpLocks/>
          </p:cNvCxnSpPr>
          <p:nvPr/>
        </p:nvCxnSpPr>
        <p:spPr>
          <a:xfrm>
            <a:off x="7956472" y="4854997"/>
            <a:ext cx="117525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44D5343-05F6-0945-B255-B85D14811044}"/>
              </a:ext>
            </a:extLst>
          </p:cNvPr>
          <p:cNvSpPr txBox="1"/>
          <p:nvPr/>
        </p:nvSpPr>
        <p:spPr>
          <a:xfrm>
            <a:off x="7796576" y="2125372"/>
            <a:ext cx="17597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2100" b="1" i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</a:rPr>
              <a:t>Protect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B7F29C-7953-0D4C-8211-F2AD93F04063}"/>
              </a:ext>
            </a:extLst>
          </p:cNvPr>
          <p:cNvSpPr txBox="1"/>
          <p:nvPr/>
        </p:nvSpPr>
        <p:spPr>
          <a:xfrm>
            <a:off x="2492865" y="4436386"/>
            <a:ext cx="11028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2100" b="1" i="1" dirty="0">
                <a:solidFill>
                  <a:schemeClr val="dk1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Move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E57F7A-D8CC-4243-A0D2-C6D018D51934}"/>
              </a:ext>
            </a:extLst>
          </p:cNvPr>
          <p:cNvCxnSpPr>
            <a:cxnSpLocks/>
          </p:cNvCxnSpPr>
          <p:nvPr/>
        </p:nvCxnSpPr>
        <p:spPr>
          <a:xfrm>
            <a:off x="8085879" y="2578681"/>
            <a:ext cx="118110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0FEC59-A2A3-E748-8755-D55E12036C0B}"/>
              </a:ext>
            </a:extLst>
          </p:cNvPr>
          <p:cNvCxnSpPr>
            <a:cxnSpLocks/>
          </p:cNvCxnSpPr>
          <p:nvPr/>
        </p:nvCxnSpPr>
        <p:spPr>
          <a:xfrm>
            <a:off x="2490104" y="4858199"/>
            <a:ext cx="117525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ctrTitle"/>
          </p:nvPr>
        </p:nvSpPr>
        <p:spPr>
          <a:xfrm>
            <a:off x="1361440" y="11630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Open Sans ExtraBold"/>
              <a:buNone/>
            </a:pPr>
            <a:r>
              <a:rPr lang="en-US" dirty="0"/>
              <a:t>Banks + </a:t>
            </a:r>
            <a:r>
              <a:rPr lang="en-US" dirty="0" err="1"/>
              <a:t>Fintechs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ubTitle" idx="1"/>
          </p:nvPr>
        </p:nvSpPr>
        <p:spPr>
          <a:xfrm>
            <a:off x="1361440" y="28200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What are the banks doing?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How do they fit in with </a:t>
            </a:r>
            <a:r>
              <a:rPr lang="en-US" dirty="0" err="1"/>
              <a:t>fintechs</a:t>
            </a:r>
            <a:r>
              <a:rPr lang="en-US" dirty="0"/>
              <a:t>?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What does the future look like?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1313544" y="401410"/>
            <a:ext cx="9434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dirty="0"/>
              <a:t>Enemies -&gt; Frenemies -&gt; Partners -&gt; Family</a:t>
            </a:r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1313544" y="2127522"/>
            <a:ext cx="42305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fontAlgn="base">
              <a:buNone/>
            </a:pPr>
            <a:r>
              <a:rPr lang="en-GB" sz="1600" dirty="0">
                <a:sym typeface="Calibri"/>
              </a:rPr>
              <a:t>Fintech firms hit $3.5 trillion in global transaction value in 2017 and that's expected to reach about $8 trillion by 2022, growing at a compound annual rate of 18%, according to Statista's "2017 </a:t>
            </a:r>
            <a:r>
              <a:rPr lang="en-GB" sz="1600" dirty="0" err="1">
                <a:sym typeface="Calibri"/>
              </a:rPr>
              <a:t>FinTech</a:t>
            </a:r>
            <a:r>
              <a:rPr lang="en-GB" sz="1600" dirty="0">
                <a:sym typeface="Calibri"/>
              </a:rPr>
              <a:t> Report.”</a:t>
            </a:r>
          </a:p>
          <a:p>
            <a:pPr marL="114300" lvl="0" indent="0" fontAlgn="base">
              <a:buNone/>
            </a:pPr>
            <a:r>
              <a:rPr lang="en-GB" sz="1600" dirty="0">
                <a:sym typeface="Calibri"/>
              </a:rPr>
              <a:t>Venture capital </a:t>
            </a:r>
            <a:r>
              <a:rPr lang="en-GB" sz="1600" dirty="0" err="1">
                <a:sym typeface="Calibri"/>
              </a:rPr>
              <a:t>fintech</a:t>
            </a:r>
            <a:r>
              <a:rPr lang="en-GB" sz="1600" dirty="0">
                <a:sym typeface="Calibri"/>
              </a:rPr>
              <a:t> deals and financing reached a record $16.6 billion last year, more than four times the 2013 level, as outlined in CB Insights' "Fintech Trends to Watch in 2018.“</a:t>
            </a:r>
          </a:p>
        </p:txBody>
      </p:sp>
      <p:sp>
        <p:nvSpPr>
          <p:cNvPr id="65" name="Google Shape;65;p2"/>
          <p:cNvSpPr/>
          <p:nvPr/>
        </p:nvSpPr>
        <p:spPr>
          <a:xfrm>
            <a:off x="8770212" y="1863671"/>
            <a:ext cx="2224006" cy="3130657"/>
          </a:xfrm>
          <a:prstGeom prst="roundRect">
            <a:avLst>
              <a:gd name="adj" fmla="val 6214"/>
            </a:avLst>
          </a:prstGeom>
          <a:solidFill>
            <a:schemeClr val="lt1"/>
          </a:solidFill>
          <a:ln>
            <a:noFill/>
          </a:ln>
          <a:effectLst>
            <a:outerShdw blurRad="393700" dist="50800" dir="5400000" algn="ctr" rotWithShape="0">
              <a:schemeClr val="dk1">
                <a:alpha val="3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6230865" y="1863671"/>
            <a:ext cx="2224006" cy="3130657"/>
          </a:xfrm>
          <a:prstGeom prst="roundRect">
            <a:avLst>
              <a:gd name="adj" fmla="val 6214"/>
            </a:avLst>
          </a:prstGeom>
          <a:solidFill>
            <a:schemeClr val="lt1"/>
          </a:solidFill>
          <a:ln>
            <a:noFill/>
          </a:ln>
          <a:effectLst>
            <a:outerShdw blurRad="393700" dist="50800" dir="5400000" algn="ctr" rotWithShape="0">
              <a:schemeClr val="dk1">
                <a:alpha val="3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557250" y="2745422"/>
            <a:ext cx="18423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Banks</a:t>
            </a:r>
            <a:endParaRPr dirty="0"/>
          </a:p>
        </p:txBody>
      </p:sp>
      <p:sp>
        <p:nvSpPr>
          <p:cNvPr id="68" name="Google Shape;68;p2"/>
          <p:cNvSpPr txBox="1"/>
          <p:nvPr/>
        </p:nvSpPr>
        <p:spPr>
          <a:xfrm>
            <a:off x="6557250" y="3047135"/>
            <a:ext cx="1664329" cy="15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Reputation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Customer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dist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Balance sheet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Resource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Infrastructure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Security</a:t>
            </a:r>
          </a:p>
        </p:txBody>
      </p:sp>
      <p:sp>
        <p:nvSpPr>
          <p:cNvPr id="69" name="Google Shape;69;p2"/>
          <p:cNvSpPr txBox="1"/>
          <p:nvPr/>
        </p:nvSpPr>
        <p:spPr>
          <a:xfrm>
            <a:off x="9085554" y="2745422"/>
            <a:ext cx="1842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Fintechs</a:t>
            </a:r>
            <a:endParaRPr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9085554" y="3047134"/>
            <a:ext cx="1664329" cy="15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Nimble</a:t>
            </a: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 tech</a:t>
            </a: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 touch</a:t>
            </a: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Flexible pricing</a:t>
            </a: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Transparent pricing.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ldNum" idx="12"/>
          </p:nvPr>
        </p:nvSpPr>
        <p:spPr>
          <a:xfrm>
            <a:off x="344537" y="6167436"/>
            <a:ext cx="370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CC8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50" y="2240121"/>
            <a:ext cx="499286" cy="447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738" y="2188632"/>
            <a:ext cx="499125" cy="49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313544" y="401410"/>
            <a:ext cx="9434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dirty="0"/>
              <a:t>Cross-pollination is under way</a:t>
            </a:r>
            <a:endParaRPr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1007076" y="1755528"/>
            <a:ext cx="54794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GB" dirty="0">
                <a:sym typeface="Arial"/>
              </a:rPr>
              <a:t>BMO Harris bank expanded its in-house accelerator program to have a national reach</a:t>
            </a:r>
          </a:p>
          <a:p>
            <a:pPr fontAlgn="base"/>
            <a:r>
              <a:rPr lang="en-GB" dirty="0">
                <a:sym typeface="Arial"/>
              </a:rPr>
              <a:t>Wells Fargo integrated </a:t>
            </a:r>
            <a:r>
              <a:rPr lang="en-GB" dirty="0" err="1">
                <a:sym typeface="Arial"/>
              </a:rPr>
              <a:t>Transfermate’s</a:t>
            </a:r>
            <a:r>
              <a:rPr lang="en-GB" dirty="0">
                <a:sym typeface="Arial"/>
              </a:rPr>
              <a:t> AR solution</a:t>
            </a:r>
          </a:p>
          <a:p>
            <a:pPr fontAlgn="base"/>
            <a:r>
              <a:rPr lang="en-GB" dirty="0" err="1">
                <a:sym typeface="Arial"/>
              </a:rPr>
              <a:t>Moneycorp</a:t>
            </a:r>
            <a:r>
              <a:rPr lang="en-GB" dirty="0">
                <a:sym typeface="Arial"/>
              </a:rPr>
              <a:t> acquired Brazil’s Novo </a:t>
            </a:r>
            <a:r>
              <a:rPr lang="en-GB" dirty="0" err="1">
                <a:sym typeface="Arial"/>
              </a:rPr>
              <a:t>Mundo</a:t>
            </a:r>
            <a:r>
              <a:rPr lang="en-GB" dirty="0">
                <a:sym typeface="Arial"/>
              </a:rPr>
              <a:t> bank</a:t>
            </a:r>
          </a:p>
          <a:p>
            <a:pPr fontAlgn="base"/>
            <a:r>
              <a:rPr lang="en-GB" dirty="0">
                <a:sym typeface="Arial"/>
              </a:rPr>
              <a:t>Barclay’s partners with </a:t>
            </a:r>
            <a:r>
              <a:rPr lang="en-GB" dirty="0" err="1">
                <a:sym typeface="Arial"/>
              </a:rPr>
              <a:t>FiREapps</a:t>
            </a:r>
            <a:r>
              <a:rPr lang="en-GB" dirty="0">
                <a:sym typeface="Arial"/>
              </a:rPr>
              <a:t> to help clients manage FX risk management</a:t>
            </a:r>
          </a:p>
          <a:p>
            <a:pPr fontAlgn="base"/>
            <a:r>
              <a:rPr lang="en-GB" dirty="0">
                <a:sym typeface="Arial"/>
              </a:rPr>
              <a:t>BBVA launched its Open Innovation Accelerator to “foster even greater success among the </a:t>
            </a:r>
            <a:r>
              <a:rPr lang="en-GB" dirty="0" err="1">
                <a:sym typeface="Arial"/>
              </a:rPr>
              <a:t>fintech</a:t>
            </a:r>
            <a:r>
              <a:rPr lang="en-GB" dirty="0">
                <a:sym typeface="Arial"/>
              </a:rPr>
              <a:t> </a:t>
            </a:r>
            <a:r>
              <a:rPr lang="en-GB" dirty="0" err="1">
                <a:sym typeface="Arial"/>
              </a:rPr>
              <a:t>startup</a:t>
            </a:r>
            <a:r>
              <a:rPr lang="en-GB" dirty="0">
                <a:sym typeface="Arial"/>
              </a:rPr>
              <a:t> ecosystem it engages with.”</a:t>
            </a:r>
          </a:p>
          <a:p>
            <a:pPr fontAlgn="base"/>
            <a:endParaRPr lang="en-GB" dirty="0"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6549" y="1944130"/>
            <a:ext cx="1833323" cy="31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/>
          <p:nvPr/>
        </p:nvSpPr>
        <p:spPr>
          <a:xfrm>
            <a:off x="8623522" y="1475326"/>
            <a:ext cx="11158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77%</a:t>
            </a:r>
            <a:endParaRPr dirty="0"/>
          </a:p>
        </p:txBody>
      </p:sp>
      <p:sp>
        <p:nvSpPr>
          <p:cNvPr id="82" name="Google Shape;82;p3"/>
          <p:cNvSpPr txBox="1"/>
          <p:nvPr/>
        </p:nvSpPr>
        <p:spPr>
          <a:xfrm>
            <a:off x="8623521" y="1818854"/>
            <a:ext cx="3165355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Banks are looking to increase tech partnerships</a:t>
            </a:r>
            <a:endParaRPr sz="1600" dirty="0"/>
          </a:p>
        </p:txBody>
      </p:sp>
      <p:sp>
        <p:nvSpPr>
          <p:cNvPr id="83" name="Google Shape;83;p3"/>
          <p:cNvSpPr txBox="1"/>
          <p:nvPr/>
        </p:nvSpPr>
        <p:spPr>
          <a:xfrm>
            <a:off x="8623522" y="2907139"/>
            <a:ext cx="11158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45%</a:t>
            </a:r>
            <a:endParaRPr dirty="0"/>
          </a:p>
        </p:txBody>
      </p:sp>
      <p:sp>
        <p:nvSpPr>
          <p:cNvPr id="84" name="Google Shape;84;p3"/>
          <p:cNvSpPr txBox="1"/>
          <p:nvPr/>
        </p:nvSpPr>
        <p:spPr>
          <a:xfrm>
            <a:off x="8631760" y="4390855"/>
            <a:ext cx="11158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65%</a:t>
            </a:r>
            <a:endParaRPr dirty="0"/>
          </a:p>
        </p:txBody>
      </p:sp>
      <p:sp>
        <p:nvSpPr>
          <p:cNvPr id="85" name="Google Shape;85;p3"/>
          <p:cNvSpPr txBox="1"/>
          <p:nvPr/>
        </p:nvSpPr>
        <p:spPr>
          <a:xfrm>
            <a:off x="8623522" y="3206534"/>
            <a:ext cx="2713072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banks already have API frameworks for partnering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8615283" y="4730280"/>
            <a:ext cx="3458730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global banking profits will come from data driven products.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344537" y="6167436"/>
            <a:ext cx="370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1313544" y="401410"/>
            <a:ext cx="9434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dirty="0"/>
              <a:t>Endless symbiosis</a:t>
            </a:r>
            <a:endParaRPr dirty="0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1313544" y="1726973"/>
            <a:ext cx="4373382" cy="203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GB" dirty="0"/>
              <a:t>In order to cooperate successfully, banks have to integrate the advantages </a:t>
            </a:r>
            <a:r>
              <a:rPr lang="en-GB" dirty="0" err="1"/>
              <a:t>FinTech</a:t>
            </a:r>
            <a:r>
              <a:rPr lang="en-GB" dirty="0"/>
              <a:t> offers into their processes, giving way to innovation and a change in approach. Platforms tie everything back into the core system.</a:t>
            </a:r>
            <a:endParaRPr dirty="0"/>
          </a:p>
        </p:txBody>
      </p:sp>
      <p:sp>
        <p:nvSpPr>
          <p:cNvPr id="134" name="Google Shape;134;p6"/>
          <p:cNvSpPr txBox="1"/>
          <p:nvPr/>
        </p:nvSpPr>
        <p:spPr>
          <a:xfrm>
            <a:off x="2050734" y="4481219"/>
            <a:ext cx="240897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Supply Chain Finance</a:t>
            </a:r>
            <a:endParaRPr dirty="0"/>
          </a:p>
        </p:txBody>
      </p:sp>
      <p:sp>
        <p:nvSpPr>
          <p:cNvPr id="135" name="Google Shape;135;p6"/>
          <p:cNvSpPr txBox="1"/>
          <p:nvPr/>
        </p:nvSpPr>
        <p:spPr>
          <a:xfrm>
            <a:off x="2050734" y="4751984"/>
            <a:ext cx="2135821" cy="17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Whitelabeling</a:t>
            </a:r>
            <a:r>
              <a:rPr lang="en-US" dirty="0"/>
              <a:t> of off the shelf factoring programs bringing buyers, suppliers and lenders together. Vendor management and onboarding.</a:t>
            </a: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344537" y="6167436"/>
            <a:ext cx="370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137" name="Google Shape;137;p6"/>
          <p:cNvCxnSpPr/>
          <p:nvPr/>
        </p:nvCxnSpPr>
        <p:spPr>
          <a:xfrm>
            <a:off x="913109" y="4192395"/>
            <a:ext cx="9272554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6"/>
          <p:cNvSpPr txBox="1"/>
          <p:nvPr/>
        </p:nvSpPr>
        <p:spPr>
          <a:xfrm>
            <a:off x="6230236" y="1760246"/>
            <a:ext cx="4924926" cy="200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OEM/</a:t>
            </a:r>
            <a:r>
              <a:rPr lang="en-US" sz="15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whitelabel</a:t>
            </a:r>
            <a:endParaRPr sz="1500" b="0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5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o-brand co-sell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Referral (both ways)</a:t>
            </a:r>
            <a:endParaRPr sz="1500" b="0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Value add reseller (mostly banks reselling </a:t>
            </a:r>
            <a:r>
              <a:rPr lang="en-US" sz="1500" b="0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fintechs</a:t>
            </a:r>
            <a:r>
              <a:rPr lang="en-US" sz="15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500" b="0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Middleware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 customer vendor</a:t>
            </a:r>
            <a:endParaRPr sz="1500" b="0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356205" y="4502066"/>
            <a:ext cx="240897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Money Market Funds</a:t>
            </a:r>
            <a:endParaRPr dirty="0"/>
          </a:p>
        </p:txBody>
      </p:sp>
      <p:sp>
        <p:nvSpPr>
          <p:cNvPr id="140" name="Google Shape;140;p6"/>
          <p:cNvSpPr txBox="1"/>
          <p:nvPr/>
        </p:nvSpPr>
        <p:spPr>
          <a:xfrm>
            <a:off x="5364444" y="4769917"/>
            <a:ext cx="213582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Automate the sweeping of overnight funds into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investement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accounts to enhance cash. Integrated and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optimimzed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 dirty="0"/>
          </a:p>
        </p:txBody>
      </p:sp>
      <p:sp>
        <p:nvSpPr>
          <p:cNvPr id="141" name="Google Shape;141;p6"/>
          <p:cNvSpPr txBox="1"/>
          <p:nvPr/>
        </p:nvSpPr>
        <p:spPr>
          <a:xfrm>
            <a:off x="8692699" y="4502066"/>
            <a:ext cx="240897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Payments</a:t>
            </a:r>
            <a:endParaRPr dirty="0"/>
          </a:p>
        </p:txBody>
      </p:sp>
      <p:sp>
        <p:nvSpPr>
          <p:cNvPr id="142" name="Google Shape;142;p6"/>
          <p:cNvSpPr txBox="1"/>
          <p:nvPr/>
        </p:nvSpPr>
        <p:spPr>
          <a:xfrm>
            <a:off x="8700938" y="4769917"/>
            <a:ext cx="213582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Smart routing of different payment profiles to appropriate banks/rails. Optimal pricing and  monetization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Google Shape;134;p6"/>
          <p:cNvSpPr txBox="1"/>
          <p:nvPr/>
        </p:nvSpPr>
        <p:spPr>
          <a:xfrm>
            <a:off x="6230236" y="1381002"/>
            <a:ext cx="240897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Relationship types</a:t>
            </a: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DA55CB-98F0-C144-B7E3-A92546081D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DAB7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03290" y="4480195"/>
            <a:ext cx="648377" cy="648377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D38B2369-ADD9-1A43-BD4B-9AB0D114AF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CC8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46706" y="4454193"/>
            <a:ext cx="631448" cy="63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292969-41CA-494A-A55E-9E7E8BAD1C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41235" y="4497944"/>
            <a:ext cx="612878" cy="612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yriba 2019">
      <a:dk1>
        <a:srgbClr val="000000"/>
      </a:dk1>
      <a:lt1>
        <a:srgbClr val="FFFFFF"/>
      </a:lt1>
      <a:dk2>
        <a:srgbClr val="023CBA"/>
      </a:dk2>
      <a:lt2>
        <a:srgbClr val="E7E6E6"/>
      </a:lt2>
      <a:accent1>
        <a:srgbClr val="00C37F"/>
      </a:accent1>
      <a:accent2>
        <a:srgbClr val="FF7F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8016</TotalTime>
  <Words>499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Open Sans Light</vt:lpstr>
      <vt:lpstr>Open Sans</vt:lpstr>
      <vt:lpstr>Verdana</vt:lpstr>
      <vt:lpstr>Trebuchet MS</vt:lpstr>
      <vt:lpstr>Open Sans ExtraBold</vt:lpstr>
      <vt:lpstr>Wingdings</vt:lpstr>
      <vt:lpstr>Office Theme</vt:lpstr>
      <vt:lpstr>Platform effect: The future for the eco-system of finance, banks and technology</vt:lpstr>
      <vt:lpstr>Liquidity hippie </vt:lpstr>
      <vt:lpstr>User-vendor relationships</vt:lpstr>
      <vt:lpstr>PowerPoint Presentation</vt:lpstr>
      <vt:lpstr>Core treasury enhancement</vt:lpstr>
      <vt:lpstr>Banks + Fintechs</vt:lpstr>
      <vt:lpstr>Enemies -&gt; Frenemies -&gt; Partners -&gt; Family</vt:lpstr>
      <vt:lpstr>Cross-pollination is under way</vt:lpstr>
      <vt:lpstr>Endless symbiosis</vt:lpstr>
      <vt:lpstr>Payments hub as an eco-system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effect: The future of eco-systems of finance, banks and technology</dc:title>
  <dc:creator>Tim Peacock</dc:creator>
  <cp:lastModifiedBy>Bob Sneed</cp:lastModifiedBy>
  <cp:revision>61</cp:revision>
  <dcterms:created xsi:type="dcterms:W3CDTF">2019-07-23T17:16:47Z</dcterms:created>
  <dcterms:modified xsi:type="dcterms:W3CDTF">2019-12-09T23:24:17Z</dcterms:modified>
</cp:coreProperties>
</file>